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sldIdLst>
    <p:sldId id="261" r:id="rId5"/>
    <p:sldId id="257" r:id="rId6"/>
    <p:sldId id="262" r:id="rId7"/>
    <p:sldId id="278" r:id="rId8"/>
    <p:sldId id="263" r:id="rId9"/>
    <p:sldId id="264" r:id="rId10"/>
    <p:sldId id="265" r:id="rId11"/>
    <p:sldId id="266" r:id="rId12"/>
    <p:sldId id="267" r:id="rId13"/>
    <p:sldId id="268" r:id="rId14"/>
    <p:sldId id="269" r:id="rId15"/>
    <p:sldId id="270" r:id="rId16"/>
    <p:sldId id="271" r:id="rId17"/>
    <p:sldId id="272" r:id="rId18"/>
    <p:sldId id="277" r:id="rId19"/>
    <p:sldId id="283" r:id="rId20"/>
    <p:sldId id="260" r:id="rId21"/>
    <p:sldId id="284" r:id="rId22"/>
    <p:sldId id="285" r:id="rId23"/>
    <p:sldId id="286" r:id="rId24"/>
    <p:sldId id="287" r:id="rId25"/>
    <p:sldId id="288" r:id="rId26"/>
    <p:sldId id="289" r:id="rId27"/>
    <p:sldId id="290" r:id="rId28"/>
    <p:sldId id="328" r:id="rId29"/>
    <p:sldId id="291" r:id="rId30"/>
    <p:sldId id="292" r:id="rId31"/>
    <p:sldId id="293" r:id="rId32"/>
    <p:sldId id="294" r:id="rId33"/>
    <p:sldId id="295" r:id="rId34"/>
    <p:sldId id="296" r:id="rId35"/>
    <p:sldId id="297" r:id="rId36"/>
    <p:sldId id="298" r:id="rId37"/>
    <p:sldId id="258" r:id="rId38"/>
    <p:sldId id="276" r:id="rId39"/>
    <p:sldId id="273" r:id="rId40"/>
    <p:sldId id="274" r:id="rId41"/>
    <p:sldId id="275" r:id="rId42"/>
    <p:sldId id="299" r:id="rId43"/>
    <p:sldId id="302" r:id="rId44"/>
    <p:sldId id="300" r:id="rId45"/>
    <p:sldId id="301" r:id="rId46"/>
    <p:sldId id="303" r:id="rId47"/>
    <p:sldId id="304" r:id="rId48"/>
    <p:sldId id="305" r:id="rId49"/>
    <p:sldId id="279" r:id="rId50"/>
    <p:sldId id="307" r:id="rId51"/>
    <p:sldId id="325" r:id="rId52"/>
    <p:sldId id="326" r:id="rId53"/>
    <p:sldId id="327" r:id="rId54"/>
    <p:sldId id="280" r:id="rId55"/>
    <p:sldId id="315" r:id="rId56"/>
    <p:sldId id="317" r:id="rId57"/>
    <p:sldId id="318" r:id="rId58"/>
    <p:sldId id="316" r:id="rId59"/>
    <p:sldId id="312" r:id="rId60"/>
    <p:sldId id="319" r:id="rId61"/>
    <p:sldId id="321" r:id="rId62"/>
    <p:sldId id="320" r:id="rId63"/>
    <p:sldId id="322" r:id="rId64"/>
    <p:sldId id="308" r:id="rId65"/>
    <p:sldId id="313" r:id="rId66"/>
    <p:sldId id="323" r:id="rId67"/>
    <p:sldId id="314" r:id="rId68"/>
    <p:sldId id="281" r:id="rId69"/>
    <p:sldId id="324"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Morrison" initials="KM" lastIdx="5" clrIdx="0">
    <p:extLst>
      <p:ext uri="{19B8F6BF-5375-455C-9EA6-DF929625EA0E}">
        <p15:presenceInfo xmlns:p15="http://schemas.microsoft.com/office/powerpoint/2012/main" userId="S::kmorri53@jh.edu::fb869148-06f6-4fa2-9a97-e4c0c5b39893" providerId="AD"/>
      </p:ext>
    </p:extLst>
  </p:cmAuthor>
  <p:cmAuthor id="2" name="Anne Moore" initials="AM" lastIdx="1" clrIdx="1">
    <p:extLst>
      <p:ext uri="{19B8F6BF-5375-455C-9EA6-DF929625EA0E}">
        <p15:presenceInfo xmlns:p15="http://schemas.microsoft.com/office/powerpoint/2012/main" userId="S::amoore25@jh.edu::cebf78a4-a3a7-42f8-9f20-2699b4d32751" providerId="AD"/>
      </p:ext>
    </p:extLst>
  </p:cmAuthor>
  <p:cmAuthor id="3" name="Amy Murphy" initials="AM" lastIdx="1" clrIdx="2">
    <p:extLst>
      <p:ext uri="{19B8F6BF-5375-455C-9EA6-DF929625EA0E}">
        <p15:presenceInfo xmlns:p15="http://schemas.microsoft.com/office/powerpoint/2012/main" userId="S::amurph47@jh.edu::39f6440b-bb4f-41f8-9e51-6408a3761175" providerId="AD"/>
      </p:ext>
    </p:extLst>
  </p:cmAuthor>
  <p:cmAuthor id="4" name="Laiza Otero" initials="LO" lastIdx="1" clrIdx="3">
    <p:extLst>
      <p:ext uri="{19B8F6BF-5375-455C-9EA6-DF929625EA0E}">
        <p15:presenceInfo xmlns:p15="http://schemas.microsoft.com/office/powerpoint/2012/main" userId="S::lotero2@jh.edu::5dc7dda4-7e59-4ba1-baf6-b3b60da835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70A68"/>
    <a:srgbClr val="639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044F6-AC14-6D9A-3754-1F5D1F9F116E}" v="1" dt="2020-03-27T00:19:12.692"/>
    <p1510:client id="{0D170EB1-921B-B7ED-8351-EAFB4C7E809F}" v="54" dt="2020-03-27T00:58:44.786"/>
    <p1510:client id="{176FCB5E-F130-6B48-9F02-DA17EB27FDC9}" v="1214" dt="2020-03-30T20:44:10.059"/>
    <p1510:client id="{1D073B58-A00B-CA13-9F88-46D20F2F4913}" v="65" dt="2020-03-27T15:15:26.302"/>
    <p1510:client id="{4700B969-523C-471B-E7F1-5A1A9CAC3CFD}" v="195" dt="2020-03-27T15:20:27.416"/>
    <p1510:client id="{864F512D-683E-E167-FEB0-424A68992001}" v="30" dt="2020-03-27T15:03:20.483"/>
    <p1510:client id="{938376E0-8E01-27DB-19F6-C37B732D7039}" v="4612" dt="2020-03-27T02:26:15.820"/>
    <p1510:client id="{95362B56-6F0B-D346-A1F6-52DB2AF956FC}" v="11" dt="2020-03-30T21:55:55.197"/>
    <p1510:client id="{9DC2B8EC-894E-21A7-D0DA-0F9745100E60}" v="157" dt="2020-03-27T14:54:44.994"/>
    <p1510:client id="{9F0981B8-DD61-65D1-E451-5BF9B23BBD36}" v="320" dt="2020-03-31T00:58:58.949"/>
    <p1510:client id="{A6A91E78-1569-AC77-1A2D-5C2FFF2BC46B}" v="94" dt="2020-03-30T22:09:22.276"/>
    <p1510:client id="{A97D6988-3BAC-0921-71A8-DC1568013DA7}" v="27" dt="2020-03-27T13:46:51.424"/>
    <p1510:client id="{CEA5185A-3B91-1235-4569-DD177CF2D941}" v="1" dt="2020-03-27T14:31:53.902"/>
    <p1510:client id="{DFF9192B-34AB-5859-E741-2D9F6498F0B9}" v="264" dt="2020-03-27T00:16:43.628"/>
    <p1510:client id="{F020E8ED-8A8C-2244-A455-05C1433A98D0}" v="160" dt="2020-03-27T14:34:3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E44A3-66B7-4E7D-82CB-EAFE208CAEB3}" type="doc">
      <dgm:prSet loTypeId="urn:microsoft.com/office/officeart/2005/8/layout/venn2" loCatId="relationship" qsTypeId="urn:microsoft.com/office/officeart/2005/8/quickstyle/simple3" qsCatId="simple" csTypeId="urn:microsoft.com/office/officeart/2005/8/colors/colorful3" csCatId="colorful" phldr="1"/>
      <dgm:spPr/>
      <dgm:t>
        <a:bodyPr/>
        <a:lstStyle/>
        <a:p>
          <a:endParaRPr lang="en-US"/>
        </a:p>
      </dgm:t>
    </dgm:pt>
    <dgm:pt modelId="{948A7FF8-A43C-4189-9182-1E67410741D2}">
      <dgm:prSet phldrT="[Text]"/>
      <dgm:spPr/>
      <dgm:t>
        <a:bodyPr/>
        <a:lstStyle/>
        <a:p>
          <a:pPr algn="ctr"/>
          <a:r>
            <a:rPr lang="en-US" b="1"/>
            <a:t>Strategic Core WHY + WHAT</a:t>
          </a:r>
        </a:p>
      </dgm:t>
    </dgm:pt>
    <dgm:pt modelId="{DED50B3E-D560-49BD-8028-C0218C1DB374}" type="parTrans" cxnId="{9DA61969-5FB1-4307-8AAA-E4089AE9C354}">
      <dgm:prSet/>
      <dgm:spPr/>
      <dgm:t>
        <a:bodyPr/>
        <a:lstStyle/>
        <a:p>
          <a:pPr algn="ctr"/>
          <a:endParaRPr lang="en-US"/>
        </a:p>
      </dgm:t>
    </dgm:pt>
    <dgm:pt modelId="{16BBA19D-6E12-49B4-AA9E-062EFCCAC4ED}" type="sibTrans" cxnId="{9DA61969-5FB1-4307-8AAA-E4089AE9C354}">
      <dgm:prSet/>
      <dgm:spPr/>
      <dgm:t>
        <a:bodyPr/>
        <a:lstStyle/>
        <a:p>
          <a:pPr algn="ctr"/>
          <a:endParaRPr lang="en-US"/>
        </a:p>
      </dgm:t>
    </dgm:pt>
    <dgm:pt modelId="{069F8606-817C-4AA7-8D7F-298C03D2B7DC}">
      <dgm:prSet phldrT="[Text]"/>
      <dgm:spPr/>
      <dgm:t>
        <a:bodyPr/>
        <a:lstStyle/>
        <a:p>
          <a:pPr algn="ctr"/>
          <a:r>
            <a:rPr lang="en-US" b="1"/>
            <a:t>Process Core HOW</a:t>
          </a:r>
        </a:p>
      </dgm:t>
    </dgm:pt>
    <dgm:pt modelId="{4701D189-7EB9-4BCE-B155-088E51732D6C}" type="parTrans" cxnId="{880009B9-1B65-4E73-B473-4133594ACAB0}">
      <dgm:prSet/>
      <dgm:spPr/>
      <dgm:t>
        <a:bodyPr/>
        <a:lstStyle/>
        <a:p>
          <a:pPr algn="ctr"/>
          <a:endParaRPr lang="en-US"/>
        </a:p>
      </dgm:t>
    </dgm:pt>
    <dgm:pt modelId="{65915BAC-4CAF-4664-9128-78D3BF6946B3}" type="sibTrans" cxnId="{880009B9-1B65-4E73-B473-4133594ACAB0}">
      <dgm:prSet/>
      <dgm:spPr/>
      <dgm:t>
        <a:bodyPr/>
        <a:lstStyle/>
        <a:p>
          <a:pPr algn="ctr"/>
          <a:endParaRPr lang="en-US"/>
        </a:p>
      </dgm:t>
    </dgm:pt>
    <dgm:pt modelId="{0657702D-2BA1-44C9-A122-C1E7D0B16F67}">
      <dgm:prSet phldrT="[Text]"/>
      <dgm:spPr/>
      <dgm:t>
        <a:bodyPr/>
        <a:lstStyle/>
        <a:p>
          <a:pPr algn="ctr"/>
          <a:r>
            <a:rPr lang="en-US" b="1"/>
            <a:t>Results/Success</a:t>
          </a:r>
        </a:p>
      </dgm:t>
    </dgm:pt>
    <dgm:pt modelId="{CAB45F4E-CDE2-4101-A01C-306ED1972429}" type="parTrans" cxnId="{DAD7A8AF-8388-43E4-87DF-BE6ADF6A21EA}">
      <dgm:prSet/>
      <dgm:spPr/>
      <dgm:t>
        <a:bodyPr/>
        <a:lstStyle/>
        <a:p>
          <a:pPr algn="ctr"/>
          <a:endParaRPr lang="en-US"/>
        </a:p>
      </dgm:t>
    </dgm:pt>
    <dgm:pt modelId="{BDBCFC43-6705-4517-995E-3FD91CC7C937}" type="sibTrans" cxnId="{DAD7A8AF-8388-43E4-87DF-BE6ADF6A21EA}">
      <dgm:prSet/>
      <dgm:spPr/>
      <dgm:t>
        <a:bodyPr/>
        <a:lstStyle/>
        <a:p>
          <a:pPr algn="ctr"/>
          <a:endParaRPr lang="en-US"/>
        </a:p>
      </dgm:t>
    </dgm:pt>
    <dgm:pt modelId="{5E011EDC-1A22-4376-A5CE-29D9C905D361}" type="pres">
      <dgm:prSet presAssocID="{CEDE44A3-66B7-4E7D-82CB-EAFE208CAEB3}" presName="Name0" presStyleCnt="0">
        <dgm:presLayoutVars>
          <dgm:chMax val="7"/>
          <dgm:resizeHandles val="exact"/>
        </dgm:presLayoutVars>
      </dgm:prSet>
      <dgm:spPr/>
      <dgm:t>
        <a:bodyPr/>
        <a:lstStyle/>
        <a:p>
          <a:endParaRPr lang="en-US"/>
        </a:p>
      </dgm:t>
    </dgm:pt>
    <dgm:pt modelId="{06B6308F-C939-4361-8015-E4A78A222396}" type="pres">
      <dgm:prSet presAssocID="{CEDE44A3-66B7-4E7D-82CB-EAFE208CAEB3}" presName="comp1" presStyleCnt="0"/>
      <dgm:spPr/>
    </dgm:pt>
    <dgm:pt modelId="{8AC34F95-FC6F-4649-A68A-8A835EE02FAC}" type="pres">
      <dgm:prSet presAssocID="{CEDE44A3-66B7-4E7D-82CB-EAFE208CAEB3}" presName="circle1" presStyleLbl="node1" presStyleIdx="0" presStyleCnt="3"/>
      <dgm:spPr/>
      <dgm:t>
        <a:bodyPr/>
        <a:lstStyle/>
        <a:p>
          <a:endParaRPr lang="en-US"/>
        </a:p>
      </dgm:t>
    </dgm:pt>
    <dgm:pt modelId="{74E36765-68BC-49B9-A618-0E0A5B6D24D0}" type="pres">
      <dgm:prSet presAssocID="{CEDE44A3-66B7-4E7D-82CB-EAFE208CAEB3}" presName="c1text" presStyleLbl="node1" presStyleIdx="0" presStyleCnt="3">
        <dgm:presLayoutVars>
          <dgm:bulletEnabled val="1"/>
        </dgm:presLayoutVars>
      </dgm:prSet>
      <dgm:spPr/>
      <dgm:t>
        <a:bodyPr/>
        <a:lstStyle/>
        <a:p>
          <a:endParaRPr lang="en-US"/>
        </a:p>
      </dgm:t>
    </dgm:pt>
    <dgm:pt modelId="{45E85214-A576-40D0-A8FC-C23EF91BBCC9}" type="pres">
      <dgm:prSet presAssocID="{CEDE44A3-66B7-4E7D-82CB-EAFE208CAEB3}" presName="comp2" presStyleCnt="0"/>
      <dgm:spPr/>
    </dgm:pt>
    <dgm:pt modelId="{E9C6BC99-C30B-4B63-A23A-8CBAB6134C0F}" type="pres">
      <dgm:prSet presAssocID="{CEDE44A3-66B7-4E7D-82CB-EAFE208CAEB3}" presName="circle2" presStyleLbl="node1" presStyleIdx="1" presStyleCnt="3"/>
      <dgm:spPr/>
      <dgm:t>
        <a:bodyPr/>
        <a:lstStyle/>
        <a:p>
          <a:endParaRPr lang="en-US"/>
        </a:p>
      </dgm:t>
    </dgm:pt>
    <dgm:pt modelId="{3DE56024-4123-4881-81F1-DA649B17C48C}" type="pres">
      <dgm:prSet presAssocID="{CEDE44A3-66B7-4E7D-82CB-EAFE208CAEB3}" presName="c2text" presStyleLbl="node1" presStyleIdx="1" presStyleCnt="3">
        <dgm:presLayoutVars>
          <dgm:bulletEnabled val="1"/>
        </dgm:presLayoutVars>
      </dgm:prSet>
      <dgm:spPr/>
      <dgm:t>
        <a:bodyPr/>
        <a:lstStyle/>
        <a:p>
          <a:endParaRPr lang="en-US"/>
        </a:p>
      </dgm:t>
    </dgm:pt>
    <dgm:pt modelId="{365D399C-A6F4-436F-BA5A-C498AA7ADC64}" type="pres">
      <dgm:prSet presAssocID="{CEDE44A3-66B7-4E7D-82CB-EAFE208CAEB3}" presName="comp3" presStyleCnt="0"/>
      <dgm:spPr/>
    </dgm:pt>
    <dgm:pt modelId="{7DD35986-5711-493A-AC67-20A3CDEBBD0E}" type="pres">
      <dgm:prSet presAssocID="{CEDE44A3-66B7-4E7D-82CB-EAFE208CAEB3}" presName="circle3" presStyleLbl="node1" presStyleIdx="2" presStyleCnt="3"/>
      <dgm:spPr/>
      <dgm:t>
        <a:bodyPr/>
        <a:lstStyle/>
        <a:p>
          <a:endParaRPr lang="en-US"/>
        </a:p>
      </dgm:t>
    </dgm:pt>
    <dgm:pt modelId="{0839E2D0-430B-4BD7-AE27-B8DDDD57E136}" type="pres">
      <dgm:prSet presAssocID="{CEDE44A3-66B7-4E7D-82CB-EAFE208CAEB3}" presName="c3text" presStyleLbl="node1" presStyleIdx="2" presStyleCnt="3">
        <dgm:presLayoutVars>
          <dgm:bulletEnabled val="1"/>
        </dgm:presLayoutVars>
      </dgm:prSet>
      <dgm:spPr/>
      <dgm:t>
        <a:bodyPr/>
        <a:lstStyle/>
        <a:p>
          <a:endParaRPr lang="en-US"/>
        </a:p>
      </dgm:t>
    </dgm:pt>
  </dgm:ptLst>
  <dgm:cxnLst>
    <dgm:cxn modelId="{B7FFE1A8-99C4-4E01-9C3D-12C531A60B2D}" type="presOf" srcId="{948A7FF8-A43C-4189-9182-1E67410741D2}" destId="{E9C6BC99-C30B-4B63-A23A-8CBAB6134C0F}" srcOrd="0" destOrd="0" presId="urn:microsoft.com/office/officeart/2005/8/layout/venn2"/>
    <dgm:cxn modelId="{A5048522-E138-417B-A4E6-70C4AFE35757}" type="presOf" srcId="{069F8606-817C-4AA7-8D7F-298C03D2B7DC}" destId="{74E36765-68BC-49B9-A618-0E0A5B6D24D0}" srcOrd="1" destOrd="0" presId="urn:microsoft.com/office/officeart/2005/8/layout/venn2"/>
    <dgm:cxn modelId="{9190D19C-9B02-4E0A-931A-F1D2FE337D67}" type="presOf" srcId="{0657702D-2BA1-44C9-A122-C1E7D0B16F67}" destId="{0839E2D0-430B-4BD7-AE27-B8DDDD57E136}" srcOrd="1" destOrd="0" presId="urn:microsoft.com/office/officeart/2005/8/layout/venn2"/>
    <dgm:cxn modelId="{BEC8BEDB-D4F1-4ADA-8059-E34CC6E8A26A}" type="presOf" srcId="{CEDE44A3-66B7-4E7D-82CB-EAFE208CAEB3}" destId="{5E011EDC-1A22-4376-A5CE-29D9C905D361}" srcOrd="0" destOrd="0" presId="urn:microsoft.com/office/officeart/2005/8/layout/venn2"/>
    <dgm:cxn modelId="{9DA61969-5FB1-4307-8AAA-E4089AE9C354}" srcId="{CEDE44A3-66B7-4E7D-82CB-EAFE208CAEB3}" destId="{948A7FF8-A43C-4189-9182-1E67410741D2}" srcOrd="1" destOrd="0" parTransId="{DED50B3E-D560-49BD-8028-C0218C1DB374}" sibTransId="{16BBA19D-6E12-49B4-AA9E-062EFCCAC4ED}"/>
    <dgm:cxn modelId="{13BC1DA9-DC2A-4CF6-B4BF-1C69DF13C4DE}" type="presOf" srcId="{948A7FF8-A43C-4189-9182-1E67410741D2}" destId="{3DE56024-4123-4881-81F1-DA649B17C48C}" srcOrd="1" destOrd="0" presId="urn:microsoft.com/office/officeart/2005/8/layout/venn2"/>
    <dgm:cxn modelId="{880009B9-1B65-4E73-B473-4133594ACAB0}" srcId="{CEDE44A3-66B7-4E7D-82CB-EAFE208CAEB3}" destId="{069F8606-817C-4AA7-8D7F-298C03D2B7DC}" srcOrd="0" destOrd="0" parTransId="{4701D189-7EB9-4BCE-B155-088E51732D6C}" sibTransId="{65915BAC-4CAF-4664-9128-78D3BF6946B3}"/>
    <dgm:cxn modelId="{DAD7A8AF-8388-43E4-87DF-BE6ADF6A21EA}" srcId="{CEDE44A3-66B7-4E7D-82CB-EAFE208CAEB3}" destId="{0657702D-2BA1-44C9-A122-C1E7D0B16F67}" srcOrd="2" destOrd="0" parTransId="{CAB45F4E-CDE2-4101-A01C-306ED1972429}" sibTransId="{BDBCFC43-6705-4517-995E-3FD91CC7C937}"/>
    <dgm:cxn modelId="{94AF16B1-F324-43E0-B5F8-C27A06BF3990}" type="presOf" srcId="{069F8606-817C-4AA7-8D7F-298C03D2B7DC}" destId="{8AC34F95-FC6F-4649-A68A-8A835EE02FAC}" srcOrd="0" destOrd="0" presId="urn:microsoft.com/office/officeart/2005/8/layout/venn2"/>
    <dgm:cxn modelId="{CA27CC93-8337-49E3-8275-368FF166F297}" type="presOf" srcId="{0657702D-2BA1-44C9-A122-C1E7D0B16F67}" destId="{7DD35986-5711-493A-AC67-20A3CDEBBD0E}" srcOrd="0" destOrd="0" presId="urn:microsoft.com/office/officeart/2005/8/layout/venn2"/>
    <dgm:cxn modelId="{1D9EE9F4-00D1-4401-94AD-E06F17149C1D}" type="presParOf" srcId="{5E011EDC-1A22-4376-A5CE-29D9C905D361}" destId="{06B6308F-C939-4361-8015-E4A78A222396}" srcOrd="0" destOrd="0" presId="urn:microsoft.com/office/officeart/2005/8/layout/venn2"/>
    <dgm:cxn modelId="{CE2B447E-E541-4C38-BBE9-DCDFADBADF13}" type="presParOf" srcId="{06B6308F-C939-4361-8015-E4A78A222396}" destId="{8AC34F95-FC6F-4649-A68A-8A835EE02FAC}" srcOrd="0" destOrd="0" presId="urn:microsoft.com/office/officeart/2005/8/layout/venn2"/>
    <dgm:cxn modelId="{6CD23A96-FB5B-4EDF-B50C-2316330400AA}" type="presParOf" srcId="{06B6308F-C939-4361-8015-E4A78A222396}" destId="{74E36765-68BC-49B9-A618-0E0A5B6D24D0}" srcOrd="1" destOrd="0" presId="urn:microsoft.com/office/officeart/2005/8/layout/venn2"/>
    <dgm:cxn modelId="{55A3B070-D096-4423-B904-E3BED42D4274}" type="presParOf" srcId="{5E011EDC-1A22-4376-A5CE-29D9C905D361}" destId="{45E85214-A576-40D0-A8FC-C23EF91BBCC9}" srcOrd="1" destOrd="0" presId="urn:microsoft.com/office/officeart/2005/8/layout/venn2"/>
    <dgm:cxn modelId="{C8929FAE-8415-4C18-92BE-6FDE5B23695F}" type="presParOf" srcId="{45E85214-A576-40D0-A8FC-C23EF91BBCC9}" destId="{E9C6BC99-C30B-4B63-A23A-8CBAB6134C0F}" srcOrd="0" destOrd="0" presId="urn:microsoft.com/office/officeart/2005/8/layout/venn2"/>
    <dgm:cxn modelId="{3D53A1E0-1F9A-4FB0-B2DF-21374F9D5CB3}" type="presParOf" srcId="{45E85214-A576-40D0-A8FC-C23EF91BBCC9}" destId="{3DE56024-4123-4881-81F1-DA649B17C48C}" srcOrd="1" destOrd="0" presId="urn:microsoft.com/office/officeart/2005/8/layout/venn2"/>
    <dgm:cxn modelId="{EA98881D-08FD-4719-8DDF-CDBACE5B350D}" type="presParOf" srcId="{5E011EDC-1A22-4376-A5CE-29D9C905D361}" destId="{365D399C-A6F4-436F-BA5A-C498AA7ADC64}" srcOrd="2" destOrd="0" presId="urn:microsoft.com/office/officeart/2005/8/layout/venn2"/>
    <dgm:cxn modelId="{3954DCFB-7AFA-4A6D-AF20-0B9990F79CC3}" type="presParOf" srcId="{365D399C-A6F4-436F-BA5A-C498AA7ADC64}" destId="{7DD35986-5711-493A-AC67-20A3CDEBBD0E}" srcOrd="0" destOrd="0" presId="urn:microsoft.com/office/officeart/2005/8/layout/venn2"/>
    <dgm:cxn modelId="{5DC7F278-783E-4E22-B1F2-18B07C07F86B}" type="presParOf" srcId="{365D399C-A6F4-436F-BA5A-C498AA7ADC64}" destId="{0839E2D0-430B-4BD7-AE27-B8DDDD57E13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80CDD-92A9-8945-B774-A4541093D065}" type="doc">
      <dgm:prSet loTypeId="urn:microsoft.com/office/officeart/2005/8/layout/pyramid1" loCatId="" qsTypeId="urn:microsoft.com/office/officeart/2005/8/quickstyle/3d4" qsCatId="3D" csTypeId="urn:microsoft.com/office/officeart/2005/8/colors/colorful5" csCatId="colorful" phldr="1"/>
      <dgm:spPr/>
    </dgm:pt>
    <dgm:pt modelId="{D262BE50-71C1-4743-B240-B940083C520C}">
      <dgm:prSet phldrT="[Text]"/>
      <dgm:spPr/>
      <dgm:t>
        <a:bodyPr/>
        <a:lstStyle/>
        <a:p>
          <a:r>
            <a:rPr lang="en-US" b="1"/>
            <a:t>Results</a:t>
          </a:r>
        </a:p>
      </dgm:t>
    </dgm:pt>
    <dgm:pt modelId="{08642B87-FEB8-EB44-96A6-4C74B12FBE70}" type="parTrans" cxnId="{42443E0F-3BED-C74F-B30E-4CF03CD7957F}">
      <dgm:prSet/>
      <dgm:spPr/>
      <dgm:t>
        <a:bodyPr/>
        <a:lstStyle/>
        <a:p>
          <a:endParaRPr lang="en-US" b="1"/>
        </a:p>
      </dgm:t>
    </dgm:pt>
    <dgm:pt modelId="{A98D6561-162D-5F4C-BB8E-9F5EA9ADB6A0}" type="sibTrans" cxnId="{42443E0F-3BED-C74F-B30E-4CF03CD7957F}">
      <dgm:prSet/>
      <dgm:spPr/>
      <dgm:t>
        <a:bodyPr/>
        <a:lstStyle/>
        <a:p>
          <a:endParaRPr lang="en-US" b="1"/>
        </a:p>
      </dgm:t>
    </dgm:pt>
    <dgm:pt modelId="{5395D562-C8FA-B944-B9AB-9DE05FC42C5A}">
      <dgm:prSet phldrT="[Text]"/>
      <dgm:spPr/>
      <dgm:t>
        <a:bodyPr/>
        <a:lstStyle/>
        <a:p>
          <a:r>
            <a:rPr lang="en-US" b="1"/>
            <a:t>Accountability</a:t>
          </a:r>
        </a:p>
      </dgm:t>
    </dgm:pt>
    <dgm:pt modelId="{2518C2EB-74D3-0E48-8341-5C9BD4F9EE84}" type="parTrans" cxnId="{5CC1A392-B9E1-7341-9CFC-FE8D627917A1}">
      <dgm:prSet/>
      <dgm:spPr/>
      <dgm:t>
        <a:bodyPr/>
        <a:lstStyle/>
        <a:p>
          <a:endParaRPr lang="en-US" b="1"/>
        </a:p>
      </dgm:t>
    </dgm:pt>
    <dgm:pt modelId="{59F65ABA-E5F0-E44F-904F-B97C641AA4BD}" type="sibTrans" cxnId="{5CC1A392-B9E1-7341-9CFC-FE8D627917A1}">
      <dgm:prSet/>
      <dgm:spPr/>
      <dgm:t>
        <a:bodyPr/>
        <a:lstStyle/>
        <a:p>
          <a:endParaRPr lang="en-US" b="1"/>
        </a:p>
      </dgm:t>
    </dgm:pt>
    <dgm:pt modelId="{E13B8CE3-4C28-BC4B-AB9F-C3ADFB7F5C69}">
      <dgm:prSet phldrT="[Text]"/>
      <dgm:spPr/>
      <dgm:t>
        <a:bodyPr/>
        <a:lstStyle/>
        <a:p>
          <a:r>
            <a:rPr lang="en-US" b="1"/>
            <a:t>Commitment</a:t>
          </a:r>
        </a:p>
      </dgm:t>
    </dgm:pt>
    <dgm:pt modelId="{D7743590-0957-0244-A3A4-1C261E46B6A5}" type="parTrans" cxnId="{54451A06-40AF-324C-BAB6-8B1521B55608}">
      <dgm:prSet/>
      <dgm:spPr/>
      <dgm:t>
        <a:bodyPr/>
        <a:lstStyle/>
        <a:p>
          <a:endParaRPr lang="en-US" b="1"/>
        </a:p>
      </dgm:t>
    </dgm:pt>
    <dgm:pt modelId="{C4B09A27-DD11-1947-99CD-DB5B070AFB0B}" type="sibTrans" cxnId="{54451A06-40AF-324C-BAB6-8B1521B55608}">
      <dgm:prSet/>
      <dgm:spPr/>
      <dgm:t>
        <a:bodyPr/>
        <a:lstStyle/>
        <a:p>
          <a:endParaRPr lang="en-US" b="1"/>
        </a:p>
      </dgm:t>
    </dgm:pt>
    <dgm:pt modelId="{D2C81B1E-FF97-A644-9DEC-3C6E2067110B}">
      <dgm:prSet phldrT="[Text]"/>
      <dgm:spPr/>
      <dgm:t>
        <a:bodyPr/>
        <a:lstStyle/>
        <a:p>
          <a:r>
            <a:rPr lang="en-US" b="1"/>
            <a:t>Conflict</a:t>
          </a:r>
        </a:p>
      </dgm:t>
    </dgm:pt>
    <dgm:pt modelId="{0CC12071-55B8-BC44-BC83-26CC1FA1C4E0}" type="parTrans" cxnId="{B820C979-E333-DC47-B9E2-B7B13FA4BA1A}">
      <dgm:prSet/>
      <dgm:spPr/>
      <dgm:t>
        <a:bodyPr/>
        <a:lstStyle/>
        <a:p>
          <a:endParaRPr lang="en-US" b="1"/>
        </a:p>
      </dgm:t>
    </dgm:pt>
    <dgm:pt modelId="{A42D7BD0-CC9C-A841-B23C-A7EBC2B661C4}" type="sibTrans" cxnId="{B820C979-E333-DC47-B9E2-B7B13FA4BA1A}">
      <dgm:prSet/>
      <dgm:spPr/>
      <dgm:t>
        <a:bodyPr/>
        <a:lstStyle/>
        <a:p>
          <a:endParaRPr lang="en-US" b="1"/>
        </a:p>
      </dgm:t>
    </dgm:pt>
    <dgm:pt modelId="{0C2AF30B-4C76-1C4E-9AB0-B8E5457D5BCC}">
      <dgm:prSet phldrT="[Text]"/>
      <dgm:spPr/>
      <dgm:t>
        <a:bodyPr/>
        <a:lstStyle/>
        <a:p>
          <a:r>
            <a:rPr lang="en-US" b="1"/>
            <a:t>Trust</a:t>
          </a:r>
        </a:p>
      </dgm:t>
    </dgm:pt>
    <dgm:pt modelId="{2D531D14-9BD5-504F-B07C-0C0E2A370D45}" type="parTrans" cxnId="{7F27611E-8B81-014D-B27F-6987252519BC}">
      <dgm:prSet/>
      <dgm:spPr/>
      <dgm:t>
        <a:bodyPr/>
        <a:lstStyle/>
        <a:p>
          <a:endParaRPr lang="en-US" b="1"/>
        </a:p>
      </dgm:t>
    </dgm:pt>
    <dgm:pt modelId="{A56E2D25-21A3-804B-AEB6-0BFCC0C646E3}" type="sibTrans" cxnId="{7F27611E-8B81-014D-B27F-6987252519BC}">
      <dgm:prSet/>
      <dgm:spPr/>
      <dgm:t>
        <a:bodyPr/>
        <a:lstStyle/>
        <a:p>
          <a:endParaRPr lang="en-US" b="1"/>
        </a:p>
      </dgm:t>
    </dgm:pt>
    <dgm:pt modelId="{72048CD2-C9E3-0B41-BE98-A8A4A3DF90F5}" type="pres">
      <dgm:prSet presAssocID="{79F80CDD-92A9-8945-B774-A4541093D065}" presName="Name0" presStyleCnt="0">
        <dgm:presLayoutVars>
          <dgm:dir/>
          <dgm:animLvl val="lvl"/>
          <dgm:resizeHandles val="exact"/>
        </dgm:presLayoutVars>
      </dgm:prSet>
      <dgm:spPr/>
    </dgm:pt>
    <dgm:pt modelId="{1C62D7FB-83C5-7E47-8FBC-E0A70DDFB899}" type="pres">
      <dgm:prSet presAssocID="{D262BE50-71C1-4743-B240-B940083C520C}" presName="Name8" presStyleCnt="0"/>
      <dgm:spPr/>
    </dgm:pt>
    <dgm:pt modelId="{100CD296-3F47-1E4B-BF93-F94387FFC716}" type="pres">
      <dgm:prSet presAssocID="{D262BE50-71C1-4743-B240-B940083C520C}" presName="level" presStyleLbl="node1" presStyleIdx="0" presStyleCnt="5">
        <dgm:presLayoutVars>
          <dgm:chMax val="1"/>
          <dgm:bulletEnabled val="1"/>
        </dgm:presLayoutVars>
      </dgm:prSet>
      <dgm:spPr/>
      <dgm:t>
        <a:bodyPr/>
        <a:lstStyle/>
        <a:p>
          <a:endParaRPr lang="en-US"/>
        </a:p>
      </dgm:t>
    </dgm:pt>
    <dgm:pt modelId="{052180F5-9614-FF4B-8535-00DDAB44EE35}" type="pres">
      <dgm:prSet presAssocID="{D262BE50-71C1-4743-B240-B940083C520C}" presName="levelTx" presStyleLbl="revTx" presStyleIdx="0" presStyleCnt="0">
        <dgm:presLayoutVars>
          <dgm:chMax val="1"/>
          <dgm:bulletEnabled val="1"/>
        </dgm:presLayoutVars>
      </dgm:prSet>
      <dgm:spPr/>
      <dgm:t>
        <a:bodyPr/>
        <a:lstStyle/>
        <a:p>
          <a:endParaRPr lang="en-US"/>
        </a:p>
      </dgm:t>
    </dgm:pt>
    <dgm:pt modelId="{611EB4D0-180E-9844-BDDE-0FC669A6518B}" type="pres">
      <dgm:prSet presAssocID="{5395D562-C8FA-B944-B9AB-9DE05FC42C5A}" presName="Name8" presStyleCnt="0"/>
      <dgm:spPr/>
    </dgm:pt>
    <dgm:pt modelId="{D1D0A993-2227-3A4A-B4D8-1F3A8B4B08BD}" type="pres">
      <dgm:prSet presAssocID="{5395D562-C8FA-B944-B9AB-9DE05FC42C5A}" presName="level" presStyleLbl="node1" presStyleIdx="1" presStyleCnt="5">
        <dgm:presLayoutVars>
          <dgm:chMax val="1"/>
          <dgm:bulletEnabled val="1"/>
        </dgm:presLayoutVars>
      </dgm:prSet>
      <dgm:spPr/>
      <dgm:t>
        <a:bodyPr/>
        <a:lstStyle/>
        <a:p>
          <a:endParaRPr lang="en-US"/>
        </a:p>
      </dgm:t>
    </dgm:pt>
    <dgm:pt modelId="{1D7F3389-9149-3846-A907-9A7BA3821E59}" type="pres">
      <dgm:prSet presAssocID="{5395D562-C8FA-B944-B9AB-9DE05FC42C5A}" presName="levelTx" presStyleLbl="revTx" presStyleIdx="0" presStyleCnt="0">
        <dgm:presLayoutVars>
          <dgm:chMax val="1"/>
          <dgm:bulletEnabled val="1"/>
        </dgm:presLayoutVars>
      </dgm:prSet>
      <dgm:spPr/>
      <dgm:t>
        <a:bodyPr/>
        <a:lstStyle/>
        <a:p>
          <a:endParaRPr lang="en-US"/>
        </a:p>
      </dgm:t>
    </dgm:pt>
    <dgm:pt modelId="{4163010A-F3FC-FB4E-95CE-9F3C8FB66F4D}" type="pres">
      <dgm:prSet presAssocID="{E13B8CE3-4C28-BC4B-AB9F-C3ADFB7F5C69}" presName="Name8" presStyleCnt="0"/>
      <dgm:spPr/>
    </dgm:pt>
    <dgm:pt modelId="{DEE40202-32E6-004A-B51F-96E4135D6805}" type="pres">
      <dgm:prSet presAssocID="{E13B8CE3-4C28-BC4B-AB9F-C3ADFB7F5C69}" presName="level" presStyleLbl="node1" presStyleIdx="2" presStyleCnt="5">
        <dgm:presLayoutVars>
          <dgm:chMax val="1"/>
          <dgm:bulletEnabled val="1"/>
        </dgm:presLayoutVars>
      </dgm:prSet>
      <dgm:spPr/>
      <dgm:t>
        <a:bodyPr/>
        <a:lstStyle/>
        <a:p>
          <a:endParaRPr lang="en-US"/>
        </a:p>
      </dgm:t>
    </dgm:pt>
    <dgm:pt modelId="{31F9F3BD-3D52-6C4C-826B-7CC2838D978D}" type="pres">
      <dgm:prSet presAssocID="{E13B8CE3-4C28-BC4B-AB9F-C3ADFB7F5C69}" presName="levelTx" presStyleLbl="revTx" presStyleIdx="0" presStyleCnt="0">
        <dgm:presLayoutVars>
          <dgm:chMax val="1"/>
          <dgm:bulletEnabled val="1"/>
        </dgm:presLayoutVars>
      </dgm:prSet>
      <dgm:spPr/>
      <dgm:t>
        <a:bodyPr/>
        <a:lstStyle/>
        <a:p>
          <a:endParaRPr lang="en-US"/>
        </a:p>
      </dgm:t>
    </dgm:pt>
    <dgm:pt modelId="{1F7BE044-B5F9-2345-AAF3-CE95E6D61A2D}" type="pres">
      <dgm:prSet presAssocID="{D2C81B1E-FF97-A644-9DEC-3C6E2067110B}" presName="Name8" presStyleCnt="0"/>
      <dgm:spPr/>
    </dgm:pt>
    <dgm:pt modelId="{BD5959A7-9AC4-A949-B007-BAC79256B46F}" type="pres">
      <dgm:prSet presAssocID="{D2C81B1E-FF97-A644-9DEC-3C6E2067110B}" presName="level" presStyleLbl="node1" presStyleIdx="3" presStyleCnt="5">
        <dgm:presLayoutVars>
          <dgm:chMax val="1"/>
          <dgm:bulletEnabled val="1"/>
        </dgm:presLayoutVars>
      </dgm:prSet>
      <dgm:spPr/>
      <dgm:t>
        <a:bodyPr/>
        <a:lstStyle/>
        <a:p>
          <a:endParaRPr lang="en-US"/>
        </a:p>
      </dgm:t>
    </dgm:pt>
    <dgm:pt modelId="{B1967D98-7A0F-C948-B1D3-AC8871686EC9}" type="pres">
      <dgm:prSet presAssocID="{D2C81B1E-FF97-A644-9DEC-3C6E2067110B}" presName="levelTx" presStyleLbl="revTx" presStyleIdx="0" presStyleCnt="0">
        <dgm:presLayoutVars>
          <dgm:chMax val="1"/>
          <dgm:bulletEnabled val="1"/>
        </dgm:presLayoutVars>
      </dgm:prSet>
      <dgm:spPr/>
      <dgm:t>
        <a:bodyPr/>
        <a:lstStyle/>
        <a:p>
          <a:endParaRPr lang="en-US"/>
        </a:p>
      </dgm:t>
    </dgm:pt>
    <dgm:pt modelId="{86F102AE-A750-AE44-B44E-59D5923892BF}" type="pres">
      <dgm:prSet presAssocID="{0C2AF30B-4C76-1C4E-9AB0-B8E5457D5BCC}" presName="Name8" presStyleCnt="0"/>
      <dgm:spPr/>
    </dgm:pt>
    <dgm:pt modelId="{5BD2EF00-C1E6-9A4F-8944-1D59E6FB1433}" type="pres">
      <dgm:prSet presAssocID="{0C2AF30B-4C76-1C4E-9AB0-B8E5457D5BCC}" presName="level" presStyleLbl="node1" presStyleIdx="4" presStyleCnt="5">
        <dgm:presLayoutVars>
          <dgm:chMax val="1"/>
          <dgm:bulletEnabled val="1"/>
        </dgm:presLayoutVars>
      </dgm:prSet>
      <dgm:spPr/>
      <dgm:t>
        <a:bodyPr/>
        <a:lstStyle/>
        <a:p>
          <a:endParaRPr lang="en-US"/>
        </a:p>
      </dgm:t>
    </dgm:pt>
    <dgm:pt modelId="{658D4E72-8836-E948-9FAE-535F4DFD876E}" type="pres">
      <dgm:prSet presAssocID="{0C2AF30B-4C76-1C4E-9AB0-B8E5457D5BCC}" presName="levelTx" presStyleLbl="revTx" presStyleIdx="0" presStyleCnt="0">
        <dgm:presLayoutVars>
          <dgm:chMax val="1"/>
          <dgm:bulletEnabled val="1"/>
        </dgm:presLayoutVars>
      </dgm:prSet>
      <dgm:spPr/>
      <dgm:t>
        <a:bodyPr/>
        <a:lstStyle/>
        <a:p>
          <a:endParaRPr lang="en-US"/>
        </a:p>
      </dgm:t>
    </dgm:pt>
  </dgm:ptLst>
  <dgm:cxnLst>
    <dgm:cxn modelId="{2BE43612-634B-2146-8537-C5CFCF8CD02A}" type="presOf" srcId="{D262BE50-71C1-4743-B240-B940083C520C}" destId="{052180F5-9614-FF4B-8535-00DDAB44EE35}" srcOrd="1" destOrd="0" presId="urn:microsoft.com/office/officeart/2005/8/layout/pyramid1"/>
    <dgm:cxn modelId="{0F8213CB-2961-304F-B78C-CA9FABF67EA5}" type="presOf" srcId="{D2C81B1E-FF97-A644-9DEC-3C6E2067110B}" destId="{B1967D98-7A0F-C948-B1D3-AC8871686EC9}" srcOrd="1" destOrd="0" presId="urn:microsoft.com/office/officeart/2005/8/layout/pyramid1"/>
    <dgm:cxn modelId="{7F27611E-8B81-014D-B27F-6987252519BC}" srcId="{79F80CDD-92A9-8945-B774-A4541093D065}" destId="{0C2AF30B-4C76-1C4E-9AB0-B8E5457D5BCC}" srcOrd="4" destOrd="0" parTransId="{2D531D14-9BD5-504F-B07C-0C0E2A370D45}" sibTransId="{A56E2D25-21A3-804B-AEB6-0BFCC0C646E3}"/>
    <dgm:cxn modelId="{B820C979-E333-DC47-B9E2-B7B13FA4BA1A}" srcId="{79F80CDD-92A9-8945-B774-A4541093D065}" destId="{D2C81B1E-FF97-A644-9DEC-3C6E2067110B}" srcOrd="3" destOrd="0" parTransId="{0CC12071-55B8-BC44-BC83-26CC1FA1C4E0}" sibTransId="{A42D7BD0-CC9C-A841-B23C-A7EBC2B661C4}"/>
    <dgm:cxn modelId="{F7EF5223-B944-424B-A914-78E81F8A4C9D}" type="presOf" srcId="{E13B8CE3-4C28-BC4B-AB9F-C3ADFB7F5C69}" destId="{DEE40202-32E6-004A-B51F-96E4135D6805}" srcOrd="0" destOrd="0" presId="urn:microsoft.com/office/officeart/2005/8/layout/pyramid1"/>
    <dgm:cxn modelId="{1F6DBFFA-97AB-DE4C-AD30-2D5DB7BEFD7E}" type="presOf" srcId="{5395D562-C8FA-B944-B9AB-9DE05FC42C5A}" destId="{1D7F3389-9149-3846-A907-9A7BA3821E59}" srcOrd="1" destOrd="0" presId="urn:microsoft.com/office/officeart/2005/8/layout/pyramid1"/>
    <dgm:cxn modelId="{E83D1FB8-D410-5B4F-9B68-CF2AB367EE38}" type="presOf" srcId="{0C2AF30B-4C76-1C4E-9AB0-B8E5457D5BCC}" destId="{658D4E72-8836-E948-9FAE-535F4DFD876E}" srcOrd="1" destOrd="0" presId="urn:microsoft.com/office/officeart/2005/8/layout/pyramid1"/>
    <dgm:cxn modelId="{AB667B3D-FDCE-D042-8DEF-C6C67464AC2B}" type="presOf" srcId="{79F80CDD-92A9-8945-B774-A4541093D065}" destId="{72048CD2-C9E3-0B41-BE98-A8A4A3DF90F5}" srcOrd="0" destOrd="0" presId="urn:microsoft.com/office/officeart/2005/8/layout/pyramid1"/>
    <dgm:cxn modelId="{58CCD827-B64D-074A-8978-7253BD29A139}" type="presOf" srcId="{0C2AF30B-4C76-1C4E-9AB0-B8E5457D5BCC}" destId="{5BD2EF00-C1E6-9A4F-8944-1D59E6FB1433}" srcOrd="0" destOrd="0" presId="urn:microsoft.com/office/officeart/2005/8/layout/pyramid1"/>
    <dgm:cxn modelId="{6C01D7C0-B49A-3648-86B7-42BE6C2388A4}" type="presOf" srcId="{D262BE50-71C1-4743-B240-B940083C520C}" destId="{100CD296-3F47-1E4B-BF93-F94387FFC716}" srcOrd="0" destOrd="0" presId="urn:microsoft.com/office/officeart/2005/8/layout/pyramid1"/>
    <dgm:cxn modelId="{42443E0F-3BED-C74F-B30E-4CF03CD7957F}" srcId="{79F80CDD-92A9-8945-B774-A4541093D065}" destId="{D262BE50-71C1-4743-B240-B940083C520C}" srcOrd="0" destOrd="0" parTransId="{08642B87-FEB8-EB44-96A6-4C74B12FBE70}" sibTransId="{A98D6561-162D-5F4C-BB8E-9F5EA9ADB6A0}"/>
    <dgm:cxn modelId="{470305F4-4A5A-0844-A5B2-E7BAD29BAEDB}" type="presOf" srcId="{E13B8CE3-4C28-BC4B-AB9F-C3ADFB7F5C69}" destId="{31F9F3BD-3D52-6C4C-826B-7CC2838D978D}" srcOrd="1" destOrd="0" presId="urn:microsoft.com/office/officeart/2005/8/layout/pyramid1"/>
    <dgm:cxn modelId="{01ED5573-D15D-7D40-AA69-2506E1E247AB}" type="presOf" srcId="{5395D562-C8FA-B944-B9AB-9DE05FC42C5A}" destId="{D1D0A993-2227-3A4A-B4D8-1F3A8B4B08BD}" srcOrd="0" destOrd="0" presId="urn:microsoft.com/office/officeart/2005/8/layout/pyramid1"/>
    <dgm:cxn modelId="{5CC1A392-B9E1-7341-9CFC-FE8D627917A1}" srcId="{79F80CDD-92A9-8945-B774-A4541093D065}" destId="{5395D562-C8FA-B944-B9AB-9DE05FC42C5A}" srcOrd="1" destOrd="0" parTransId="{2518C2EB-74D3-0E48-8341-5C9BD4F9EE84}" sibTransId="{59F65ABA-E5F0-E44F-904F-B97C641AA4BD}"/>
    <dgm:cxn modelId="{51F41BBA-8DC5-AA4A-8158-7081C92A187B}" type="presOf" srcId="{D2C81B1E-FF97-A644-9DEC-3C6E2067110B}" destId="{BD5959A7-9AC4-A949-B007-BAC79256B46F}" srcOrd="0" destOrd="0" presId="urn:microsoft.com/office/officeart/2005/8/layout/pyramid1"/>
    <dgm:cxn modelId="{54451A06-40AF-324C-BAB6-8B1521B55608}" srcId="{79F80CDD-92A9-8945-B774-A4541093D065}" destId="{E13B8CE3-4C28-BC4B-AB9F-C3ADFB7F5C69}" srcOrd="2" destOrd="0" parTransId="{D7743590-0957-0244-A3A4-1C261E46B6A5}" sibTransId="{C4B09A27-DD11-1947-99CD-DB5B070AFB0B}"/>
    <dgm:cxn modelId="{A25BE3EA-5473-1A4B-8620-4EEE49843073}" type="presParOf" srcId="{72048CD2-C9E3-0B41-BE98-A8A4A3DF90F5}" destId="{1C62D7FB-83C5-7E47-8FBC-E0A70DDFB899}" srcOrd="0" destOrd="0" presId="urn:microsoft.com/office/officeart/2005/8/layout/pyramid1"/>
    <dgm:cxn modelId="{DAC672DD-74D4-9F41-8D28-7E78475C893D}" type="presParOf" srcId="{1C62D7FB-83C5-7E47-8FBC-E0A70DDFB899}" destId="{100CD296-3F47-1E4B-BF93-F94387FFC716}" srcOrd="0" destOrd="0" presId="urn:microsoft.com/office/officeart/2005/8/layout/pyramid1"/>
    <dgm:cxn modelId="{6A669BD6-1077-F844-83C2-E27CA951F909}" type="presParOf" srcId="{1C62D7FB-83C5-7E47-8FBC-E0A70DDFB899}" destId="{052180F5-9614-FF4B-8535-00DDAB44EE35}" srcOrd="1" destOrd="0" presId="urn:microsoft.com/office/officeart/2005/8/layout/pyramid1"/>
    <dgm:cxn modelId="{F7DBFDA0-0674-9742-B168-295DE23B8F52}" type="presParOf" srcId="{72048CD2-C9E3-0B41-BE98-A8A4A3DF90F5}" destId="{611EB4D0-180E-9844-BDDE-0FC669A6518B}" srcOrd="1" destOrd="0" presId="urn:microsoft.com/office/officeart/2005/8/layout/pyramid1"/>
    <dgm:cxn modelId="{1CF49019-5B71-1647-97DF-99622523E82E}" type="presParOf" srcId="{611EB4D0-180E-9844-BDDE-0FC669A6518B}" destId="{D1D0A993-2227-3A4A-B4D8-1F3A8B4B08BD}" srcOrd="0" destOrd="0" presId="urn:microsoft.com/office/officeart/2005/8/layout/pyramid1"/>
    <dgm:cxn modelId="{6C10C6B8-39CF-7C49-972D-A39D92DF9F58}" type="presParOf" srcId="{611EB4D0-180E-9844-BDDE-0FC669A6518B}" destId="{1D7F3389-9149-3846-A907-9A7BA3821E59}" srcOrd="1" destOrd="0" presId="urn:microsoft.com/office/officeart/2005/8/layout/pyramid1"/>
    <dgm:cxn modelId="{160B2215-F93E-C941-BCE0-D9C52F69E0F5}" type="presParOf" srcId="{72048CD2-C9E3-0B41-BE98-A8A4A3DF90F5}" destId="{4163010A-F3FC-FB4E-95CE-9F3C8FB66F4D}" srcOrd="2" destOrd="0" presId="urn:microsoft.com/office/officeart/2005/8/layout/pyramid1"/>
    <dgm:cxn modelId="{76E0FDC1-082A-9C43-90B8-85B94FA105F5}" type="presParOf" srcId="{4163010A-F3FC-FB4E-95CE-9F3C8FB66F4D}" destId="{DEE40202-32E6-004A-B51F-96E4135D6805}" srcOrd="0" destOrd="0" presId="urn:microsoft.com/office/officeart/2005/8/layout/pyramid1"/>
    <dgm:cxn modelId="{4D9D2530-002A-EA42-A74D-6AF89688FB80}" type="presParOf" srcId="{4163010A-F3FC-FB4E-95CE-9F3C8FB66F4D}" destId="{31F9F3BD-3D52-6C4C-826B-7CC2838D978D}" srcOrd="1" destOrd="0" presId="urn:microsoft.com/office/officeart/2005/8/layout/pyramid1"/>
    <dgm:cxn modelId="{2451B51D-4BD4-FA44-9B3F-947BAE0219EF}" type="presParOf" srcId="{72048CD2-C9E3-0B41-BE98-A8A4A3DF90F5}" destId="{1F7BE044-B5F9-2345-AAF3-CE95E6D61A2D}" srcOrd="3" destOrd="0" presId="urn:microsoft.com/office/officeart/2005/8/layout/pyramid1"/>
    <dgm:cxn modelId="{93FC76F7-19A8-304A-B4DC-D4E6A641EE46}" type="presParOf" srcId="{1F7BE044-B5F9-2345-AAF3-CE95E6D61A2D}" destId="{BD5959A7-9AC4-A949-B007-BAC79256B46F}" srcOrd="0" destOrd="0" presId="urn:microsoft.com/office/officeart/2005/8/layout/pyramid1"/>
    <dgm:cxn modelId="{181C0D20-D224-8946-A39A-88E710CE4B7F}" type="presParOf" srcId="{1F7BE044-B5F9-2345-AAF3-CE95E6D61A2D}" destId="{B1967D98-7A0F-C948-B1D3-AC8871686EC9}" srcOrd="1" destOrd="0" presId="urn:microsoft.com/office/officeart/2005/8/layout/pyramid1"/>
    <dgm:cxn modelId="{B9DB351D-FB6E-7E40-B599-E7A4FE458A50}" type="presParOf" srcId="{72048CD2-C9E3-0B41-BE98-A8A4A3DF90F5}" destId="{86F102AE-A750-AE44-B44E-59D5923892BF}" srcOrd="4" destOrd="0" presId="urn:microsoft.com/office/officeart/2005/8/layout/pyramid1"/>
    <dgm:cxn modelId="{093F30CD-C94C-104B-9ABA-50C73C396BE9}" type="presParOf" srcId="{86F102AE-A750-AE44-B44E-59D5923892BF}" destId="{5BD2EF00-C1E6-9A4F-8944-1D59E6FB1433}" srcOrd="0" destOrd="0" presId="urn:microsoft.com/office/officeart/2005/8/layout/pyramid1"/>
    <dgm:cxn modelId="{2746975C-C913-C540-96B6-0720BF8681B2}" type="presParOf" srcId="{86F102AE-A750-AE44-B44E-59D5923892BF}" destId="{658D4E72-8836-E948-9FAE-535F4DFD876E}"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34F95-FC6F-4649-A68A-8A835EE02FAC}">
      <dsp:nvSpPr>
        <dsp:cNvPr id="0" name=""/>
        <dsp:cNvSpPr/>
      </dsp:nvSpPr>
      <dsp:spPr>
        <a:xfrm>
          <a:off x="320688" y="0"/>
          <a:ext cx="4320368" cy="4320368"/>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Process Core HOW</a:t>
          </a:r>
        </a:p>
      </dsp:txBody>
      <dsp:txXfrm>
        <a:off x="1725888" y="216018"/>
        <a:ext cx="1509968" cy="648055"/>
      </dsp:txXfrm>
    </dsp:sp>
    <dsp:sp modelId="{E9C6BC99-C30B-4B63-A23A-8CBAB6134C0F}">
      <dsp:nvSpPr>
        <dsp:cNvPr id="0" name=""/>
        <dsp:cNvSpPr/>
      </dsp:nvSpPr>
      <dsp:spPr>
        <a:xfrm>
          <a:off x="860734" y="1080091"/>
          <a:ext cx="3240276" cy="3240276"/>
        </a:xfrm>
        <a:prstGeom prst="ellipse">
          <a:avLst/>
        </a:prstGeom>
        <a:gradFill rotWithShape="0">
          <a:gsLst>
            <a:gs pos="0">
              <a:schemeClr val="accent3">
                <a:hueOff val="2280208"/>
                <a:satOff val="-39070"/>
                <a:lumOff val="17059"/>
                <a:alphaOff val="0"/>
                <a:lumMod val="110000"/>
                <a:satMod val="105000"/>
                <a:tint val="67000"/>
              </a:schemeClr>
            </a:gs>
            <a:gs pos="50000">
              <a:schemeClr val="accent3">
                <a:hueOff val="2280208"/>
                <a:satOff val="-39070"/>
                <a:lumOff val="17059"/>
                <a:alphaOff val="0"/>
                <a:lumMod val="105000"/>
                <a:satMod val="103000"/>
                <a:tint val="73000"/>
              </a:schemeClr>
            </a:gs>
            <a:gs pos="100000">
              <a:schemeClr val="accent3">
                <a:hueOff val="2280208"/>
                <a:satOff val="-39070"/>
                <a:lumOff val="1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Strategic Core WHY + WHAT</a:t>
          </a:r>
        </a:p>
      </dsp:txBody>
      <dsp:txXfrm>
        <a:off x="1725888" y="1282609"/>
        <a:ext cx="1509968" cy="607551"/>
      </dsp:txXfrm>
    </dsp:sp>
    <dsp:sp modelId="{7DD35986-5711-493A-AC67-20A3CDEBBD0E}">
      <dsp:nvSpPr>
        <dsp:cNvPr id="0" name=""/>
        <dsp:cNvSpPr/>
      </dsp:nvSpPr>
      <dsp:spPr>
        <a:xfrm>
          <a:off x="1400780" y="2160184"/>
          <a:ext cx="2160184" cy="2160184"/>
        </a:xfrm>
        <a:prstGeom prst="ellipse">
          <a:avLst/>
        </a:prstGeom>
        <a:gradFill rotWithShape="0">
          <a:gsLst>
            <a:gs pos="0">
              <a:schemeClr val="accent3">
                <a:hueOff val="4560416"/>
                <a:satOff val="-78140"/>
                <a:lumOff val="34118"/>
                <a:alphaOff val="0"/>
                <a:lumMod val="110000"/>
                <a:satMod val="105000"/>
                <a:tint val="67000"/>
              </a:schemeClr>
            </a:gs>
            <a:gs pos="50000">
              <a:schemeClr val="accent3">
                <a:hueOff val="4560416"/>
                <a:satOff val="-78140"/>
                <a:lumOff val="34118"/>
                <a:alphaOff val="0"/>
                <a:lumMod val="105000"/>
                <a:satMod val="103000"/>
                <a:tint val="73000"/>
              </a:schemeClr>
            </a:gs>
            <a:gs pos="100000">
              <a:schemeClr val="accent3">
                <a:hueOff val="4560416"/>
                <a:satOff val="-78140"/>
                <a:lumOff val="34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a:t>Results/Success</a:t>
          </a:r>
        </a:p>
      </dsp:txBody>
      <dsp:txXfrm>
        <a:off x="1717132" y="2700230"/>
        <a:ext cx="1527480" cy="1080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CD296-3F47-1E4B-BF93-F94387FFC716}">
      <dsp:nvSpPr>
        <dsp:cNvPr id="0" name=""/>
        <dsp:cNvSpPr/>
      </dsp:nvSpPr>
      <dsp:spPr>
        <a:xfrm>
          <a:off x="2072640" y="0"/>
          <a:ext cx="1036320" cy="897255"/>
        </a:xfrm>
        <a:prstGeom prst="trapezoid">
          <a:avLst>
            <a:gd name="adj" fmla="val 57749"/>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Results</a:t>
          </a:r>
        </a:p>
      </dsp:txBody>
      <dsp:txXfrm>
        <a:off x="2072640" y="0"/>
        <a:ext cx="1036320" cy="897255"/>
      </dsp:txXfrm>
    </dsp:sp>
    <dsp:sp modelId="{D1D0A993-2227-3A4A-B4D8-1F3A8B4B08BD}">
      <dsp:nvSpPr>
        <dsp:cNvPr id="0" name=""/>
        <dsp:cNvSpPr/>
      </dsp:nvSpPr>
      <dsp:spPr>
        <a:xfrm>
          <a:off x="1554480" y="897255"/>
          <a:ext cx="2072640" cy="897255"/>
        </a:xfrm>
        <a:prstGeom prst="trapezoid">
          <a:avLst>
            <a:gd name="adj" fmla="val 57749"/>
          </a:avLst>
        </a:prstGeom>
        <a:solidFill>
          <a:schemeClr val="accent5">
            <a:hueOff val="-2311309"/>
            <a:satOff val="3014"/>
            <a:lumOff val="5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Accountability</a:t>
          </a:r>
        </a:p>
      </dsp:txBody>
      <dsp:txXfrm>
        <a:off x="1917191" y="897255"/>
        <a:ext cx="1347216" cy="897255"/>
      </dsp:txXfrm>
    </dsp:sp>
    <dsp:sp modelId="{DEE40202-32E6-004A-B51F-96E4135D6805}">
      <dsp:nvSpPr>
        <dsp:cNvPr id="0" name=""/>
        <dsp:cNvSpPr/>
      </dsp:nvSpPr>
      <dsp:spPr>
        <a:xfrm>
          <a:off x="1036319" y="1794510"/>
          <a:ext cx="3108960" cy="897255"/>
        </a:xfrm>
        <a:prstGeom prst="trapezoid">
          <a:avLst>
            <a:gd name="adj" fmla="val 57749"/>
          </a:avLst>
        </a:prstGeom>
        <a:solidFill>
          <a:schemeClr val="accent5">
            <a:hueOff val="-4622618"/>
            <a:satOff val="6029"/>
            <a:lumOff val="1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Commitment</a:t>
          </a:r>
        </a:p>
      </dsp:txBody>
      <dsp:txXfrm>
        <a:off x="1580387" y="1794510"/>
        <a:ext cx="2020824" cy="897255"/>
      </dsp:txXfrm>
    </dsp:sp>
    <dsp:sp modelId="{BD5959A7-9AC4-A949-B007-BAC79256B46F}">
      <dsp:nvSpPr>
        <dsp:cNvPr id="0" name=""/>
        <dsp:cNvSpPr/>
      </dsp:nvSpPr>
      <dsp:spPr>
        <a:xfrm>
          <a:off x="518159" y="2691765"/>
          <a:ext cx="4145280" cy="897255"/>
        </a:xfrm>
        <a:prstGeom prst="trapezoid">
          <a:avLst>
            <a:gd name="adj" fmla="val 57749"/>
          </a:avLst>
        </a:prstGeom>
        <a:solidFill>
          <a:schemeClr val="accent5">
            <a:hueOff val="-6933928"/>
            <a:satOff val="9043"/>
            <a:lumOff val="15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Conflict</a:t>
          </a:r>
        </a:p>
      </dsp:txBody>
      <dsp:txXfrm>
        <a:off x="1243583" y="2691765"/>
        <a:ext cx="2694432" cy="897255"/>
      </dsp:txXfrm>
    </dsp:sp>
    <dsp:sp modelId="{5BD2EF00-C1E6-9A4F-8944-1D59E6FB1433}">
      <dsp:nvSpPr>
        <dsp:cNvPr id="0" name=""/>
        <dsp:cNvSpPr/>
      </dsp:nvSpPr>
      <dsp:spPr>
        <a:xfrm>
          <a:off x="0" y="3589020"/>
          <a:ext cx="5181600" cy="897255"/>
        </a:xfrm>
        <a:prstGeom prst="trapezoid">
          <a:avLst>
            <a:gd name="adj" fmla="val 57749"/>
          </a:avLst>
        </a:prstGeom>
        <a:solidFill>
          <a:schemeClr val="accent5">
            <a:hueOff val="-9245237"/>
            <a:satOff val="12058"/>
            <a:lumOff val="2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t>Trust</a:t>
          </a:r>
        </a:p>
      </dsp:txBody>
      <dsp:txXfrm>
        <a:off x="906779" y="3589020"/>
        <a:ext cx="3368040" cy="89725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0F8F4-A788-7F4D-93E4-0A8CC62F6830}"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10483-82B6-6C4C-9572-44F75C045F9A}" type="slidenum">
              <a:rPr lang="en-US" smtClean="0"/>
              <a:t>‹#›</a:t>
            </a:fld>
            <a:endParaRPr lang="en-US"/>
          </a:p>
        </p:txBody>
      </p:sp>
    </p:spTree>
    <p:extLst>
      <p:ext uri="{BB962C8B-B14F-4D97-AF65-F5344CB8AC3E}">
        <p14:creationId xmlns:p14="http://schemas.microsoft.com/office/powerpoint/2010/main" val="38477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62138-D6C3-4086-9E7D-A6A0C4B14DF7}" type="slidenum">
              <a:rPr lang="en-US" smtClean="0"/>
              <a:t>28</a:t>
            </a:fld>
            <a:endParaRPr lang="en-US"/>
          </a:p>
        </p:txBody>
      </p:sp>
    </p:spTree>
    <p:extLst>
      <p:ext uri="{BB962C8B-B14F-4D97-AF65-F5344CB8AC3E}">
        <p14:creationId xmlns:p14="http://schemas.microsoft.com/office/powerpoint/2010/main" val="197006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62138-D6C3-4086-9E7D-A6A0C4B14DF7}" type="slidenum">
              <a:rPr lang="en-US" smtClean="0"/>
              <a:t>29</a:t>
            </a:fld>
            <a:endParaRPr lang="en-US"/>
          </a:p>
        </p:txBody>
      </p:sp>
    </p:spTree>
    <p:extLst>
      <p:ext uri="{BB962C8B-B14F-4D97-AF65-F5344CB8AC3E}">
        <p14:creationId xmlns:p14="http://schemas.microsoft.com/office/powerpoint/2010/main" val="167512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62138-D6C3-4086-9E7D-A6A0C4B14DF7}" type="slidenum">
              <a:rPr lang="en-US" smtClean="0"/>
              <a:t>30</a:t>
            </a:fld>
            <a:endParaRPr lang="en-US"/>
          </a:p>
        </p:txBody>
      </p:sp>
    </p:spTree>
    <p:extLst>
      <p:ext uri="{BB962C8B-B14F-4D97-AF65-F5344CB8AC3E}">
        <p14:creationId xmlns:p14="http://schemas.microsoft.com/office/powerpoint/2010/main" val="226246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 </a:t>
            </a:r>
          </a:p>
        </p:txBody>
      </p:sp>
      <p:sp>
        <p:nvSpPr>
          <p:cNvPr id="4" name="Slide Number Placeholder 3"/>
          <p:cNvSpPr>
            <a:spLocks noGrp="1"/>
          </p:cNvSpPr>
          <p:nvPr>
            <p:ph type="sldNum" sz="quarter" idx="10"/>
          </p:nvPr>
        </p:nvSpPr>
        <p:spPr/>
        <p:txBody>
          <a:bodyPr/>
          <a:lstStyle/>
          <a:p>
            <a:fld id="{92153548-55C6-4A51-9BC6-E3CCAD02B90A}" type="slidenum">
              <a:rPr lang="en-US" smtClean="0"/>
              <a:t>60</a:t>
            </a:fld>
            <a:endParaRPr lang="en-US"/>
          </a:p>
        </p:txBody>
      </p:sp>
      <p:sp>
        <p:nvSpPr>
          <p:cNvPr id="5" name="Date Placeholder 4"/>
          <p:cNvSpPr>
            <a:spLocks noGrp="1"/>
          </p:cNvSpPr>
          <p:nvPr>
            <p:ph type="dt" idx="11"/>
          </p:nvPr>
        </p:nvSpPr>
        <p:spPr>
          <a:xfrm>
            <a:off x="3884613" y="0"/>
            <a:ext cx="2971800" cy="466434"/>
          </a:xfrm>
          <a:prstGeom prst="rect">
            <a:avLst/>
          </a:prstGeom>
        </p:spPr>
        <p:txBody>
          <a:bodyPr/>
          <a:lstStyle/>
          <a:p>
            <a:endParaRPr lang="en-US"/>
          </a:p>
        </p:txBody>
      </p:sp>
    </p:spTree>
    <p:extLst>
      <p:ext uri="{BB962C8B-B14F-4D97-AF65-F5344CB8AC3E}">
        <p14:creationId xmlns:p14="http://schemas.microsoft.com/office/powerpoint/2010/main" val="284185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884613" y="0"/>
            <a:ext cx="2971800" cy="466434"/>
          </a:xfrm>
          <a:prstGeom prst="rect">
            <a:avLst/>
          </a:prstGeom>
        </p:spPr>
        <p:txBody>
          <a:bodyPr/>
          <a:lstStyle/>
          <a:p>
            <a:endParaRPr lang="en-US"/>
          </a:p>
        </p:txBody>
      </p:sp>
      <p:sp>
        <p:nvSpPr>
          <p:cNvPr id="5" name="Slide Number Placeholder 4"/>
          <p:cNvSpPr>
            <a:spLocks noGrp="1"/>
          </p:cNvSpPr>
          <p:nvPr>
            <p:ph type="sldNum" sz="quarter" idx="11"/>
          </p:nvPr>
        </p:nvSpPr>
        <p:spPr/>
        <p:txBody>
          <a:bodyPr/>
          <a:lstStyle/>
          <a:p>
            <a:fld id="{92153548-55C6-4A51-9BC6-E3CCAD02B90A}" type="slidenum">
              <a:rPr lang="en-US" smtClean="0"/>
              <a:t>61</a:t>
            </a:fld>
            <a:endParaRPr lang="en-US"/>
          </a:p>
        </p:txBody>
      </p:sp>
    </p:spTree>
    <p:extLst>
      <p:ext uri="{BB962C8B-B14F-4D97-AF65-F5344CB8AC3E}">
        <p14:creationId xmlns:p14="http://schemas.microsoft.com/office/powerpoint/2010/main" val="107344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884613" y="0"/>
            <a:ext cx="2971800" cy="466434"/>
          </a:xfrm>
          <a:prstGeom prst="rect">
            <a:avLst/>
          </a:prstGeom>
        </p:spPr>
        <p:txBody>
          <a:bodyPr/>
          <a:lstStyle/>
          <a:p>
            <a:endParaRPr lang="en-US"/>
          </a:p>
        </p:txBody>
      </p:sp>
      <p:sp>
        <p:nvSpPr>
          <p:cNvPr id="5" name="Slide Number Placeholder 4"/>
          <p:cNvSpPr>
            <a:spLocks noGrp="1"/>
          </p:cNvSpPr>
          <p:nvPr>
            <p:ph type="sldNum" sz="quarter" idx="11"/>
          </p:nvPr>
        </p:nvSpPr>
        <p:spPr/>
        <p:txBody>
          <a:bodyPr/>
          <a:lstStyle/>
          <a:p>
            <a:fld id="{92153548-55C6-4A51-9BC6-E3CCAD02B90A}" type="slidenum">
              <a:rPr lang="en-US" smtClean="0"/>
              <a:t>62</a:t>
            </a:fld>
            <a:endParaRPr lang="en-US"/>
          </a:p>
        </p:txBody>
      </p:sp>
    </p:spTree>
    <p:extLst>
      <p:ext uri="{BB962C8B-B14F-4D97-AF65-F5344CB8AC3E}">
        <p14:creationId xmlns:p14="http://schemas.microsoft.com/office/powerpoint/2010/main" val="3769897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A7162C-C9DE-8E4F-8982-108BA3D2D4D9}"/>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9FD3308-EDAF-1F4A-A515-DBED7930AEEA}"/>
              </a:ext>
            </a:extLst>
          </p:cNvPr>
          <p:cNvPicPr>
            <a:picLocks noChangeAspect="1"/>
          </p:cNvPicPr>
          <p:nvPr userDrawn="1"/>
        </p:nvPicPr>
        <p:blipFill rotWithShape="1">
          <a:blip r:embed="rId3"/>
          <a:stretch/>
        </p:blipFill>
        <p:spPr>
          <a:xfrm>
            <a:off x="2398846" y="334282"/>
            <a:ext cx="6852470" cy="2848189"/>
          </a:xfrm>
          <a:prstGeom prst="rect">
            <a:avLst/>
          </a:prstGeom>
        </p:spPr>
      </p:pic>
      <p:sp>
        <p:nvSpPr>
          <p:cNvPr id="2" name="Title 1"/>
          <p:cNvSpPr>
            <a:spLocks noGrp="1"/>
          </p:cNvSpPr>
          <p:nvPr>
            <p:ph type="ctrTitle"/>
          </p:nvPr>
        </p:nvSpPr>
        <p:spPr>
          <a:xfrm>
            <a:off x="1038262" y="2416630"/>
            <a:ext cx="10115477" cy="1670496"/>
          </a:xfrm>
        </p:spPr>
        <p:txBody>
          <a:bodyPr anchor="b">
            <a:no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038262" y="4342486"/>
            <a:ext cx="10115477" cy="1655762"/>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DD5BAE-6722-F14E-9832-AF4D13B5F94E}"/>
              </a:ext>
            </a:extLst>
          </p:cNvPr>
          <p:cNvSpPr/>
          <p:nvPr userDrawn="1"/>
        </p:nvSpPr>
        <p:spPr>
          <a:xfrm>
            <a:off x="1" y="5934329"/>
            <a:ext cx="12191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8"/>
            <a:ext cx="10508201" cy="1158873"/>
          </a:xfrm>
        </p:spPr>
        <p:txBody>
          <a:bodyPr>
            <a:noAutofit/>
          </a:bodyPr>
          <a:lstStyle>
            <a:lvl1pPr algn="l">
              <a:defRPr lang="en-US" sz="3600" b="1" kern="1200" dirty="0">
                <a:solidFill>
                  <a:schemeClr val="accent1"/>
                </a:solidFill>
                <a:latin typeface="+mj-lt"/>
                <a:ea typeface="+mj-ea"/>
                <a:cs typeface="+mj-cs"/>
              </a:defRPr>
            </a:lvl1pPr>
          </a:lstStyle>
          <a:p>
            <a:r>
              <a:rPr lang="en-US"/>
              <a:t>Click to edit Master title style</a:t>
            </a:r>
          </a:p>
        </p:txBody>
      </p:sp>
      <p:sp>
        <p:nvSpPr>
          <p:cNvPr id="3" name="Content Placeholder 2"/>
          <p:cNvSpPr>
            <a:spLocks noGrp="1"/>
          </p:cNvSpPr>
          <p:nvPr>
            <p:ph idx="1" hasCustomPrompt="1"/>
          </p:nvPr>
        </p:nvSpPr>
        <p:spPr>
          <a:xfrm>
            <a:off x="838201" y="1174705"/>
            <a:ext cx="10508199" cy="3807079"/>
          </a:xfrm>
        </p:spPr>
        <p:txBody>
          <a:bodyPr>
            <a:noAutofit/>
          </a:bodyPr>
          <a:lstStyle>
            <a:lvl1pPr marL="0" indent="0">
              <a:lnSpc>
                <a:spcPct val="95000"/>
              </a:lnSpc>
              <a:buClr>
                <a:schemeClr val="accent1"/>
              </a:buClr>
              <a:buNone/>
              <a:defRPr sz="1600">
                <a:solidFill>
                  <a:schemeClr val="tx1"/>
                </a:solidFill>
              </a:defRPr>
            </a:lvl1pPr>
            <a:lvl2pPr marL="457200" indent="0">
              <a:lnSpc>
                <a:spcPct val="95000"/>
              </a:lnSpc>
              <a:buClr>
                <a:schemeClr val="accent1"/>
              </a:buClr>
              <a:buNone/>
              <a:defRPr sz="1600">
                <a:solidFill>
                  <a:schemeClr val="tx1"/>
                </a:solidFill>
              </a:defRPr>
            </a:lvl2pPr>
            <a:lvl3pPr marL="914400" indent="0">
              <a:lnSpc>
                <a:spcPct val="95000"/>
              </a:lnSpc>
              <a:buClr>
                <a:schemeClr val="accent1"/>
              </a:buClr>
              <a:buNone/>
              <a:defRPr sz="1600">
                <a:solidFill>
                  <a:schemeClr val="tx1"/>
                </a:solidFill>
              </a:defRPr>
            </a:lvl3pPr>
            <a:lvl4pPr marL="1371600" indent="0">
              <a:lnSpc>
                <a:spcPct val="95000"/>
              </a:lnSpc>
              <a:buClr>
                <a:schemeClr val="accent1"/>
              </a:buClr>
              <a:buNone/>
              <a:defRPr sz="1600">
                <a:solidFill>
                  <a:schemeClr val="tx1"/>
                </a:solidFill>
              </a:defRPr>
            </a:lvl4pPr>
            <a:lvl5pPr marL="1828800" indent="0">
              <a:lnSpc>
                <a:spcPct val="95000"/>
              </a:lnSpc>
              <a:buClr>
                <a:schemeClr val="accent1"/>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17E152A-F9A7-0642-A004-1680EFDF3275}"/>
              </a:ext>
            </a:extLst>
          </p:cNvPr>
          <p:cNvPicPr>
            <a:picLocks noChangeAspect="1"/>
          </p:cNvPicPr>
          <p:nvPr userDrawn="1"/>
        </p:nvPicPr>
        <p:blipFill>
          <a:blip r:embed="rId3"/>
          <a:stretch>
            <a:fillRect/>
          </a:stretch>
        </p:blipFill>
        <p:spPr>
          <a:xfrm>
            <a:off x="843259" y="6190718"/>
            <a:ext cx="2296529" cy="434544"/>
          </a:xfrm>
          <a:prstGeom prst="rect">
            <a:avLst/>
          </a:prstGeom>
        </p:spPr>
      </p:pic>
      <p:sp>
        <p:nvSpPr>
          <p:cNvPr id="11" name="TextBox 10">
            <a:extLst>
              <a:ext uri="{FF2B5EF4-FFF2-40B4-BE49-F238E27FC236}">
                <a16:creationId xmlns:a16="http://schemas.microsoft.com/office/drawing/2014/main" id="{AA1124A2-7E30-664F-B151-3A37E38E96AA}"/>
              </a:ext>
            </a:extLst>
          </p:cNvPr>
          <p:cNvSpPr txBox="1"/>
          <p:nvPr userDrawn="1"/>
        </p:nvSpPr>
        <p:spPr>
          <a:xfrm>
            <a:off x="3606551" y="6207495"/>
            <a:ext cx="3152214" cy="369332"/>
          </a:xfrm>
          <a:prstGeom prst="rect">
            <a:avLst/>
          </a:prstGeom>
          <a:noFill/>
        </p:spPr>
        <p:txBody>
          <a:bodyPr wrap="square" rtlCol="0">
            <a:spAutoFit/>
          </a:bodyPr>
          <a:lstStyle/>
          <a:p>
            <a:r>
              <a:rPr lang="en-US" sz="1800">
                <a:solidFill>
                  <a:schemeClr val="bg1"/>
                </a:solidFill>
              </a:rPr>
              <a:t>HUMAN RESOURCES</a:t>
            </a:r>
          </a:p>
        </p:txBody>
      </p:sp>
      <p:cxnSp>
        <p:nvCxnSpPr>
          <p:cNvPr id="13" name="Straight Connector 12">
            <a:extLst>
              <a:ext uri="{FF2B5EF4-FFF2-40B4-BE49-F238E27FC236}">
                <a16:creationId xmlns:a16="http://schemas.microsoft.com/office/drawing/2014/main" id="{7F8474AB-15D4-DB46-8433-E74DD52D1972}"/>
              </a:ext>
            </a:extLst>
          </p:cNvPr>
          <p:cNvCxnSpPr>
            <a:cxnSpLocks/>
          </p:cNvCxnSpPr>
          <p:nvPr userDrawn="1"/>
        </p:nvCxnSpPr>
        <p:spPr>
          <a:xfrm flipV="1">
            <a:off x="3358106" y="6107509"/>
            <a:ext cx="184185" cy="5317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5BAF8A8-CC7A-1843-9E32-041E461E4623}"/>
              </a:ext>
            </a:extLst>
          </p:cNvPr>
          <p:cNvSpPr>
            <a:spLocks noGrp="1"/>
          </p:cNvSpPr>
          <p:nvPr>
            <p:ph type="sldNum" sz="quarter" idx="4"/>
          </p:nvPr>
        </p:nvSpPr>
        <p:spPr>
          <a:xfrm>
            <a:off x="10737570" y="6401323"/>
            <a:ext cx="1236112" cy="365125"/>
          </a:xfrm>
          <a:prstGeom prst="rect">
            <a:avLst/>
          </a:prstGeom>
        </p:spPr>
        <p:txBody>
          <a:bodyPr vert="horz" lIns="91440" tIns="45720" rIns="91440" bIns="45720" rtlCol="0" anchor="ctr"/>
          <a:lstStyle>
            <a:lvl1pPr algn="r">
              <a:defRPr sz="1400" b="1">
                <a:solidFill>
                  <a:schemeClr val="bg1"/>
                </a:solidFill>
              </a:defRPr>
            </a:lvl1pPr>
          </a:lstStyle>
          <a:p>
            <a:fld id="{BC825DD3-F8EA-8B4C-9EBB-4B822F02D76E}" type="slidenum">
              <a:rPr lang="en-US" smtClean="0"/>
              <a:pPr/>
              <a:t>‹#›</a:t>
            </a:fld>
            <a:endParaRPr lang="en-US"/>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DD5BAE-6722-F14E-9832-AF4D13B5F94E}"/>
              </a:ext>
            </a:extLst>
          </p:cNvPr>
          <p:cNvSpPr/>
          <p:nvPr userDrawn="1"/>
        </p:nvSpPr>
        <p:spPr>
          <a:xfrm>
            <a:off x="1" y="5934329"/>
            <a:ext cx="12191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365128"/>
            <a:ext cx="10508201" cy="1158873"/>
          </a:xfrm>
        </p:spPr>
        <p:txBody>
          <a:bodyPr>
            <a:noAutofit/>
          </a:bodyPr>
          <a:lstStyle>
            <a:lvl1pPr algn="l">
              <a:defRPr sz="3600" b="1">
                <a:solidFill>
                  <a:schemeClr val="accent1"/>
                </a:solidFill>
              </a:defRPr>
            </a:lvl1pPr>
          </a:lstStyle>
          <a:p>
            <a:r>
              <a:rPr lang="en-US"/>
              <a:t>Click to edit Master title style</a:t>
            </a:r>
          </a:p>
        </p:txBody>
      </p:sp>
      <p:sp>
        <p:nvSpPr>
          <p:cNvPr id="3" name="Content Placeholder 2"/>
          <p:cNvSpPr>
            <a:spLocks noGrp="1"/>
          </p:cNvSpPr>
          <p:nvPr>
            <p:ph idx="1" hasCustomPrompt="1"/>
          </p:nvPr>
        </p:nvSpPr>
        <p:spPr>
          <a:xfrm>
            <a:off x="838202" y="1825625"/>
            <a:ext cx="10508199" cy="3807079"/>
          </a:xfrm>
        </p:spPr>
        <p:txBody>
          <a:bodyPr>
            <a:noAutofit/>
          </a:bodyPr>
          <a:lstStyle>
            <a:lvl1pPr>
              <a:lnSpc>
                <a:spcPct val="95000"/>
              </a:lnSpc>
              <a:spcAft>
                <a:spcPts val="200"/>
              </a:spcAft>
              <a:buClr>
                <a:schemeClr val="accent2"/>
              </a:buClr>
              <a:defRPr sz="1600">
                <a:solidFill>
                  <a:schemeClr val="tx1"/>
                </a:solidFill>
              </a:defRPr>
            </a:lvl1pPr>
            <a:lvl2pPr>
              <a:lnSpc>
                <a:spcPct val="95000"/>
              </a:lnSpc>
              <a:spcAft>
                <a:spcPts val="200"/>
              </a:spcAft>
              <a:buClr>
                <a:schemeClr val="accent2"/>
              </a:buClr>
              <a:defRPr sz="1600">
                <a:solidFill>
                  <a:schemeClr val="tx1"/>
                </a:solidFill>
              </a:defRPr>
            </a:lvl2pPr>
            <a:lvl3pPr>
              <a:lnSpc>
                <a:spcPct val="95000"/>
              </a:lnSpc>
              <a:spcAft>
                <a:spcPts val="200"/>
              </a:spcAft>
              <a:buClr>
                <a:schemeClr val="accent2"/>
              </a:buClr>
              <a:defRPr sz="1600">
                <a:solidFill>
                  <a:schemeClr val="tx1"/>
                </a:solidFill>
              </a:defRPr>
            </a:lvl3pPr>
            <a:lvl4pPr>
              <a:lnSpc>
                <a:spcPct val="95000"/>
              </a:lnSpc>
              <a:spcAft>
                <a:spcPts val="200"/>
              </a:spcAft>
              <a:buClr>
                <a:schemeClr val="accent2"/>
              </a:buClr>
              <a:defRPr sz="1600">
                <a:solidFill>
                  <a:schemeClr val="tx1"/>
                </a:solidFill>
              </a:defRPr>
            </a:lvl4pPr>
            <a:lvl5pPr>
              <a:lnSpc>
                <a:spcPct val="95000"/>
              </a:lnSpc>
              <a:spcAft>
                <a:spcPts val="200"/>
              </a:spcAft>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17E152A-F9A7-0642-A004-1680EFDF3275}"/>
              </a:ext>
            </a:extLst>
          </p:cNvPr>
          <p:cNvPicPr>
            <a:picLocks noChangeAspect="1"/>
          </p:cNvPicPr>
          <p:nvPr userDrawn="1"/>
        </p:nvPicPr>
        <p:blipFill>
          <a:blip r:embed="rId3"/>
          <a:stretch>
            <a:fillRect/>
          </a:stretch>
        </p:blipFill>
        <p:spPr>
          <a:xfrm>
            <a:off x="843259" y="6190718"/>
            <a:ext cx="2296529" cy="434544"/>
          </a:xfrm>
          <a:prstGeom prst="rect">
            <a:avLst/>
          </a:prstGeom>
        </p:spPr>
      </p:pic>
      <p:sp>
        <p:nvSpPr>
          <p:cNvPr id="14" name="TextBox 13">
            <a:extLst>
              <a:ext uri="{FF2B5EF4-FFF2-40B4-BE49-F238E27FC236}">
                <a16:creationId xmlns:a16="http://schemas.microsoft.com/office/drawing/2014/main" id="{AA1124A2-7E30-664F-B151-3A37E38E96AA}"/>
              </a:ext>
            </a:extLst>
          </p:cNvPr>
          <p:cNvSpPr txBox="1"/>
          <p:nvPr userDrawn="1"/>
        </p:nvSpPr>
        <p:spPr>
          <a:xfrm>
            <a:off x="3606551" y="6207495"/>
            <a:ext cx="3152214" cy="369332"/>
          </a:xfrm>
          <a:prstGeom prst="rect">
            <a:avLst/>
          </a:prstGeom>
          <a:noFill/>
        </p:spPr>
        <p:txBody>
          <a:bodyPr wrap="square" rtlCol="0">
            <a:spAutoFit/>
          </a:bodyPr>
          <a:lstStyle/>
          <a:p>
            <a:r>
              <a:rPr lang="en-US" sz="1800">
                <a:solidFill>
                  <a:schemeClr val="bg1"/>
                </a:solidFill>
              </a:rPr>
              <a:t>HUMAN RESOURCES</a:t>
            </a:r>
          </a:p>
        </p:txBody>
      </p:sp>
      <p:cxnSp>
        <p:nvCxnSpPr>
          <p:cNvPr id="15" name="Straight Connector 14">
            <a:extLst>
              <a:ext uri="{FF2B5EF4-FFF2-40B4-BE49-F238E27FC236}">
                <a16:creationId xmlns:a16="http://schemas.microsoft.com/office/drawing/2014/main" id="{7F8474AB-15D4-DB46-8433-E74DD52D1972}"/>
              </a:ext>
            </a:extLst>
          </p:cNvPr>
          <p:cNvCxnSpPr>
            <a:cxnSpLocks/>
          </p:cNvCxnSpPr>
          <p:nvPr userDrawn="1"/>
        </p:nvCxnSpPr>
        <p:spPr>
          <a:xfrm flipV="1">
            <a:off x="3358106" y="6107509"/>
            <a:ext cx="184185" cy="5317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5BAF8A8-CC7A-1843-9E32-041E461E4623}"/>
              </a:ext>
            </a:extLst>
          </p:cNvPr>
          <p:cNvSpPr>
            <a:spLocks noGrp="1"/>
          </p:cNvSpPr>
          <p:nvPr>
            <p:ph type="sldNum" sz="quarter" idx="4"/>
          </p:nvPr>
        </p:nvSpPr>
        <p:spPr>
          <a:xfrm>
            <a:off x="10737570" y="6401323"/>
            <a:ext cx="1236112" cy="365125"/>
          </a:xfrm>
          <a:prstGeom prst="rect">
            <a:avLst/>
          </a:prstGeom>
        </p:spPr>
        <p:txBody>
          <a:bodyPr vert="horz" lIns="91440" tIns="45720" rIns="91440" bIns="45720" rtlCol="0" anchor="ctr"/>
          <a:lstStyle>
            <a:lvl1pPr algn="r">
              <a:defRPr sz="1400" b="1">
                <a:solidFill>
                  <a:schemeClr val="bg1"/>
                </a:solidFill>
              </a:defRPr>
            </a:lvl1pPr>
          </a:lstStyle>
          <a:p>
            <a:fld id="{BC825DD3-F8EA-8B4C-9EBB-4B822F02D76E}" type="slidenum">
              <a:rPr lang="en-US" smtClean="0"/>
              <a:pPr/>
              <a:t>‹#›</a:t>
            </a:fld>
            <a:endParaRPr lang="en-US"/>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rts">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10515600" cy="658300"/>
          </a:xfrm>
        </p:spPr>
        <p:txBody>
          <a:bodyPr>
            <a:noAutofit/>
          </a:bodyPr>
          <a:lstStyle>
            <a:lvl1pPr algn="ctr">
              <a:defRPr sz="4000">
                <a:solidFill>
                  <a:schemeClr val="tx2"/>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55C0378E-F3D7-3F4E-A31C-4DB335EB10D0}"/>
              </a:ext>
            </a:extLst>
          </p:cNvPr>
          <p:cNvSpPr>
            <a:spLocks noGrp="1"/>
          </p:cNvSpPr>
          <p:nvPr>
            <p:ph type="sldNum" sz="quarter" idx="4"/>
          </p:nvPr>
        </p:nvSpPr>
        <p:spPr>
          <a:xfrm>
            <a:off x="10737570" y="6401323"/>
            <a:ext cx="1236112" cy="365125"/>
          </a:xfrm>
          <a:prstGeom prst="rect">
            <a:avLst/>
          </a:prstGeom>
        </p:spPr>
        <p:txBody>
          <a:bodyPr vert="horz" lIns="91440" tIns="45720" rIns="91440" bIns="45720" rtlCol="0" anchor="ctr"/>
          <a:lstStyle>
            <a:lvl1pPr algn="r">
              <a:defRPr sz="1400">
                <a:solidFill>
                  <a:schemeClr val="tx2"/>
                </a:solidFill>
              </a:defRPr>
            </a:lvl1pPr>
          </a:lstStyle>
          <a:p>
            <a:fld id="{BC825DD3-F8EA-8B4C-9EBB-4B822F02D76E}" type="slidenum">
              <a:rPr lang="en-US" smtClean="0"/>
              <a:pPr/>
              <a:t>‹#›</a:t>
            </a:fld>
            <a:endParaRPr lang="en-US"/>
          </a:p>
        </p:txBody>
      </p:sp>
    </p:spTree>
    <p:custDataLst>
      <p:tags r:id="rId1"/>
    </p:custDataLst>
    <p:extLst>
      <p:ext uri="{BB962C8B-B14F-4D97-AF65-F5344CB8AC3E}">
        <p14:creationId xmlns:p14="http://schemas.microsoft.com/office/powerpoint/2010/main" val="183284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200" b="1" kern="1200" dirty="0">
                <a:solidFill>
                  <a:schemeClr val="accent1"/>
                </a:solidFill>
                <a:latin typeface="+mj-lt"/>
                <a:ea typeface="+mj-ea"/>
                <a:cs typeface="+mj-cs"/>
              </a:defRPr>
            </a:lvl1pPr>
          </a:lstStyle>
          <a:p>
            <a:r>
              <a:rPr lang="en-US"/>
              <a:t>Click to edit Master title style</a:t>
            </a:r>
          </a:p>
        </p:txBody>
      </p:sp>
      <p:sp>
        <p:nvSpPr>
          <p:cNvPr id="3" name="Content Placeholder 2"/>
          <p:cNvSpPr>
            <a:spLocks noGrp="1"/>
          </p:cNvSpPr>
          <p:nvPr>
            <p:ph sz="half" idx="1"/>
          </p:nvPr>
        </p:nvSpPr>
        <p:spPr>
          <a:xfrm>
            <a:off x="838201" y="1825625"/>
            <a:ext cx="5181600" cy="4082222"/>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108704"/>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25DD3-F8EA-8B4C-9EBB-4B822F02D76E}" type="slidenum">
              <a:rPr lang="en-US" smtClean="0"/>
              <a:t>‹#›</a:t>
            </a:fld>
            <a:endParaRPr lang="en-US"/>
          </a:p>
        </p:txBody>
      </p:sp>
      <p:sp>
        <p:nvSpPr>
          <p:cNvPr id="8" name="Rectangle 7">
            <a:extLst>
              <a:ext uri="{FF2B5EF4-FFF2-40B4-BE49-F238E27FC236}">
                <a16:creationId xmlns:a16="http://schemas.microsoft.com/office/drawing/2014/main" id="{79DD5BAE-6722-F14E-9832-AF4D13B5F94E}"/>
              </a:ext>
            </a:extLst>
          </p:cNvPr>
          <p:cNvSpPr/>
          <p:nvPr userDrawn="1"/>
        </p:nvSpPr>
        <p:spPr>
          <a:xfrm>
            <a:off x="1" y="5934329"/>
            <a:ext cx="12191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E17E152A-F9A7-0642-A004-1680EFDF3275}"/>
              </a:ext>
            </a:extLst>
          </p:cNvPr>
          <p:cNvPicPr>
            <a:picLocks noChangeAspect="1"/>
          </p:cNvPicPr>
          <p:nvPr userDrawn="1"/>
        </p:nvPicPr>
        <p:blipFill>
          <a:blip r:embed="rId3"/>
          <a:stretch>
            <a:fillRect/>
          </a:stretch>
        </p:blipFill>
        <p:spPr>
          <a:xfrm>
            <a:off x="843259" y="6190718"/>
            <a:ext cx="2296529" cy="434544"/>
          </a:xfrm>
          <a:prstGeom prst="rect">
            <a:avLst/>
          </a:prstGeom>
        </p:spPr>
      </p:pic>
      <p:sp>
        <p:nvSpPr>
          <p:cNvPr id="10" name="TextBox 9">
            <a:extLst>
              <a:ext uri="{FF2B5EF4-FFF2-40B4-BE49-F238E27FC236}">
                <a16:creationId xmlns:a16="http://schemas.microsoft.com/office/drawing/2014/main" id="{AA1124A2-7E30-664F-B151-3A37E38E96AA}"/>
              </a:ext>
            </a:extLst>
          </p:cNvPr>
          <p:cNvSpPr txBox="1"/>
          <p:nvPr userDrawn="1"/>
        </p:nvSpPr>
        <p:spPr>
          <a:xfrm>
            <a:off x="3606551" y="6207495"/>
            <a:ext cx="3152214" cy="369332"/>
          </a:xfrm>
          <a:prstGeom prst="rect">
            <a:avLst/>
          </a:prstGeom>
          <a:noFill/>
        </p:spPr>
        <p:txBody>
          <a:bodyPr wrap="square" rtlCol="0">
            <a:spAutoFit/>
          </a:bodyPr>
          <a:lstStyle/>
          <a:p>
            <a:r>
              <a:rPr lang="en-US" sz="1800">
                <a:solidFill>
                  <a:schemeClr val="bg1"/>
                </a:solidFill>
              </a:rPr>
              <a:t>HUMAN RESOURCES</a:t>
            </a:r>
          </a:p>
        </p:txBody>
      </p:sp>
      <p:sp>
        <p:nvSpPr>
          <p:cNvPr id="11" name="Slide Number Placeholder 5">
            <a:extLst>
              <a:ext uri="{FF2B5EF4-FFF2-40B4-BE49-F238E27FC236}">
                <a16:creationId xmlns:a16="http://schemas.microsoft.com/office/drawing/2014/main" id="{35BAF8A8-CC7A-1843-9E32-041E461E4623}"/>
              </a:ext>
            </a:extLst>
          </p:cNvPr>
          <p:cNvSpPr txBox="1">
            <a:spLocks/>
          </p:cNvSpPr>
          <p:nvPr userDrawn="1"/>
        </p:nvSpPr>
        <p:spPr>
          <a:xfrm>
            <a:off x="10737570" y="6401323"/>
            <a:ext cx="123611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5DD3-F8EA-8B4C-9EBB-4B822F02D76E}" type="slidenum">
              <a:rPr lang="en-US" smtClean="0"/>
              <a:pPr/>
              <a:t>‹#›</a:t>
            </a:fld>
            <a:endParaRPr lang="en-US"/>
          </a:p>
        </p:txBody>
      </p:sp>
    </p:spTree>
    <p:custDataLst>
      <p:tags r:id="rId1"/>
    </p:custDataLst>
    <p:extLst>
      <p:ext uri="{BB962C8B-B14F-4D97-AF65-F5344CB8AC3E}">
        <p14:creationId xmlns:p14="http://schemas.microsoft.com/office/powerpoint/2010/main" val="284381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4292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80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25DD3-F8EA-8B4C-9EBB-4B822F02D76E}" type="slidenum">
              <a:rPr lang="en-US" smtClean="0"/>
              <a:t>‹#›</a:t>
            </a:fld>
            <a:endParaRPr lang="en-US"/>
          </a:p>
        </p:txBody>
      </p:sp>
      <p:sp>
        <p:nvSpPr>
          <p:cNvPr id="10" name="Rectangle 9">
            <a:extLst>
              <a:ext uri="{FF2B5EF4-FFF2-40B4-BE49-F238E27FC236}">
                <a16:creationId xmlns:a16="http://schemas.microsoft.com/office/drawing/2014/main" id="{79DD5BAE-6722-F14E-9832-AF4D13B5F94E}"/>
              </a:ext>
            </a:extLst>
          </p:cNvPr>
          <p:cNvSpPr/>
          <p:nvPr userDrawn="1"/>
        </p:nvSpPr>
        <p:spPr>
          <a:xfrm>
            <a:off x="1" y="5934329"/>
            <a:ext cx="12191999" cy="925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E17E152A-F9A7-0642-A004-1680EFDF3275}"/>
              </a:ext>
            </a:extLst>
          </p:cNvPr>
          <p:cNvPicPr>
            <a:picLocks noChangeAspect="1"/>
          </p:cNvPicPr>
          <p:nvPr userDrawn="1"/>
        </p:nvPicPr>
        <p:blipFill>
          <a:blip r:embed="rId3"/>
          <a:stretch>
            <a:fillRect/>
          </a:stretch>
        </p:blipFill>
        <p:spPr>
          <a:xfrm>
            <a:off x="843259" y="6190718"/>
            <a:ext cx="2296529" cy="434544"/>
          </a:xfrm>
          <a:prstGeom prst="rect">
            <a:avLst/>
          </a:prstGeom>
        </p:spPr>
      </p:pic>
      <p:sp>
        <p:nvSpPr>
          <p:cNvPr id="12" name="TextBox 11">
            <a:extLst>
              <a:ext uri="{FF2B5EF4-FFF2-40B4-BE49-F238E27FC236}">
                <a16:creationId xmlns:a16="http://schemas.microsoft.com/office/drawing/2014/main" id="{AA1124A2-7E30-664F-B151-3A37E38E96AA}"/>
              </a:ext>
            </a:extLst>
          </p:cNvPr>
          <p:cNvSpPr txBox="1"/>
          <p:nvPr userDrawn="1"/>
        </p:nvSpPr>
        <p:spPr>
          <a:xfrm>
            <a:off x="3606551" y="6207495"/>
            <a:ext cx="3152214" cy="369332"/>
          </a:xfrm>
          <a:prstGeom prst="rect">
            <a:avLst/>
          </a:prstGeom>
          <a:noFill/>
        </p:spPr>
        <p:txBody>
          <a:bodyPr wrap="square" rtlCol="0">
            <a:spAutoFit/>
          </a:bodyPr>
          <a:lstStyle/>
          <a:p>
            <a:r>
              <a:rPr lang="en-US" sz="1800">
                <a:solidFill>
                  <a:schemeClr val="bg1"/>
                </a:solidFill>
              </a:rPr>
              <a:t>HUMAN RESOURCES</a:t>
            </a:r>
          </a:p>
        </p:txBody>
      </p:sp>
      <p:sp>
        <p:nvSpPr>
          <p:cNvPr id="13" name="Slide Number Placeholder 5">
            <a:extLst>
              <a:ext uri="{FF2B5EF4-FFF2-40B4-BE49-F238E27FC236}">
                <a16:creationId xmlns:a16="http://schemas.microsoft.com/office/drawing/2014/main" id="{35BAF8A8-CC7A-1843-9E32-041E461E4623}"/>
              </a:ext>
            </a:extLst>
          </p:cNvPr>
          <p:cNvSpPr txBox="1">
            <a:spLocks/>
          </p:cNvSpPr>
          <p:nvPr userDrawn="1"/>
        </p:nvSpPr>
        <p:spPr>
          <a:xfrm>
            <a:off x="10737570" y="6401323"/>
            <a:ext cx="123611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5DD3-F8EA-8B4C-9EBB-4B822F02D76E}" type="slidenum">
              <a:rPr lang="en-US" smtClean="0"/>
              <a:pPr/>
              <a:t>‹#›</a:t>
            </a:fld>
            <a:endParaRPr lang="en-US"/>
          </a:p>
        </p:txBody>
      </p:sp>
    </p:spTree>
    <p:custDataLst>
      <p:tags r:id="rId1"/>
    </p:custDataLst>
    <p:extLst>
      <p:ext uri="{BB962C8B-B14F-4D97-AF65-F5344CB8AC3E}">
        <p14:creationId xmlns:p14="http://schemas.microsoft.com/office/powerpoint/2010/main" val="381634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4038600" y="2756136"/>
            <a:ext cx="7763539" cy="1421928"/>
          </a:xfrm>
          <a:noFill/>
        </p:spPr>
        <p:txBody>
          <a:bodyPr>
            <a:spAutoFit/>
          </a:bodyPr>
          <a:lstStyle>
            <a:lvl1pPr algn="ctr">
              <a:defRPr sz="4800" b="1">
                <a:solidFill>
                  <a:srgbClr val="0A2C74"/>
                </a:solidFill>
                <a:effectLst/>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5167E-05FD-4703-8690-475230B9DB7D}"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71" t="19279" r="12895" b="15002"/>
          <a:stretch/>
        </p:blipFill>
        <p:spPr>
          <a:xfrm>
            <a:off x="534528" y="2704765"/>
            <a:ext cx="2715491" cy="1524670"/>
          </a:xfrm>
          <a:prstGeom prst="rect">
            <a:avLst/>
          </a:prstGeom>
        </p:spPr>
      </p:pic>
      <p:cxnSp>
        <p:nvCxnSpPr>
          <p:cNvPr id="13" name="Straight Connector 12"/>
          <p:cNvCxnSpPr/>
          <p:nvPr userDrawn="1"/>
        </p:nvCxnSpPr>
        <p:spPr>
          <a:xfrm>
            <a:off x="3860800" y="2133600"/>
            <a:ext cx="0" cy="2667000"/>
          </a:xfrm>
          <a:prstGeom prst="line">
            <a:avLst/>
          </a:prstGeom>
          <a:ln w="19050" cap="rnd">
            <a:solidFill>
              <a:srgbClr val="30548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92918" y="6446293"/>
            <a:ext cx="1236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25DD3-F8EA-8B4C-9EBB-4B822F02D76E}" type="slidenum">
              <a:rPr lang="en-US" smtClean="0"/>
              <a:t>‹#›</a:t>
            </a:fld>
            <a:endParaRPr lang="en-US"/>
          </a:p>
        </p:txBody>
      </p:sp>
    </p:spTree>
    <p:custDataLst>
      <p:tags r:id="rId9"/>
    </p:custDataLst>
    <p:extLst>
      <p:ext uri="{BB962C8B-B14F-4D97-AF65-F5344CB8AC3E}">
        <p14:creationId xmlns:p14="http://schemas.microsoft.com/office/powerpoint/2010/main" val="2165965091"/>
      </p:ext>
    </p:extLst>
  </p:cSld>
  <p:clrMap bg1="lt1" tx1="dk1" bg2="lt2" tx2="dk2" accent1="accent1" accent2="accent2" accent3="accent3" accent4="accent4" accent5="accent5" accent6="accent6" hlink="hlink" folHlink="folHlink"/>
  <p:sldLayoutIdLst>
    <p:sldLayoutId id="2147483741" r:id="rId1"/>
    <p:sldLayoutId id="2147483744" r:id="rId2"/>
    <p:sldLayoutId id="2147483742" r:id="rId3"/>
    <p:sldLayoutId id="2147483666" r:id="rId4"/>
    <p:sldLayoutId id="2147483670" r:id="rId5"/>
    <p:sldLayoutId id="2147483671" r:id="rId6"/>
    <p:sldLayoutId id="214748374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hyperlink" Target="https://myit.jh.edu/"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hyperlink" Target="https://login.johnshopkins.edu/successfactors" TargetMode="Externa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www.firstconcepts.com/our-approach/"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creativecommons.org/licenses/by-nc-nd/3.0/" TargetMode="External"/><Relationship Id="rId4" Type="http://schemas.openxmlformats.org/officeDocument/2006/relationships/hyperlink" Target="http://palabradevida.wordpress.com/2011/02/17/la-palabra-de-hoy-17-de-febrero-de-2011/"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hyperlink" Target="https://hr.jhu.edu/learn-grow/organization-development/" TargetMode="Externa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tablegroup.com/topics-and-resources/teamwork-5-dysfunctions/" TargetMode="Externa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hbr.org/2017/08/high-performing-teams-need-psychological-safety-heres-how-to-create-it" TargetMode="External"/><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3" Type="http://schemas.openxmlformats.org/officeDocument/2006/relationships/hyperlink" Target="https://hr.jhu.edu/learn-grow/"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35.xml"/><Relationship Id="rId5" Type="http://schemas.openxmlformats.org/officeDocument/2006/relationships/hyperlink" Target="https://wmbridges.com/about/what-is-transition/" TargetMode="External"/><Relationship Id="rId4" Type="http://schemas.openxmlformats.org/officeDocument/2006/relationships/hyperlink" Target="http://luistorodupouy.blogspot.com/2010/11/management-of-change.html"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hyperlink" Target="http://thelearnersway.net/ideas/2016/10/23/questions-at-the-heart-of-learning"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hyperlink" Target="http://www.realitybasedleadership.com/wp-content/uploads/2015/08/Edit-Your-Story.pdf" TargetMode="Externa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hyperlink" Target="https://chiefexecutive.net/patrick-lencioni-3-thoughts-for-leaders-in-a-perilous-time/" TargetMode="Externa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6.tif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https://automation-design.com/media/zoo/images/home-office-Video-Conferencing-featuring-Polycom_c7aaa7fa70c2c3e87c198f6f68769c64.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50.xml"/><Relationship Id="rId4" Type="http://schemas.openxmlformats.org/officeDocument/2006/relationships/image" Target="https://cdn.thewirecutter.com/wp-content/uploads/2020/03/video-conferencing-services-lowres-2x1-6534-1024x512.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https://image.shutterstock.com/image-photo/businesswoman-mother-woman-toddler-working-260nw-628141928.jp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jh.zoom.us/" TargetMode="External"/><Relationship Id="rId2" Type="http://schemas.openxmlformats.org/officeDocument/2006/relationships/slideLayout" Target="../slideLayouts/slideLayout3.xml"/><Relationship Id="rId1" Type="http://schemas.openxmlformats.org/officeDocument/2006/relationships/tags" Target="../tags/tag52.xml"/><Relationship Id="rId5" Type="http://schemas.openxmlformats.org/officeDocument/2006/relationships/image" Target="https://image.shutterstock.com/image-photo/video-call-woman-man-talking-260nw-352345325.jpg" TargetMode="Externa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hyperlink" Target="https://www.office.com/" TargetMode="Externa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54.xml"/><Relationship Id="rId5" Type="http://schemas.openxmlformats.org/officeDocument/2006/relationships/hyperlink" Target="https://livejohnshopkins.sharepoint.com/sites/Office365Hub/SitePages/JHOneDrive.aspx" TargetMode="External"/><Relationship Id="rId4" Type="http://schemas.openxmlformats.org/officeDocument/2006/relationships/image" Target="https://cdn.pixabay.com/photo/2015/07/28/18/30/computer-864729_960_720.jpg"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https://it.johnshopkins.edu/remote-access-guidelines.html" TargetMode="External"/><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61.xml"/><Relationship Id="rId5" Type="http://schemas.openxmlformats.org/officeDocument/2006/relationships/image" Target="../media/image28.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3" Type="http://schemas.openxmlformats.org/officeDocument/2006/relationships/hyperlink" Target="https://login.johnshopkins.edu/successfactors" TargetMode="Externa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3" Type="http://schemas.openxmlformats.org/officeDocument/2006/relationships/hyperlink" Target="https://hr.jhu.edu/wp-content/uploads/Manager-Toolkit-Resources.pdf" TargetMode="Externa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Toolkit for Managing Remote Teams</a:t>
            </a:r>
          </a:p>
        </p:txBody>
      </p:sp>
      <p:sp>
        <p:nvSpPr>
          <p:cNvPr id="3" name="Subtitle 2"/>
          <p:cNvSpPr>
            <a:spLocks noGrp="1"/>
          </p:cNvSpPr>
          <p:nvPr>
            <p:ph type="subTitle" idx="1"/>
          </p:nvPr>
        </p:nvSpPr>
        <p:spPr/>
        <p:txBody>
          <a:bodyPr vert="horz" lIns="91440" tIns="45720" rIns="91440" bIns="45720" rtlCol="0" anchor="t">
            <a:noAutofit/>
          </a:bodyPr>
          <a:lstStyle/>
          <a:p>
            <a:r>
              <a:rPr lang="en-US"/>
              <a:t>March 2020</a:t>
            </a:r>
          </a:p>
        </p:txBody>
      </p:sp>
    </p:spTree>
    <p:custDataLst>
      <p:tags r:id="rId1"/>
    </p:custDataLst>
    <p:extLst>
      <p:ext uri="{BB962C8B-B14F-4D97-AF65-F5344CB8AC3E}">
        <p14:creationId xmlns:p14="http://schemas.microsoft.com/office/powerpoint/2010/main" val="189676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Shifting to Remote Work – Tools and Access </a:t>
            </a:r>
          </a:p>
        </p:txBody>
      </p:sp>
      <p:sp>
        <p:nvSpPr>
          <p:cNvPr id="3" name="Content Placeholder 2"/>
          <p:cNvSpPr>
            <a:spLocks noGrp="1"/>
          </p:cNvSpPr>
          <p:nvPr>
            <p:ph idx="1"/>
          </p:nvPr>
        </p:nvSpPr>
        <p:spPr>
          <a:xfrm>
            <a:off x="838201" y="1249136"/>
            <a:ext cx="10508199" cy="3807079"/>
          </a:xfrm>
        </p:spPr>
        <p:txBody>
          <a:bodyPr/>
          <a:lstStyle/>
          <a:p>
            <a:r>
              <a:rPr lang="en-US"/>
              <a:t>Based on your previous work with job roles and access, create a list of all the tools and access your team needs. Here is the link to the </a:t>
            </a:r>
            <a:r>
              <a:rPr lang="en-US">
                <a:hlinkClick r:id="rId3"/>
              </a:rPr>
              <a:t>JH IT page</a:t>
            </a:r>
            <a:r>
              <a:rPr lang="en-US"/>
              <a:t> to get you started if items need to be ordered or access requested.</a:t>
            </a:r>
          </a:p>
          <a:p>
            <a:endParaRPr lang="en-US"/>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07256448"/>
              </p:ext>
            </p:extLst>
          </p:nvPr>
        </p:nvGraphicFramePr>
        <p:xfrm>
          <a:off x="902447" y="2069808"/>
          <a:ext cx="10076328" cy="1483360"/>
        </p:xfrm>
        <a:graphic>
          <a:graphicData uri="http://schemas.openxmlformats.org/drawingml/2006/table">
            <a:tbl>
              <a:tblPr firstRow="1" bandRow="1">
                <a:tableStyleId>{5C22544A-7EE6-4342-B048-85BDC9FD1C3A}</a:tableStyleId>
              </a:tblPr>
              <a:tblGrid>
                <a:gridCol w="3358776">
                  <a:extLst>
                    <a:ext uri="{9D8B030D-6E8A-4147-A177-3AD203B41FA5}">
                      <a16:colId xmlns:a16="http://schemas.microsoft.com/office/drawing/2014/main" val="2766385148"/>
                    </a:ext>
                  </a:extLst>
                </a:gridCol>
                <a:gridCol w="3358776">
                  <a:extLst>
                    <a:ext uri="{9D8B030D-6E8A-4147-A177-3AD203B41FA5}">
                      <a16:colId xmlns:a16="http://schemas.microsoft.com/office/drawing/2014/main" val="260769089"/>
                    </a:ext>
                  </a:extLst>
                </a:gridCol>
                <a:gridCol w="3358776">
                  <a:extLst>
                    <a:ext uri="{9D8B030D-6E8A-4147-A177-3AD203B41FA5}">
                      <a16:colId xmlns:a16="http://schemas.microsoft.com/office/drawing/2014/main" val="2106391816"/>
                    </a:ext>
                  </a:extLst>
                </a:gridCol>
              </a:tblGrid>
              <a:tr h="370840">
                <a:tc>
                  <a:txBody>
                    <a:bodyPr/>
                    <a:lstStyle/>
                    <a:p>
                      <a:r>
                        <a:rPr lang="en-US" sz="1400"/>
                        <a:t>Employee Name</a:t>
                      </a:r>
                    </a:p>
                  </a:txBody>
                  <a:tcPr/>
                </a:tc>
                <a:tc>
                  <a:txBody>
                    <a:bodyPr/>
                    <a:lstStyle/>
                    <a:p>
                      <a:r>
                        <a:rPr lang="en-US" sz="1400"/>
                        <a:t>Technology Needed?</a:t>
                      </a:r>
                    </a:p>
                  </a:txBody>
                  <a:tcPr/>
                </a:tc>
                <a:tc>
                  <a:txBody>
                    <a:bodyPr/>
                    <a:lstStyle/>
                    <a:p>
                      <a:r>
                        <a:rPr lang="en-US" sz="1400"/>
                        <a:t>Remote</a:t>
                      </a:r>
                      <a:r>
                        <a:rPr lang="en-US" sz="1400" baseline="0"/>
                        <a:t> Access Needed?</a:t>
                      </a:r>
                      <a:endParaRPr lang="en-US" sz="1400"/>
                    </a:p>
                  </a:txBody>
                  <a:tcPr/>
                </a:tc>
                <a:extLst>
                  <a:ext uri="{0D108BD9-81ED-4DB2-BD59-A6C34878D82A}">
                    <a16:rowId xmlns:a16="http://schemas.microsoft.com/office/drawing/2014/main" val="2695640188"/>
                  </a:ext>
                </a:extLst>
              </a:tr>
              <a:tr h="370840">
                <a:tc>
                  <a:txBody>
                    <a:bodyPr/>
                    <a:lstStyle/>
                    <a:p>
                      <a:r>
                        <a:rPr lang="en-US" sz="1400"/>
                        <a:t>Jane Doe</a:t>
                      </a:r>
                    </a:p>
                  </a:txBody>
                  <a:tcPr/>
                </a:tc>
                <a:tc>
                  <a:txBody>
                    <a:bodyPr/>
                    <a:lstStyle/>
                    <a:p>
                      <a:r>
                        <a:rPr lang="en-US" sz="1400"/>
                        <a:t>Laptop,</a:t>
                      </a:r>
                      <a:r>
                        <a:rPr lang="en-US" sz="1400" baseline="0"/>
                        <a:t> Docking station, Monitor</a:t>
                      </a:r>
                      <a:endParaRPr lang="en-US" sz="1400"/>
                    </a:p>
                  </a:txBody>
                  <a:tcPr/>
                </a:tc>
                <a:tc>
                  <a:txBody>
                    <a:bodyPr/>
                    <a:lstStyle/>
                    <a:p>
                      <a:r>
                        <a:rPr lang="en-US" sz="1400"/>
                        <a:t>VPN,</a:t>
                      </a:r>
                      <a:r>
                        <a:rPr lang="en-US" sz="1400" baseline="0"/>
                        <a:t> Authenticator, Zoom account</a:t>
                      </a:r>
                      <a:endParaRPr lang="en-US" sz="1400"/>
                    </a:p>
                  </a:txBody>
                  <a:tcPr/>
                </a:tc>
                <a:extLst>
                  <a:ext uri="{0D108BD9-81ED-4DB2-BD59-A6C34878D82A}">
                    <a16:rowId xmlns:a16="http://schemas.microsoft.com/office/drawing/2014/main" val="2555426155"/>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269504374"/>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36053805"/>
                  </a:ext>
                </a:extLst>
              </a:tr>
            </a:tbl>
          </a:graphicData>
        </a:graphic>
      </p:graphicFrame>
    </p:spTree>
    <p:custDataLst>
      <p:tags r:id="rId1"/>
    </p:custDataLst>
    <p:extLst>
      <p:ext uri="{BB962C8B-B14F-4D97-AF65-F5344CB8AC3E}">
        <p14:creationId xmlns:p14="http://schemas.microsoft.com/office/powerpoint/2010/main" val="142238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Changing Role </a:t>
            </a:r>
            <a:br>
              <a:rPr lang="en-US"/>
            </a:br>
            <a:r>
              <a:rPr lang="en-US"/>
              <a:t>Expectations</a:t>
            </a:r>
          </a:p>
        </p:txBody>
      </p:sp>
      <p:sp>
        <p:nvSpPr>
          <p:cNvPr id="3" name="Content Placeholder 2"/>
          <p:cNvSpPr>
            <a:spLocks noGrp="1"/>
          </p:cNvSpPr>
          <p:nvPr>
            <p:ph idx="1"/>
          </p:nvPr>
        </p:nvSpPr>
        <p:spPr>
          <a:xfrm>
            <a:off x="838203" y="1825625"/>
            <a:ext cx="4882114" cy="3807079"/>
          </a:xfrm>
        </p:spPr>
        <p:txBody>
          <a:bodyPr/>
          <a:lstStyle/>
          <a:p>
            <a:pPr marL="0" indent="0">
              <a:buNone/>
            </a:pPr>
            <a:r>
              <a:rPr lang="en-US"/>
              <a:t>Any given role should have both Technical and Behavioral expectations – sometimes called the "what" and "how" of job performance.  When you document a review in </a:t>
            </a:r>
            <a:r>
              <a:rPr lang="en-US">
                <a:hlinkClick r:id="rId3"/>
              </a:rPr>
              <a:t>myPerformance</a:t>
            </a:r>
            <a:r>
              <a:rPr lang="en-US"/>
              <a:t>, you are really trying to determine if your mutually agreed upon job role expectations have been met.  The nature of the emergency, and the fact that your team will be remote, may require you to change your expectations.  For those using myPerformance, goals and major responsibilities can be updated at any time.     </a:t>
            </a:r>
          </a:p>
          <a:p>
            <a:pPr marL="0" indent="0">
              <a:buNone/>
            </a:pPr>
            <a:r>
              <a:rPr lang="en-US"/>
              <a:t>This section guides you in thinking through your current expectations and determining if they need to be modified.  The following section will offer ideas for how to communicate those changing expectations.</a:t>
            </a:r>
          </a:p>
        </p:txBody>
      </p:sp>
      <p:sp>
        <p:nvSpPr>
          <p:cNvPr id="4" name="Slide Number Placeholder 3"/>
          <p:cNvSpPr>
            <a:spLocks noGrp="1"/>
          </p:cNvSpPr>
          <p:nvPr>
            <p:ph type="sldNum" sz="quarter" idx="4"/>
          </p:nvPr>
        </p:nvSpPr>
        <p:spPr/>
        <p:txBody>
          <a:bodyPr/>
          <a:lstStyle/>
          <a:p>
            <a:fld id="{BC825DD3-F8EA-8B4C-9EBB-4B822F02D76E}" type="slidenum">
              <a:rPr lang="en-US" smtClean="0"/>
              <a:pPr/>
              <a:t>11</a:t>
            </a:fld>
            <a:endParaRPr lang="en-US"/>
          </a:p>
        </p:txBody>
      </p:sp>
      <p:pic>
        <p:nvPicPr>
          <p:cNvPr id="5" name="Picture 5" descr="A sign on a pole&#10;&#10;Description generated with very high confidence">
            <a:extLst>
              <a:ext uri="{FF2B5EF4-FFF2-40B4-BE49-F238E27FC236}">
                <a16:creationId xmlns:a16="http://schemas.microsoft.com/office/drawing/2014/main" id="{A8F0545A-0B52-4437-AC32-3092355D2E3B}"/>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22941" r="1561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10" name="Straight Connector 9"/>
          <p:cNvCxnSpPr/>
          <p:nvPr/>
        </p:nvCxnSpPr>
        <p:spPr>
          <a:xfrm>
            <a:off x="935665" y="1651592"/>
            <a:ext cx="38596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Slide Number Placeholder 3"/>
          <p:cNvSpPr txBox="1">
            <a:spLocks/>
          </p:cNvSpPr>
          <p:nvPr/>
        </p:nvSpPr>
        <p:spPr>
          <a:xfrm>
            <a:off x="7072098" y="6218760"/>
            <a:ext cx="1236112"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25DD3-F8EA-8B4C-9EBB-4B822F02D76E}" type="slidenum">
              <a:rPr lang="en-US" smtClean="0"/>
              <a:pPr/>
              <a:t>11</a:t>
            </a:fld>
            <a:endParaRPr lang="en-US"/>
          </a:p>
        </p:txBody>
      </p:sp>
    </p:spTree>
    <p:custDataLst>
      <p:tags r:id="rId1"/>
    </p:custDataLst>
    <p:extLst>
      <p:ext uri="{BB962C8B-B14F-4D97-AF65-F5344CB8AC3E}">
        <p14:creationId xmlns:p14="http://schemas.microsoft.com/office/powerpoint/2010/main" val="196172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Changing Role Expectations – Technical </a:t>
            </a:r>
          </a:p>
        </p:txBody>
      </p:sp>
      <p:sp>
        <p:nvSpPr>
          <p:cNvPr id="3" name="Content Placeholder 2"/>
          <p:cNvSpPr>
            <a:spLocks noGrp="1"/>
          </p:cNvSpPr>
          <p:nvPr>
            <p:ph idx="1"/>
          </p:nvPr>
        </p:nvSpPr>
        <p:spPr/>
        <p:txBody>
          <a:bodyPr/>
          <a:lstStyle/>
          <a:p>
            <a:r>
              <a:rPr lang="en-US"/>
              <a:t>We spent some time identifying job role outcomes in the previous section.  Those same job role outcomes are the starting place for identifying your expectations.  A "technical" expectation indicates how you want the outcome performed.  Here are some examples of what this means:</a:t>
            </a:r>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3062223"/>
              </p:ext>
            </p:extLst>
          </p:nvPr>
        </p:nvGraphicFramePr>
        <p:xfrm>
          <a:off x="928594" y="2062567"/>
          <a:ext cx="8506392" cy="3677920"/>
        </p:xfrm>
        <a:graphic>
          <a:graphicData uri="http://schemas.openxmlformats.org/drawingml/2006/table">
            <a:tbl>
              <a:tblPr firstRow="1" bandRow="1">
                <a:tableStyleId>{21E4AEA4-8DFA-4A89-87EB-49C32662AFE0}</a:tableStyleId>
              </a:tblPr>
              <a:tblGrid>
                <a:gridCol w="4253196">
                  <a:extLst>
                    <a:ext uri="{9D8B030D-6E8A-4147-A177-3AD203B41FA5}">
                      <a16:colId xmlns:a16="http://schemas.microsoft.com/office/drawing/2014/main" val="3369433834"/>
                    </a:ext>
                  </a:extLst>
                </a:gridCol>
                <a:gridCol w="4253196">
                  <a:extLst>
                    <a:ext uri="{9D8B030D-6E8A-4147-A177-3AD203B41FA5}">
                      <a16:colId xmlns:a16="http://schemas.microsoft.com/office/drawing/2014/main" val="866819132"/>
                    </a:ext>
                  </a:extLst>
                </a:gridCol>
              </a:tblGrid>
              <a:tr h="370840">
                <a:tc>
                  <a:txBody>
                    <a:bodyPr/>
                    <a:lstStyle/>
                    <a:p>
                      <a:pPr lvl="0" algn="ctr">
                        <a:buNone/>
                      </a:pPr>
                      <a:r>
                        <a:rPr lang="en-US" sz="1400"/>
                        <a:t>Medical Office Coordinator</a:t>
                      </a:r>
                      <a:endParaRPr lang="en-US"/>
                    </a:p>
                  </a:txBody>
                  <a:tcPr anchor="ctr"/>
                </a:tc>
                <a:tc>
                  <a:txBody>
                    <a:bodyPr/>
                    <a:lstStyle/>
                    <a:p>
                      <a:pPr lvl="0" algn="ctr">
                        <a:buNone/>
                      </a:pPr>
                      <a:r>
                        <a:rPr lang="en-US" sz="1400"/>
                        <a:t>Technical Expectations</a:t>
                      </a:r>
                    </a:p>
                  </a:txBody>
                  <a:tcPr anchor="ctr"/>
                </a:tc>
                <a:extLst>
                  <a:ext uri="{0D108BD9-81ED-4DB2-BD59-A6C34878D82A}">
                    <a16:rowId xmlns:a16="http://schemas.microsoft.com/office/drawing/2014/main" val="1748283070"/>
                  </a:ext>
                </a:extLst>
              </a:tr>
              <a:tr h="370840">
                <a:tc>
                  <a:txBody>
                    <a:bodyPr/>
                    <a:lstStyle/>
                    <a:p>
                      <a:pPr lvl="0">
                        <a:buNone/>
                      </a:pPr>
                      <a:r>
                        <a:rPr lang="en-US" sz="1400"/>
                        <a:t>An up-to-date clinical</a:t>
                      </a:r>
                      <a:r>
                        <a:rPr lang="en-US" sz="1400" baseline="0"/>
                        <a:t> schedule</a:t>
                      </a:r>
                      <a:endParaRPr lang="en-US" sz="1400"/>
                    </a:p>
                  </a:txBody>
                  <a:tcPr/>
                </a:tc>
                <a:tc>
                  <a:txBody>
                    <a:bodyPr/>
                    <a:lstStyle/>
                    <a:p>
                      <a:pPr marL="285750" indent="-285750">
                        <a:buFont typeface="Wingdings"/>
                        <a:buChar char="q"/>
                      </a:pPr>
                      <a:r>
                        <a:rPr lang="en-US" sz="1400" baseline="0"/>
                        <a:t>A patient scheduled within 24 hours of contact </a:t>
                      </a:r>
                    </a:p>
                    <a:p>
                      <a:pPr marL="285750" lvl="0" indent="-285750">
                        <a:buFont typeface="Wingdings"/>
                        <a:buChar char="q"/>
                      </a:pPr>
                      <a:r>
                        <a:rPr lang="en-US" sz="1400" baseline="0"/>
                        <a:t>Three appointments held open during clinic for emergencies </a:t>
                      </a:r>
                    </a:p>
                  </a:txBody>
                  <a:tcPr/>
                </a:tc>
                <a:extLst>
                  <a:ext uri="{0D108BD9-81ED-4DB2-BD59-A6C34878D82A}">
                    <a16:rowId xmlns:a16="http://schemas.microsoft.com/office/drawing/2014/main" val="2925375352"/>
                  </a:ext>
                </a:extLst>
              </a:tr>
              <a:tr h="370840">
                <a:tc>
                  <a:txBody>
                    <a:bodyPr/>
                    <a:lstStyle/>
                    <a:p>
                      <a:pPr lvl="0">
                        <a:buNone/>
                      </a:pPr>
                      <a:r>
                        <a:rPr lang="en-US" sz="1400"/>
                        <a:t>A prescription</a:t>
                      </a:r>
                      <a:r>
                        <a:rPr lang="en-US" sz="1400" baseline="0"/>
                        <a:t> refill for patients</a:t>
                      </a:r>
                      <a:endParaRPr lang="en-US" sz="1400"/>
                    </a:p>
                  </a:txBody>
                  <a:tcPr/>
                </a:tc>
                <a:tc>
                  <a:txBody>
                    <a:bodyPr/>
                    <a:lstStyle/>
                    <a:p>
                      <a:pPr marL="285750" indent="-285750">
                        <a:buFont typeface="Wingdings"/>
                        <a:buChar char="q"/>
                      </a:pPr>
                      <a:r>
                        <a:rPr lang="en-US" sz="1400" baseline="0"/>
                        <a:t>Refill sent to pharmacy within 24 hours</a:t>
                      </a:r>
                    </a:p>
                  </a:txBody>
                  <a:tcPr/>
                </a:tc>
                <a:extLst>
                  <a:ext uri="{0D108BD9-81ED-4DB2-BD59-A6C34878D82A}">
                    <a16:rowId xmlns:a16="http://schemas.microsoft.com/office/drawing/2014/main" val="3339012404"/>
                  </a:ext>
                </a:extLst>
              </a:tr>
              <a:tr h="370840">
                <a:tc>
                  <a:txBody>
                    <a:bodyPr/>
                    <a:lstStyle/>
                    <a:p>
                      <a:pPr lvl="0">
                        <a:buNone/>
                      </a:pPr>
                      <a:r>
                        <a:rPr lang="en-US" sz="1400"/>
                        <a:t>A referral for a clinical specialty</a:t>
                      </a:r>
                      <a:endParaRPr lang="en-US"/>
                    </a:p>
                  </a:txBody>
                  <a:tcPr/>
                </a:tc>
                <a:tc>
                  <a:txBody>
                    <a:bodyPr/>
                    <a:lstStyle/>
                    <a:p>
                      <a:pPr marL="285750" indent="-285750">
                        <a:buFont typeface="Wingdings"/>
                        <a:buChar char="q"/>
                      </a:pPr>
                      <a:r>
                        <a:rPr lang="en-US" sz="1400"/>
                        <a:t>Referral sent same day patient is seen in our clinic </a:t>
                      </a:r>
                    </a:p>
                  </a:txBody>
                  <a:tcPr/>
                </a:tc>
                <a:extLst>
                  <a:ext uri="{0D108BD9-81ED-4DB2-BD59-A6C34878D82A}">
                    <a16:rowId xmlns:a16="http://schemas.microsoft.com/office/drawing/2014/main" val="1411373230"/>
                  </a:ext>
                </a:extLst>
              </a:tr>
              <a:tr h="370840">
                <a:tc>
                  <a:txBody>
                    <a:bodyPr/>
                    <a:lstStyle/>
                    <a:p>
                      <a:pPr lvl="0">
                        <a:buNone/>
                      </a:pPr>
                      <a:r>
                        <a:rPr lang="en-US" sz="1400"/>
                        <a:t>A referral</a:t>
                      </a:r>
                      <a:r>
                        <a:rPr lang="en-US" sz="1400" baseline="0"/>
                        <a:t> for imaging</a:t>
                      </a:r>
                      <a:endParaRPr lang="en-US" sz="1400"/>
                    </a:p>
                  </a:txBody>
                  <a:tcPr/>
                </a:tc>
                <a:tc>
                  <a:txBody>
                    <a:bodyPr/>
                    <a:lstStyle/>
                    <a:p>
                      <a:pPr marL="285750" indent="-285750">
                        <a:buFont typeface="Wingdings"/>
                        <a:buChar char="q"/>
                      </a:pPr>
                      <a:r>
                        <a:rPr lang="en-US" sz="1400" baseline="0"/>
                        <a:t>Referral sent same day patient is seen in our clinic</a:t>
                      </a:r>
                    </a:p>
                  </a:txBody>
                  <a:tcPr/>
                </a:tc>
                <a:extLst>
                  <a:ext uri="{0D108BD9-81ED-4DB2-BD59-A6C34878D82A}">
                    <a16:rowId xmlns:a16="http://schemas.microsoft.com/office/drawing/2014/main" val="1054591690"/>
                  </a:ext>
                </a:extLst>
              </a:tr>
              <a:tr h="370840">
                <a:tc>
                  <a:txBody>
                    <a:bodyPr/>
                    <a:lstStyle/>
                    <a:p>
                      <a:pPr lvl="0">
                        <a:buNone/>
                      </a:pPr>
                      <a:r>
                        <a:rPr lang="en-US" sz="1400"/>
                        <a:t>A patient satisfied with service </a:t>
                      </a:r>
                      <a:endParaRPr lang="en-US"/>
                    </a:p>
                  </a:txBody>
                  <a:tcPr/>
                </a:tc>
                <a:tc>
                  <a:txBody>
                    <a:bodyPr/>
                    <a:lstStyle/>
                    <a:p>
                      <a:pPr marL="285750" indent="-285750">
                        <a:buFont typeface="Wingdings"/>
                        <a:buChar char="q"/>
                      </a:pPr>
                      <a:r>
                        <a:rPr lang="en-US" sz="1400" baseline="0"/>
                        <a:t>Each patient is sent the link for the satisfaction survey</a:t>
                      </a:r>
                    </a:p>
                    <a:p>
                      <a:pPr marL="285750" lvl="0" indent="-285750">
                        <a:buFont typeface="Wingdings"/>
                        <a:buChar char="q"/>
                      </a:pPr>
                      <a:r>
                        <a:rPr lang="en-US" sz="1400" baseline="0"/>
                        <a:t>We must maintain 90% satisfaction</a:t>
                      </a:r>
                    </a:p>
                  </a:txBody>
                  <a:tcPr/>
                </a:tc>
                <a:extLst>
                  <a:ext uri="{0D108BD9-81ED-4DB2-BD59-A6C34878D82A}">
                    <a16:rowId xmlns:a16="http://schemas.microsoft.com/office/drawing/2014/main" val="4231837091"/>
                  </a:ext>
                </a:extLst>
              </a:tr>
              <a:tr h="370840">
                <a:tc>
                  <a:txBody>
                    <a:bodyPr/>
                    <a:lstStyle/>
                    <a:p>
                      <a:pPr lvl="0">
                        <a:buNone/>
                      </a:pPr>
                      <a:r>
                        <a:rPr lang="en-US" sz="1400"/>
                        <a:t>An up-to-date</a:t>
                      </a:r>
                      <a:r>
                        <a:rPr lang="en-US" sz="1400" baseline="0"/>
                        <a:t> medical record</a:t>
                      </a:r>
                      <a:endParaRPr lang="en-US" sz="1400"/>
                    </a:p>
                  </a:txBody>
                  <a:tcPr/>
                </a:tc>
                <a:tc>
                  <a:txBody>
                    <a:bodyPr/>
                    <a:lstStyle/>
                    <a:p>
                      <a:pPr marL="285750" indent="-285750">
                        <a:buFont typeface="Wingdings"/>
                        <a:buChar char="q"/>
                      </a:pPr>
                      <a:r>
                        <a:rPr lang="en-US" sz="1400"/>
                        <a:t>Patient information from clinics not using Epic must be scanned 24 hours prior to the patient's appointment with us</a:t>
                      </a:r>
                    </a:p>
                  </a:txBody>
                  <a:tcPr/>
                </a:tc>
                <a:extLst>
                  <a:ext uri="{0D108BD9-81ED-4DB2-BD59-A6C34878D82A}">
                    <a16:rowId xmlns:a16="http://schemas.microsoft.com/office/drawing/2014/main" val="3204394348"/>
                  </a:ext>
                </a:extLst>
              </a:tr>
            </a:tbl>
          </a:graphicData>
        </a:graphic>
      </p:graphicFrame>
      <p:sp>
        <p:nvSpPr>
          <p:cNvPr id="6" name="Rectangle: Rounded Corners 5">
            <a:extLst>
              <a:ext uri="{FF2B5EF4-FFF2-40B4-BE49-F238E27FC236}">
                <a16:creationId xmlns:a16="http://schemas.microsoft.com/office/drawing/2014/main" id="{751E5AB4-C80F-4B7E-8A48-85E719D5ABA0}"/>
              </a:ext>
            </a:extLst>
          </p:cNvPr>
          <p:cNvSpPr/>
          <p:nvPr/>
        </p:nvSpPr>
        <p:spPr>
          <a:xfrm>
            <a:off x="9557579" y="2057400"/>
            <a:ext cx="2374899" cy="3569765"/>
          </a:xfrm>
          <a:prstGeom prst="roundRect">
            <a:avLst/>
          </a:prstGeom>
          <a:ln w="28575">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7" name="Graphic 7" descr="Person with idea">
            <a:extLst>
              <a:ext uri="{FF2B5EF4-FFF2-40B4-BE49-F238E27FC236}">
                <a16:creationId xmlns:a16="http://schemas.microsoft.com/office/drawing/2014/main" id="{77FAD902-6FC5-436D-8CFC-AAF2C6C137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56970" y="2130563"/>
            <a:ext cx="495300" cy="495300"/>
          </a:xfrm>
          <a:prstGeom prst="rect">
            <a:avLst/>
          </a:prstGeom>
        </p:spPr>
      </p:pic>
      <p:sp>
        <p:nvSpPr>
          <p:cNvPr id="9" name="TextBox 8">
            <a:extLst>
              <a:ext uri="{FF2B5EF4-FFF2-40B4-BE49-F238E27FC236}">
                <a16:creationId xmlns:a16="http://schemas.microsoft.com/office/drawing/2014/main" id="{FA09B2E8-081E-4DBC-9C00-7A72F3B2BAE5}"/>
              </a:ext>
            </a:extLst>
          </p:cNvPr>
          <p:cNvSpPr txBox="1"/>
          <p:nvPr/>
        </p:nvSpPr>
        <p:spPr>
          <a:xfrm>
            <a:off x="9969914" y="2369793"/>
            <a:ext cx="1919356" cy="3239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Pro Tip:</a:t>
            </a:r>
            <a:r>
              <a:rPr lang="en-US" sz="1400" b="1"/>
              <a:t> </a:t>
            </a:r>
            <a:br>
              <a:rPr lang="en-US" sz="1400" b="1"/>
            </a:br>
            <a:r>
              <a:rPr lang="en-US" sz="1450"/>
              <a:t>These expectations are what you use to give performance feedback.  Think early and often about how you will measure whether these expectations are being met. </a:t>
            </a:r>
            <a:r>
              <a:rPr lang="en-US" sz="1450" b="1"/>
              <a:t>Obtain agreement</a:t>
            </a:r>
            <a:r>
              <a:rPr lang="en-US" sz="1450"/>
              <a:t> with your team member on the expectation and how you will measure it.</a:t>
            </a:r>
          </a:p>
        </p:txBody>
      </p:sp>
    </p:spTree>
    <p:custDataLst>
      <p:tags r:id="rId1"/>
    </p:custDataLst>
    <p:extLst>
      <p:ext uri="{BB962C8B-B14F-4D97-AF65-F5344CB8AC3E}">
        <p14:creationId xmlns:p14="http://schemas.microsoft.com/office/powerpoint/2010/main" val="313938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Changing Role Expectations – Technical </a:t>
            </a:r>
          </a:p>
        </p:txBody>
      </p:sp>
      <p:sp>
        <p:nvSpPr>
          <p:cNvPr id="3" name="Content Placeholder 2"/>
          <p:cNvSpPr>
            <a:spLocks noGrp="1"/>
          </p:cNvSpPr>
          <p:nvPr>
            <p:ph idx="1"/>
          </p:nvPr>
        </p:nvSpPr>
        <p:spPr>
          <a:xfrm>
            <a:off x="838202" y="1174705"/>
            <a:ext cx="3553046" cy="3807079"/>
          </a:xfrm>
        </p:spPr>
        <p:txBody>
          <a:bodyPr/>
          <a:lstStyle/>
          <a:p>
            <a:r>
              <a:rPr lang="en-US"/>
              <a:t>Granted, technical expectations probably won’t change that much when working remotely, unless you are in a clinical environment.  With the nature of the emergency, depending on resourcing, some clinical resources will be pulled to cover other areas.  Also, non-critical or elective care may be suspended, which will change expectations too.  </a:t>
            </a:r>
          </a:p>
          <a:p>
            <a:r>
              <a:rPr lang="en-US"/>
              <a:t>Non-clinical, administrative departments may be asked to cover work from other teams or open call centers.  We need to be prepared to serve in any capacity that may be needed.</a:t>
            </a:r>
          </a:p>
          <a:p>
            <a:r>
              <a:rPr lang="en-US"/>
              <a:t>Here’s an example of how expectations may change.</a:t>
            </a:r>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86978463"/>
              </p:ext>
            </p:extLst>
          </p:nvPr>
        </p:nvGraphicFramePr>
        <p:xfrm>
          <a:off x="4490568" y="1384151"/>
          <a:ext cx="7253196" cy="4389120"/>
        </p:xfrm>
        <a:graphic>
          <a:graphicData uri="http://schemas.openxmlformats.org/drawingml/2006/table">
            <a:tbl>
              <a:tblPr firstRow="1" bandRow="1">
                <a:tableStyleId>{21E4AEA4-8DFA-4A89-87EB-49C32662AFE0}</a:tableStyleId>
              </a:tblPr>
              <a:tblGrid>
                <a:gridCol w="1892303">
                  <a:extLst>
                    <a:ext uri="{9D8B030D-6E8A-4147-A177-3AD203B41FA5}">
                      <a16:colId xmlns:a16="http://schemas.microsoft.com/office/drawing/2014/main" val="3369433834"/>
                    </a:ext>
                  </a:extLst>
                </a:gridCol>
                <a:gridCol w="2528047">
                  <a:extLst>
                    <a:ext uri="{9D8B030D-6E8A-4147-A177-3AD203B41FA5}">
                      <a16:colId xmlns:a16="http://schemas.microsoft.com/office/drawing/2014/main" val="866819132"/>
                    </a:ext>
                  </a:extLst>
                </a:gridCol>
                <a:gridCol w="2832846">
                  <a:extLst>
                    <a:ext uri="{9D8B030D-6E8A-4147-A177-3AD203B41FA5}">
                      <a16:colId xmlns:a16="http://schemas.microsoft.com/office/drawing/2014/main" val="956870641"/>
                    </a:ext>
                  </a:extLst>
                </a:gridCol>
              </a:tblGrid>
              <a:tr h="370840">
                <a:tc>
                  <a:txBody>
                    <a:bodyPr/>
                    <a:lstStyle/>
                    <a:p>
                      <a:pPr lvl="0" algn="ctr">
                        <a:buNone/>
                      </a:pPr>
                      <a:r>
                        <a:rPr lang="en-US" sz="1400"/>
                        <a:t>Medical Office Coordinator</a:t>
                      </a:r>
                      <a:endParaRPr lang="en-US"/>
                    </a:p>
                  </a:txBody>
                  <a:tcPr/>
                </a:tc>
                <a:tc>
                  <a:txBody>
                    <a:bodyPr/>
                    <a:lstStyle/>
                    <a:p>
                      <a:pPr lvl="0" algn="ctr">
                        <a:buNone/>
                      </a:pPr>
                      <a:r>
                        <a:rPr lang="en-US" sz="1400"/>
                        <a:t>Current Technical Expectations</a:t>
                      </a:r>
                    </a:p>
                  </a:txBody>
                  <a:tcPr/>
                </a:tc>
                <a:tc>
                  <a:txBody>
                    <a:bodyPr/>
                    <a:lstStyle/>
                    <a:p>
                      <a:pPr lvl="0" algn="ctr">
                        <a:buNone/>
                      </a:pPr>
                      <a:r>
                        <a:rPr lang="en-US" sz="1400"/>
                        <a:t>New</a:t>
                      </a:r>
                      <a:r>
                        <a:rPr lang="en-US" sz="1400" baseline="0"/>
                        <a:t> Technical Expectations</a:t>
                      </a:r>
                      <a:endParaRPr lang="en-US" sz="1400"/>
                    </a:p>
                  </a:txBody>
                  <a:tcPr anchor="ctr"/>
                </a:tc>
                <a:extLst>
                  <a:ext uri="{0D108BD9-81ED-4DB2-BD59-A6C34878D82A}">
                    <a16:rowId xmlns:a16="http://schemas.microsoft.com/office/drawing/2014/main" val="1748283070"/>
                  </a:ext>
                </a:extLst>
              </a:tr>
              <a:tr h="370840">
                <a:tc>
                  <a:txBody>
                    <a:bodyPr/>
                    <a:lstStyle/>
                    <a:p>
                      <a:pPr lvl="0">
                        <a:buNone/>
                      </a:pPr>
                      <a:r>
                        <a:rPr lang="en-US" sz="1400"/>
                        <a:t>An up-to-date clinical</a:t>
                      </a:r>
                      <a:r>
                        <a:rPr lang="en-US" sz="1400" baseline="0"/>
                        <a:t> schedule</a:t>
                      </a:r>
                      <a:endParaRPr lang="en-US" sz="1400"/>
                    </a:p>
                  </a:txBody>
                  <a:tcPr/>
                </a:tc>
                <a:tc>
                  <a:txBody>
                    <a:bodyPr/>
                    <a:lstStyle/>
                    <a:p>
                      <a:pPr marL="285750" indent="-285750">
                        <a:buFont typeface="Wingdings"/>
                        <a:buChar char="q"/>
                      </a:pPr>
                      <a:r>
                        <a:rPr lang="en-US" sz="1400" baseline="0"/>
                        <a:t>A patient scheduled within 24 hours of contact </a:t>
                      </a:r>
                    </a:p>
                    <a:p>
                      <a:pPr marL="285750" lvl="0" indent="-285750">
                        <a:buFont typeface="Wingdings"/>
                        <a:buChar char="q"/>
                      </a:pPr>
                      <a:r>
                        <a:rPr lang="en-US" sz="1400" baseline="0"/>
                        <a:t>Three appointments held open during clinic for emergencies </a:t>
                      </a:r>
                    </a:p>
                  </a:txBody>
                  <a:tcPr/>
                </a:tc>
                <a:tc>
                  <a:txBody>
                    <a:bodyPr/>
                    <a:lstStyle/>
                    <a:p>
                      <a:pPr marL="285750" lvl="0" indent="-285750">
                        <a:buFont typeface="Wingdings"/>
                        <a:buChar char="q"/>
                      </a:pPr>
                      <a:r>
                        <a:rPr lang="en-US" sz="1400" baseline="0"/>
                        <a:t>Critical care patients scheduled with 24 hours of contact at the Greenspring location </a:t>
                      </a:r>
                    </a:p>
                    <a:p>
                      <a:pPr marL="285750" lvl="0" indent="-285750">
                        <a:buFont typeface="Wingdings"/>
                        <a:buChar char="q"/>
                      </a:pPr>
                      <a:r>
                        <a:rPr lang="en-US" sz="1400" baseline="0"/>
                        <a:t>Non-critical patients advised to see primary care </a:t>
                      </a:r>
                    </a:p>
                  </a:txBody>
                  <a:tcPr/>
                </a:tc>
                <a:extLst>
                  <a:ext uri="{0D108BD9-81ED-4DB2-BD59-A6C34878D82A}">
                    <a16:rowId xmlns:a16="http://schemas.microsoft.com/office/drawing/2014/main" val="2925375352"/>
                  </a:ext>
                </a:extLst>
              </a:tr>
              <a:tr h="370840">
                <a:tc>
                  <a:txBody>
                    <a:bodyPr/>
                    <a:lstStyle/>
                    <a:p>
                      <a:pPr lvl="0">
                        <a:buNone/>
                      </a:pPr>
                      <a:r>
                        <a:rPr lang="en-US" sz="1400"/>
                        <a:t>A prescription</a:t>
                      </a:r>
                      <a:r>
                        <a:rPr lang="en-US" sz="1400" baseline="0"/>
                        <a:t> refill for patients</a:t>
                      </a:r>
                      <a:endParaRPr lang="en-US" sz="1400"/>
                    </a:p>
                  </a:txBody>
                  <a:tcPr/>
                </a:tc>
                <a:tc>
                  <a:txBody>
                    <a:bodyPr/>
                    <a:lstStyle/>
                    <a:p>
                      <a:pPr marL="285750" indent="-285750">
                        <a:buFont typeface="Wingdings"/>
                        <a:buChar char="q"/>
                      </a:pPr>
                      <a:r>
                        <a:rPr lang="en-US" sz="1400" baseline="0"/>
                        <a:t>Refill sent to pharmacy within 24 hours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q"/>
                        <a:tabLst/>
                        <a:defRPr/>
                      </a:pPr>
                      <a:r>
                        <a:rPr lang="en-US" sz="1400" baseline="0"/>
                        <a:t>Refill sent to pharmacy within 24 hours</a:t>
                      </a:r>
                    </a:p>
                  </a:txBody>
                  <a:tcPr/>
                </a:tc>
                <a:extLst>
                  <a:ext uri="{0D108BD9-81ED-4DB2-BD59-A6C34878D82A}">
                    <a16:rowId xmlns:a16="http://schemas.microsoft.com/office/drawing/2014/main" val="3339012404"/>
                  </a:ext>
                </a:extLst>
              </a:tr>
              <a:tr h="370840">
                <a:tc>
                  <a:txBody>
                    <a:bodyPr/>
                    <a:lstStyle/>
                    <a:p>
                      <a:pPr lvl="0">
                        <a:buNone/>
                      </a:pPr>
                      <a:r>
                        <a:rPr lang="en-US" sz="1400"/>
                        <a:t>A referral for a clinical specialty</a:t>
                      </a:r>
                      <a:endParaRPr lang="en-US"/>
                    </a:p>
                  </a:txBody>
                  <a:tcPr/>
                </a:tc>
                <a:tc>
                  <a:txBody>
                    <a:bodyPr/>
                    <a:lstStyle/>
                    <a:p>
                      <a:pPr marL="285750" indent="-285750">
                        <a:buFont typeface="Wingdings"/>
                        <a:buChar char="q"/>
                      </a:pPr>
                      <a:r>
                        <a:rPr lang="en-US" sz="1400"/>
                        <a:t>Referral sent same day patient is seen in our clinic </a:t>
                      </a:r>
                    </a:p>
                  </a:txBody>
                  <a:tcPr/>
                </a:tc>
                <a:tc>
                  <a:txBody>
                    <a:bodyPr/>
                    <a:lstStyle/>
                    <a:p>
                      <a:pPr marL="285750" indent="-285750">
                        <a:buFont typeface="Wingdings"/>
                        <a:buChar char="q"/>
                      </a:pPr>
                      <a:r>
                        <a:rPr lang="en-US" sz="1400"/>
                        <a:t>Referral</a:t>
                      </a:r>
                      <a:r>
                        <a:rPr lang="en-US" sz="1400" baseline="0"/>
                        <a:t> sent only for critical patients within 24 hours</a:t>
                      </a:r>
                      <a:endParaRPr lang="en-US" sz="1400"/>
                    </a:p>
                  </a:txBody>
                  <a:tcPr/>
                </a:tc>
                <a:extLst>
                  <a:ext uri="{0D108BD9-81ED-4DB2-BD59-A6C34878D82A}">
                    <a16:rowId xmlns:a16="http://schemas.microsoft.com/office/drawing/2014/main" val="1411373230"/>
                  </a:ext>
                </a:extLst>
              </a:tr>
              <a:tr h="370840">
                <a:tc>
                  <a:txBody>
                    <a:bodyPr/>
                    <a:lstStyle/>
                    <a:p>
                      <a:pPr lvl="0">
                        <a:buNone/>
                      </a:pPr>
                      <a:r>
                        <a:rPr lang="en-US" sz="1400"/>
                        <a:t>A referral</a:t>
                      </a:r>
                      <a:r>
                        <a:rPr lang="en-US" sz="1400" baseline="0"/>
                        <a:t> for imaging</a:t>
                      </a:r>
                      <a:endParaRPr lang="en-US" sz="1400"/>
                    </a:p>
                  </a:txBody>
                  <a:tcPr/>
                </a:tc>
                <a:tc>
                  <a:txBody>
                    <a:bodyPr/>
                    <a:lstStyle/>
                    <a:p>
                      <a:pPr marL="285750" indent="-285750">
                        <a:buFont typeface="Wingdings"/>
                        <a:buChar char="q"/>
                      </a:pPr>
                      <a:r>
                        <a:rPr lang="en-US" sz="1400" baseline="0"/>
                        <a:t>Referral sent same day patient is seen in our clinic</a:t>
                      </a:r>
                    </a:p>
                  </a:txBody>
                  <a:tcPr/>
                </a:tc>
                <a:tc>
                  <a:txBody>
                    <a:bodyPr/>
                    <a:lstStyle/>
                    <a:p>
                      <a:pPr marL="285750" indent="-285750">
                        <a:buFont typeface="Wingdings"/>
                        <a:buChar char="q"/>
                      </a:pPr>
                      <a:r>
                        <a:rPr lang="en-US" sz="1400" baseline="0"/>
                        <a:t>Referral sent only for critical patients within 24 hours</a:t>
                      </a:r>
                    </a:p>
                  </a:txBody>
                  <a:tcPr/>
                </a:tc>
                <a:extLst>
                  <a:ext uri="{0D108BD9-81ED-4DB2-BD59-A6C34878D82A}">
                    <a16:rowId xmlns:a16="http://schemas.microsoft.com/office/drawing/2014/main" val="1054591690"/>
                  </a:ext>
                </a:extLst>
              </a:tr>
              <a:tr h="662704">
                <a:tc>
                  <a:txBody>
                    <a:bodyPr/>
                    <a:lstStyle/>
                    <a:p>
                      <a:pPr lvl="0">
                        <a:buNone/>
                      </a:pPr>
                      <a:r>
                        <a:rPr lang="en-US" sz="1400"/>
                        <a:t>An up-to-date</a:t>
                      </a:r>
                      <a:r>
                        <a:rPr lang="en-US" sz="1400" baseline="0"/>
                        <a:t> medical record</a:t>
                      </a:r>
                      <a:endParaRPr lang="en-US" sz="1400"/>
                    </a:p>
                  </a:txBody>
                  <a:tcPr/>
                </a:tc>
                <a:tc>
                  <a:txBody>
                    <a:bodyPr/>
                    <a:lstStyle/>
                    <a:p>
                      <a:pPr marL="285750" indent="-285750">
                        <a:buFont typeface="Wingdings"/>
                        <a:buChar char="q"/>
                      </a:pPr>
                      <a:r>
                        <a:rPr lang="en-US" sz="1400"/>
                        <a:t>Patient information from clinics not using Epic must be scanned 24 hours prior to the patient's appointment with us</a:t>
                      </a:r>
                    </a:p>
                  </a:txBody>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a:t>Patient information from clinics not using Epic must be scanned 24 hours prior to the patient's appointment with us</a:t>
                      </a:r>
                    </a:p>
                  </a:txBody>
                  <a:tcPr/>
                </a:tc>
                <a:extLst>
                  <a:ext uri="{0D108BD9-81ED-4DB2-BD59-A6C34878D82A}">
                    <a16:rowId xmlns:a16="http://schemas.microsoft.com/office/drawing/2014/main" val="3204394348"/>
                  </a:ext>
                </a:extLst>
              </a:tr>
            </a:tbl>
          </a:graphicData>
        </a:graphic>
      </p:graphicFrame>
      <p:sp>
        <p:nvSpPr>
          <p:cNvPr id="8" name="Rounded Rectangle 7"/>
          <p:cNvSpPr/>
          <p:nvPr/>
        </p:nvSpPr>
        <p:spPr>
          <a:xfrm>
            <a:off x="8739962" y="175466"/>
            <a:ext cx="3022851" cy="1042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NOTE: </a:t>
            </a:r>
            <a:br>
              <a:rPr lang="en-US" sz="1400"/>
            </a:br>
            <a:r>
              <a:rPr lang="en-US" sz="1400"/>
              <a:t>These New Technical Expectations </a:t>
            </a:r>
            <a:br>
              <a:rPr lang="en-US" sz="1400"/>
            </a:br>
            <a:r>
              <a:rPr lang="en-US" sz="1400"/>
              <a:t>are hypothetical. Please follow the department’s guidelines.</a:t>
            </a:r>
          </a:p>
        </p:txBody>
      </p:sp>
    </p:spTree>
    <p:custDataLst>
      <p:tags r:id="rId1"/>
    </p:custDataLst>
    <p:extLst>
      <p:ext uri="{BB962C8B-B14F-4D97-AF65-F5344CB8AC3E}">
        <p14:creationId xmlns:p14="http://schemas.microsoft.com/office/powerpoint/2010/main" val="57892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Changing Role Expectations – Technical </a:t>
            </a:r>
          </a:p>
        </p:txBody>
      </p:sp>
      <p:sp>
        <p:nvSpPr>
          <p:cNvPr id="3" name="Content Placeholder 2"/>
          <p:cNvSpPr>
            <a:spLocks noGrp="1"/>
          </p:cNvSpPr>
          <p:nvPr>
            <p:ph idx="1"/>
          </p:nvPr>
        </p:nvSpPr>
        <p:spPr>
          <a:xfrm>
            <a:off x="838201" y="1249136"/>
            <a:ext cx="10508199" cy="3807079"/>
          </a:xfrm>
        </p:spPr>
        <p:txBody>
          <a:bodyPr/>
          <a:lstStyle/>
          <a:p>
            <a:r>
              <a:rPr lang="en-US"/>
              <a:t>Use this blank template to determine whether technical expectations are changing for each of your job roles.</a:t>
            </a:r>
          </a:p>
        </p:txBody>
      </p:sp>
      <p:sp>
        <p:nvSpPr>
          <p:cNvPr id="4" name="Slide Number Placeholder 3"/>
          <p:cNvSpPr>
            <a:spLocks noGrp="1"/>
          </p:cNvSpPr>
          <p:nvPr>
            <p:ph type="sldNum" sz="quarter" idx="4"/>
          </p:nvPr>
        </p:nvSpPr>
        <p:spPr/>
        <p:txBody>
          <a:bodyPr/>
          <a:lstStyle/>
          <a:p>
            <a:fld id="{BC825DD3-F8EA-8B4C-9EBB-4B822F02D76E}"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21020888"/>
              </p:ext>
            </p:extLst>
          </p:nvPr>
        </p:nvGraphicFramePr>
        <p:xfrm>
          <a:off x="886013" y="1945939"/>
          <a:ext cx="10629049" cy="2516904"/>
        </p:xfrm>
        <a:graphic>
          <a:graphicData uri="http://schemas.openxmlformats.org/drawingml/2006/table">
            <a:tbl>
              <a:tblPr firstRow="1" bandRow="1">
                <a:tableStyleId>{7DF18680-E054-41AD-8BC1-D1AEF772440D}</a:tableStyleId>
              </a:tblPr>
              <a:tblGrid>
                <a:gridCol w="2199266">
                  <a:extLst>
                    <a:ext uri="{9D8B030D-6E8A-4147-A177-3AD203B41FA5}">
                      <a16:colId xmlns:a16="http://schemas.microsoft.com/office/drawing/2014/main" val="873199320"/>
                    </a:ext>
                  </a:extLst>
                </a:gridCol>
                <a:gridCol w="2199266">
                  <a:extLst>
                    <a:ext uri="{9D8B030D-6E8A-4147-A177-3AD203B41FA5}">
                      <a16:colId xmlns:a16="http://schemas.microsoft.com/office/drawing/2014/main" val="3369433834"/>
                    </a:ext>
                  </a:extLst>
                </a:gridCol>
                <a:gridCol w="2938137">
                  <a:extLst>
                    <a:ext uri="{9D8B030D-6E8A-4147-A177-3AD203B41FA5}">
                      <a16:colId xmlns:a16="http://schemas.microsoft.com/office/drawing/2014/main" val="866819132"/>
                    </a:ext>
                  </a:extLst>
                </a:gridCol>
                <a:gridCol w="3292380">
                  <a:extLst>
                    <a:ext uri="{9D8B030D-6E8A-4147-A177-3AD203B41FA5}">
                      <a16:colId xmlns:a16="http://schemas.microsoft.com/office/drawing/2014/main" val="956870641"/>
                    </a:ext>
                  </a:extLst>
                </a:gridCol>
              </a:tblGrid>
              <a:tr h="370840">
                <a:tc>
                  <a:txBody>
                    <a:bodyPr/>
                    <a:lstStyle/>
                    <a:p>
                      <a:pPr lvl="0" algn="ctr">
                        <a:buNone/>
                      </a:pPr>
                      <a:r>
                        <a:rPr lang="en-US" sz="1400"/>
                        <a:t>Job Role</a:t>
                      </a:r>
                    </a:p>
                  </a:txBody>
                  <a:tcPr anchor="ctr"/>
                </a:tc>
                <a:tc>
                  <a:txBody>
                    <a:bodyPr/>
                    <a:lstStyle/>
                    <a:p>
                      <a:pPr lvl="0" algn="ctr">
                        <a:buNone/>
                      </a:pPr>
                      <a:r>
                        <a:rPr lang="en-US" sz="1400"/>
                        <a:t>Job Role Outcomes</a:t>
                      </a:r>
                      <a:endParaRPr lang="en-US"/>
                    </a:p>
                  </a:txBody>
                  <a:tcPr anchor="ctr"/>
                </a:tc>
                <a:tc>
                  <a:txBody>
                    <a:bodyPr/>
                    <a:lstStyle/>
                    <a:p>
                      <a:pPr lvl="0" algn="ctr">
                        <a:buNone/>
                      </a:pPr>
                      <a:r>
                        <a:rPr lang="en-US" sz="1400"/>
                        <a:t>Current Technical Expectations</a:t>
                      </a:r>
                    </a:p>
                  </a:txBody>
                  <a:tcPr anchor="ctr"/>
                </a:tc>
                <a:tc>
                  <a:txBody>
                    <a:bodyPr/>
                    <a:lstStyle/>
                    <a:p>
                      <a:pPr lvl="0" algn="ctr">
                        <a:buNone/>
                      </a:pPr>
                      <a:r>
                        <a:rPr lang="en-US" sz="1400"/>
                        <a:t>New</a:t>
                      </a:r>
                      <a:r>
                        <a:rPr lang="en-US" sz="1400" baseline="0"/>
                        <a:t> Technical Expectations</a:t>
                      </a:r>
                      <a:endParaRPr lang="en-US" sz="1400"/>
                    </a:p>
                  </a:txBody>
                  <a:tcPr anchor="ctr"/>
                </a:tc>
                <a:extLst>
                  <a:ext uri="{0D108BD9-81ED-4DB2-BD59-A6C34878D82A}">
                    <a16:rowId xmlns:a16="http://schemas.microsoft.com/office/drawing/2014/main" val="1748283070"/>
                  </a:ext>
                </a:extLst>
              </a:tr>
              <a:tr h="370840">
                <a:tc rowSpan="5">
                  <a:txBody>
                    <a:bodyPr/>
                    <a:lstStyle/>
                    <a:p>
                      <a:pPr lvl="0">
                        <a:buNone/>
                      </a:pPr>
                      <a:endParaRPr lang="en-US" sz="1400"/>
                    </a:p>
                  </a:txBody>
                  <a:tcPr anchor="ctr"/>
                </a:tc>
                <a:tc>
                  <a:txBody>
                    <a:bodyPr/>
                    <a:lstStyle/>
                    <a:p>
                      <a:pPr lvl="0">
                        <a:buNone/>
                      </a:pPr>
                      <a:endParaRPr lang="en-US" sz="1400"/>
                    </a:p>
                  </a:txBody>
                  <a:tcPr anchor="ctr"/>
                </a:tc>
                <a:tc>
                  <a:txBody>
                    <a:bodyPr/>
                    <a:lstStyle/>
                    <a:p>
                      <a:pPr marL="285750" indent="-285750">
                        <a:buFont typeface="Wingdings"/>
                        <a:buChar char="q"/>
                      </a:pPr>
                      <a:r>
                        <a:rPr lang="en-US" sz="1400" baseline="0"/>
                        <a:t>  </a:t>
                      </a:r>
                    </a:p>
                  </a:txBody>
                  <a:tcPr anchor="ctr"/>
                </a:tc>
                <a:tc>
                  <a:txBody>
                    <a:bodyPr/>
                    <a:lstStyle/>
                    <a:p>
                      <a:pPr marL="285750" lvl="0" indent="-285750">
                        <a:buFont typeface="Wingdings"/>
                        <a:buChar char="q"/>
                      </a:pPr>
                      <a:endParaRPr lang="en-US" sz="1400" baseline="0"/>
                    </a:p>
                  </a:txBody>
                  <a:tcPr anchor="ctr"/>
                </a:tc>
                <a:extLst>
                  <a:ext uri="{0D108BD9-81ED-4DB2-BD59-A6C34878D82A}">
                    <a16:rowId xmlns:a16="http://schemas.microsoft.com/office/drawing/2014/main" val="2925375352"/>
                  </a:ext>
                </a:extLst>
              </a:tr>
              <a:tr h="370840">
                <a:tc vMerge="1">
                  <a:txBody>
                    <a:bodyPr/>
                    <a:lstStyle/>
                    <a:p>
                      <a:pPr lvl="0">
                        <a:buNone/>
                      </a:pPr>
                      <a:endParaRPr lang="en-US" sz="1400"/>
                    </a:p>
                  </a:txBody>
                  <a:tcPr/>
                </a:tc>
                <a:tc>
                  <a:txBody>
                    <a:bodyPr/>
                    <a:lstStyle/>
                    <a:p>
                      <a:pPr lvl="0">
                        <a:buNone/>
                      </a:pPr>
                      <a:endParaRPr lang="en-US" sz="1400"/>
                    </a:p>
                  </a:txBody>
                  <a:tcPr anchor="ctr"/>
                </a:tc>
                <a:tc>
                  <a:txBody>
                    <a:bodyPr/>
                    <a:lstStyle/>
                    <a:p>
                      <a:pPr marL="285750" indent="-285750">
                        <a:buFont typeface="Wingdings"/>
                        <a:buChar char="q"/>
                      </a:pPr>
                      <a:r>
                        <a:rPr lang="en-US" sz="1400" b="0" i="0" u="none" strike="noStrike" baseline="0" noProof="0"/>
                        <a:t>  </a:t>
                      </a:r>
                      <a:endParaRPr lang="en-US" sz="1400" baseline="0"/>
                    </a:p>
                  </a:txBody>
                  <a:tcPr anchor="ct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baseline="0" noProof="0">
                          <a:latin typeface="Candara"/>
                        </a:rPr>
                        <a:t>  </a:t>
                      </a:r>
                      <a:endParaRPr lang="en-US" sz="1400" baseline="0"/>
                    </a:p>
                  </a:txBody>
                  <a:tcPr anchor="ctr"/>
                </a:tc>
                <a:extLst>
                  <a:ext uri="{0D108BD9-81ED-4DB2-BD59-A6C34878D82A}">
                    <a16:rowId xmlns:a16="http://schemas.microsoft.com/office/drawing/2014/main" val="3339012404"/>
                  </a:ext>
                </a:extLst>
              </a:tr>
              <a:tr h="370840">
                <a:tc vMerge="1">
                  <a:txBody>
                    <a:bodyPr/>
                    <a:lstStyle/>
                    <a:p>
                      <a:pPr lvl="0">
                        <a:buNone/>
                      </a:pPr>
                      <a:endParaRPr lang="en-US" sz="1400"/>
                    </a:p>
                  </a:txBody>
                  <a:tcPr/>
                </a:tc>
                <a:tc>
                  <a:txBody>
                    <a:bodyPr/>
                    <a:lstStyle/>
                    <a:p>
                      <a:pPr lvl="0">
                        <a:buNone/>
                      </a:pPr>
                      <a:endParaRPr lang="en-US"/>
                    </a:p>
                  </a:txBody>
                  <a:tcPr anchor="ctr"/>
                </a:tc>
                <a:tc>
                  <a:txBody>
                    <a:bodyPr/>
                    <a:lstStyle/>
                    <a:p>
                      <a:pPr marL="285750" indent="-285750">
                        <a:buFont typeface="Wingdings"/>
                        <a:buChar char="q"/>
                      </a:pPr>
                      <a:r>
                        <a:rPr lang="en-US" sz="1400" b="0" i="0" u="none" strike="noStrike" noProof="0"/>
                        <a:t>  </a:t>
                      </a:r>
                      <a:endParaRPr lang="en-US" sz="1400"/>
                    </a:p>
                  </a:txBody>
                  <a:tcPr anchor="ctr"/>
                </a:tc>
                <a:tc>
                  <a:txBody>
                    <a:bodyPr/>
                    <a:lstStyle/>
                    <a:p>
                      <a:pPr marL="285750" indent="-285750">
                        <a:buFont typeface="Wingdings"/>
                        <a:buChar char="q"/>
                      </a:pPr>
                      <a:r>
                        <a:rPr lang="en-US" sz="1400" b="0" i="0" u="none" strike="noStrike" noProof="0">
                          <a:latin typeface="Candara"/>
                        </a:rPr>
                        <a:t>  </a:t>
                      </a:r>
                      <a:endParaRPr lang="en-US" sz="1400"/>
                    </a:p>
                  </a:txBody>
                  <a:tcPr anchor="ctr"/>
                </a:tc>
                <a:extLst>
                  <a:ext uri="{0D108BD9-81ED-4DB2-BD59-A6C34878D82A}">
                    <a16:rowId xmlns:a16="http://schemas.microsoft.com/office/drawing/2014/main" val="1411373230"/>
                  </a:ext>
                </a:extLst>
              </a:tr>
              <a:tr h="370840">
                <a:tc vMerge="1">
                  <a:txBody>
                    <a:bodyPr/>
                    <a:lstStyle/>
                    <a:p>
                      <a:pPr lvl="0">
                        <a:buNone/>
                      </a:pPr>
                      <a:endParaRPr lang="en-US" sz="1400"/>
                    </a:p>
                  </a:txBody>
                  <a:tcPr/>
                </a:tc>
                <a:tc>
                  <a:txBody>
                    <a:bodyPr/>
                    <a:lstStyle/>
                    <a:p>
                      <a:pPr lvl="0">
                        <a:buNone/>
                      </a:pPr>
                      <a:endParaRPr lang="en-US" sz="1400"/>
                    </a:p>
                  </a:txBody>
                  <a:tcPr anchor="ctr"/>
                </a:tc>
                <a:tc>
                  <a:txBody>
                    <a:bodyPr/>
                    <a:lstStyle/>
                    <a:p>
                      <a:pPr marL="285750" indent="-285750">
                        <a:buFont typeface="Wingdings"/>
                        <a:buChar char="q"/>
                      </a:pPr>
                      <a:r>
                        <a:rPr lang="en-US" sz="1400" b="0" i="0" u="none" strike="noStrike" baseline="0" noProof="0"/>
                        <a:t>  </a:t>
                      </a:r>
                      <a:endParaRPr lang="en-US" sz="1400" baseline="0"/>
                    </a:p>
                  </a:txBody>
                  <a:tcPr anchor="ctr"/>
                </a:tc>
                <a:tc>
                  <a:txBody>
                    <a:bodyPr/>
                    <a:lstStyle/>
                    <a:p>
                      <a:pPr marL="285750" indent="-285750">
                        <a:buFont typeface="Wingdings"/>
                        <a:buChar char="q"/>
                      </a:pPr>
                      <a:r>
                        <a:rPr lang="en-US" sz="1400" b="0" i="0" u="none" strike="noStrike" baseline="0" noProof="0">
                          <a:latin typeface="Candara"/>
                        </a:rPr>
                        <a:t>  </a:t>
                      </a:r>
                      <a:endParaRPr lang="en-US" sz="1400" baseline="0"/>
                    </a:p>
                  </a:txBody>
                  <a:tcPr anchor="ctr"/>
                </a:tc>
                <a:extLst>
                  <a:ext uri="{0D108BD9-81ED-4DB2-BD59-A6C34878D82A}">
                    <a16:rowId xmlns:a16="http://schemas.microsoft.com/office/drawing/2014/main" val="1054591690"/>
                  </a:ext>
                </a:extLst>
              </a:tr>
              <a:tr h="662704">
                <a:tc vMerge="1">
                  <a:txBody>
                    <a:bodyPr/>
                    <a:lstStyle/>
                    <a:p>
                      <a:pPr lvl="0">
                        <a:buNone/>
                      </a:pPr>
                      <a:endParaRPr lang="en-US" sz="1400"/>
                    </a:p>
                  </a:txBody>
                  <a:tcPr/>
                </a:tc>
                <a:tc>
                  <a:txBody>
                    <a:bodyPr/>
                    <a:lstStyle/>
                    <a:p>
                      <a:pPr lvl="0">
                        <a:buNone/>
                      </a:pPr>
                      <a:endParaRPr lang="en-US" sz="1400"/>
                    </a:p>
                  </a:txBody>
                  <a:tcPr anchor="ctr"/>
                </a:tc>
                <a:tc>
                  <a:txBody>
                    <a:bodyPr/>
                    <a:lstStyle/>
                    <a:p>
                      <a:pPr marL="285750" indent="-285750">
                        <a:buFont typeface="Wingdings"/>
                        <a:buChar char="q"/>
                      </a:pPr>
                      <a:r>
                        <a:rPr lang="en-US" sz="1400" b="0" i="0" u="none" strike="noStrike" noProof="0">
                          <a:latin typeface="Candara"/>
                        </a:rPr>
                        <a:t>  </a:t>
                      </a:r>
                      <a:endParaRPr lang="en-US" sz="1400"/>
                    </a:p>
                  </a:txBody>
                  <a:tcPr anchor="ct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noProof="0">
                          <a:latin typeface="Candara"/>
                        </a:rPr>
                        <a:t>  </a:t>
                      </a:r>
                      <a:endParaRPr lang="en-US" sz="1400"/>
                    </a:p>
                  </a:txBody>
                  <a:tcPr anchor="ctr"/>
                </a:tc>
                <a:extLst>
                  <a:ext uri="{0D108BD9-81ED-4DB2-BD59-A6C34878D82A}">
                    <a16:rowId xmlns:a16="http://schemas.microsoft.com/office/drawing/2014/main" val="3204394348"/>
                  </a:ext>
                </a:extLst>
              </a:tr>
            </a:tbl>
          </a:graphicData>
        </a:graphic>
      </p:graphicFrame>
    </p:spTree>
    <p:custDataLst>
      <p:tags r:id="rId1"/>
    </p:custDataLst>
    <p:extLst>
      <p:ext uri="{BB962C8B-B14F-4D97-AF65-F5344CB8AC3E}">
        <p14:creationId xmlns:p14="http://schemas.microsoft.com/office/powerpoint/2010/main" val="36538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B1D9-8DCC-4936-A2F5-FEDB407D81DC}"/>
              </a:ext>
            </a:extLst>
          </p:cNvPr>
          <p:cNvSpPr>
            <a:spLocks noGrp="1"/>
          </p:cNvSpPr>
          <p:nvPr>
            <p:ph type="title"/>
          </p:nvPr>
        </p:nvSpPr>
        <p:spPr>
          <a:xfrm>
            <a:off x="4038600" y="2423738"/>
            <a:ext cx="7763539" cy="2086725"/>
          </a:xfrm>
        </p:spPr>
        <p:txBody>
          <a:bodyPr/>
          <a:lstStyle/>
          <a:p>
            <a:r>
              <a:rPr lang="en-US">
                <a:latin typeface="Trebuchet MS"/>
              </a:rPr>
              <a:t>Understanding and Adapting to the Dynamics of Remote Teams</a:t>
            </a:r>
          </a:p>
        </p:txBody>
      </p:sp>
      <p:sp>
        <p:nvSpPr>
          <p:cNvPr id="3" name="Slide Number Placeholder 2">
            <a:extLst>
              <a:ext uri="{FF2B5EF4-FFF2-40B4-BE49-F238E27FC236}">
                <a16:creationId xmlns:a16="http://schemas.microsoft.com/office/drawing/2014/main" id="{67734E8D-6251-4B9D-A4C7-0E433B613BB1}"/>
              </a:ext>
            </a:extLst>
          </p:cNvPr>
          <p:cNvSpPr>
            <a:spLocks noGrp="1"/>
          </p:cNvSpPr>
          <p:nvPr>
            <p:ph type="sldNum" sz="quarter" idx="12"/>
          </p:nvPr>
        </p:nvSpPr>
        <p:spPr/>
        <p:txBody>
          <a:bodyPr/>
          <a:lstStyle/>
          <a:p>
            <a:fld id="{4085167E-05FD-4703-8690-475230B9DB7D}" type="slidenum">
              <a:rPr lang="en-US" smtClean="0"/>
              <a:pPr/>
              <a:t>15</a:t>
            </a:fld>
            <a:endParaRPr lang="en-US"/>
          </a:p>
        </p:txBody>
      </p:sp>
    </p:spTree>
    <p:custDataLst>
      <p:tags r:id="rId1"/>
    </p:custDataLst>
    <p:extLst>
      <p:ext uri="{BB962C8B-B14F-4D97-AF65-F5344CB8AC3E}">
        <p14:creationId xmlns:p14="http://schemas.microsoft.com/office/powerpoint/2010/main" val="366351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F83D-6AF6-FA47-95CE-1F62597F1E1F}"/>
              </a:ext>
            </a:extLst>
          </p:cNvPr>
          <p:cNvSpPr>
            <a:spLocks noGrp="1"/>
          </p:cNvSpPr>
          <p:nvPr>
            <p:ph type="title"/>
          </p:nvPr>
        </p:nvSpPr>
        <p:spPr/>
        <p:txBody>
          <a:bodyPr/>
          <a:lstStyle/>
          <a:p>
            <a:r>
              <a:rPr lang="en-US"/>
              <a:t>Understanding Dynamics of Remote Teams – Behavioral Expectations </a:t>
            </a:r>
          </a:p>
        </p:txBody>
      </p:sp>
      <p:sp>
        <p:nvSpPr>
          <p:cNvPr id="3" name="Content Placeholder 2">
            <a:extLst>
              <a:ext uri="{FF2B5EF4-FFF2-40B4-BE49-F238E27FC236}">
                <a16:creationId xmlns:a16="http://schemas.microsoft.com/office/drawing/2014/main" id="{764257CE-40DA-0B42-95EE-AD714D48E225}"/>
              </a:ext>
            </a:extLst>
          </p:cNvPr>
          <p:cNvSpPr>
            <a:spLocks noGrp="1"/>
          </p:cNvSpPr>
          <p:nvPr>
            <p:ph idx="1"/>
          </p:nvPr>
        </p:nvSpPr>
        <p:spPr>
          <a:xfrm>
            <a:off x="838202" y="1825625"/>
            <a:ext cx="7455193" cy="3807079"/>
          </a:xfrm>
        </p:spPr>
        <p:txBody>
          <a:bodyPr/>
          <a:lstStyle/>
          <a:p>
            <a:pPr marL="0" indent="0">
              <a:buNone/>
            </a:pPr>
            <a:r>
              <a:rPr lang="en-US"/>
              <a:t>In addition to clarifying or shifting technical expectations (</a:t>
            </a:r>
            <a:r>
              <a:rPr lang="en-US">
                <a:hlinkClick r:id="rId3" action="ppaction://hlinksldjump"/>
              </a:rPr>
              <a:t>see prior section</a:t>
            </a:r>
            <a:r>
              <a:rPr lang="en-US"/>
              <a:t>), you may need to revisit your team’s vision/mission, goals, processes, values, norms, and behaviors.  These elements are core to how a team accomplishes work and they also define the culture of the organization and inform team dynamics.  </a:t>
            </a:r>
          </a:p>
          <a:p>
            <a:pPr marL="0" indent="0">
              <a:buNone/>
            </a:pPr>
            <a:r>
              <a:rPr lang="en-US"/>
              <a:t>As such, as you shift to remote teams, it is critical that you revisit and renegotiate your team’s charter to ensure everyone is on the same page, work gets done, and individual and collective needs are met.  While examining these elements within your team, you may find that the ones that served you well while you were all co-located may work against you while you work remotely, or that these elements were never made explicit, allowing everyone to work from their own (unchecked) assumptions or interpretations. </a:t>
            </a:r>
          </a:p>
          <a:p>
            <a:pPr marL="0" indent="0">
              <a:buNone/>
            </a:pPr>
            <a:r>
              <a:rPr lang="en-US"/>
              <a:t>In this section, you will find tips and strategies for developing high-performing remote teams and helping team members manage the transition.</a:t>
            </a:r>
          </a:p>
        </p:txBody>
      </p:sp>
      <p:sp>
        <p:nvSpPr>
          <p:cNvPr id="4" name="Slide Number Placeholder 3"/>
          <p:cNvSpPr>
            <a:spLocks noGrp="1"/>
          </p:cNvSpPr>
          <p:nvPr>
            <p:ph type="sldNum" sz="quarter" idx="4"/>
          </p:nvPr>
        </p:nvSpPr>
        <p:spPr/>
        <p:txBody>
          <a:bodyPr/>
          <a:lstStyle/>
          <a:p>
            <a:fld id="{BC825DD3-F8EA-8B4C-9EBB-4B822F02D76E}" type="slidenum">
              <a:rPr lang="en-US" smtClean="0"/>
              <a:pPr/>
              <a:t>16</a:t>
            </a:fld>
            <a:endParaRPr lang="en-US"/>
          </a:p>
        </p:txBody>
      </p:sp>
      <p:pic>
        <p:nvPicPr>
          <p:cNvPr id="5" name="Picture 4" descr="On Plugin Expectations - Matt Cromwe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570" y="2459241"/>
            <a:ext cx="3283379" cy="2182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10762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EED0-D6C6-4E4C-8346-7CD17740092E}"/>
              </a:ext>
            </a:extLst>
          </p:cNvPr>
          <p:cNvSpPr>
            <a:spLocks noGrp="1"/>
          </p:cNvSpPr>
          <p:nvPr>
            <p:ph type="title"/>
          </p:nvPr>
        </p:nvSpPr>
        <p:spPr/>
        <p:txBody>
          <a:bodyPr/>
          <a:lstStyle/>
          <a:p>
            <a:r>
              <a:rPr lang="en-US"/>
              <a:t>Team Charters</a:t>
            </a:r>
          </a:p>
        </p:txBody>
      </p:sp>
      <p:sp>
        <p:nvSpPr>
          <p:cNvPr id="3" name="Content Placeholder 2">
            <a:extLst>
              <a:ext uri="{FF2B5EF4-FFF2-40B4-BE49-F238E27FC236}">
                <a16:creationId xmlns:a16="http://schemas.microsoft.com/office/drawing/2014/main" id="{9AC9B5C4-CA3B-A74B-BB20-756C3434CCD8}"/>
              </a:ext>
            </a:extLst>
          </p:cNvPr>
          <p:cNvSpPr>
            <a:spLocks noGrp="1"/>
          </p:cNvSpPr>
          <p:nvPr>
            <p:ph idx="1"/>
          </p:nvPr>
        </p:nvSpPr>
        <p:spPr>
          <a:xfrm>
            <a:off x="838202" y="1825625"/>
            <a:ext cx="5732719" cy="3807079"/>
          </a:xfrm>
        </p:spPr>
        <p:txBody>
          <a:bodyPr/>
          <a:lstStyle/>
          <a:p>
            <a:pPr marL="0" indent="0">
              <a:buNone/>
            </a:pPr>
            <a:r>
              <a:rPr lang="en-US"/>
              <a:t>When people are brought together as a team (whether co-located or remote), it is critical to establish a charter or guidelines for what the work entails and how it will be accomplished to ensure results/success.  </a:t>
            </a:r>
          </a:p>
          <a:p>
            <a:pPr marL="0" indent="0">
              <a:buNone/>
            </a:pPr>
            <a:r>
              <a:rPr lang="en-US"/>
              <a:t>The first part, which we call the strategic core, creates a shared understanding of the work’s WHY and WHAT – e.g., purpose/mission, scope, goals, duration, time commitment, resources, etc.  </a:t>
            </a:r>
          </a:p>
          <a:p>
            <a:pPr marL="0" indent="0">
              <a:buNone/>
            </a:pPr>
            <a:r>
              <a:rPr lang="en-US"/>
              <a:t>The second part, the process core, clarifies HOW the work will be accomplished – e.g., team structure, roles, leadership, governance, norms, decision-making, conflict management, communications, etc. </a:t>
            </a:r>
          </a:p>
        </p:txBody>
      </p:sp>
      <p:sp>
        <p:nvSpPr>
          <p:cNvPr id="4" name="Slide Number Placeholder 3"/>
          <p:cNvSpPr>
            <a:spLocks noGrp="1"/>
          </p:cNvSpPr>
          <p:nvPr>
            <p:ph type="sldNum" sz="quarter" idx="4"/>
          </p:nvPr>
        </p:nvSpPr>
        <p:spPr/>
        <p:txBody>
          <a:bodyPr/>
          <a:lstStyle/>
          <a:p>
            <a:fld id="{BC825DD3-F8EA-8B4C-9EBB-4B822F02D76E}" type="slidenum">
              <a:rPr lang="en-US" smtClean="0"/>
              <a:pPr/>
              <a:t>17</a:t>
            </a:fld>
            <a:endParaRPr lang="en-US"/>
          </a:p>
        </p:txBody>
      </p:sp>
      <p:graphicFrame>
        <p:nvGraphicFramePr>
          <p:cNvPr id="10" name="Diagram 9">
            <a:extLst>
              <a:ext uri="{FF2B5EF4-FFF2-40B4-BE49-F238E27FC236}">
                <a16:creationId xmlns:a16="http://schemas.microsoft.com/office/drawing/2014/main" id="{588D5C4D-3C14-AD4E-8958-C5360F43C2F5}"/>
              </a:ext>
            </a:extLst>
          </p:cNvPr>
          <p:cNvGraphicFramePr/>
          <p:nvPr>
            <p:extLst>
              <p:ext uri="{D42A27DB-BD31-4B8C-83A1-F6EECF244321}">
                <p14:modId xmlns:p14="http://schemas.microsoft.com/office/powerpoint/2010/main" val="3970958536"/>
              </p:ext>
            </p:extLst>
          </p:nvPr>
        </p:nvGraphicFramePr>
        <p:xfrm>
          <a:off x="6775046" y="1445756"/>
          <a:ext cx="4961745" cy="432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9502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EED0-D6C6-4E4C-8346-7CD17740092E}"/>
              </a:ext>
            </a:extLst>
          </p:cNvPr>
          <p:cNvSpPr>
            <a:spLocks noGrp="1"/>
          </p:cNvSpPr>
          <p:nvPr>
            <p:ph type="title"/>
          </p:nvPr>
        </p:nvSpPr>
        <p:spPr>
          <a:xfrm>
            <a:off x="655320" y="365125"/>
            <a:ext cx="5437136" cy="1692794"/>
          </a:xfrm>
        </p:spPr>
        <p:txBody>
          <a:bodyPr>
            <a:normAutofit/>
          </a:bodyPr>
          <a:lstStyle/>
          <a:p>
            <a:r>
              <a:rPr lang="en-US" b="1" spc="-20"/>
              <a:t>Team Charters </a:t>
            </a:r>
            <a:r>
              <a:rPr lang="en-US" b="1" i="1" spc="-20"/>
              <a:t>(continued)</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a:xfrm>
            <a:off x="6941820" y="6356350"/>
            <a:ext cx="1165860" cy="365125"/>
          </a:xfrm>
        </p:spPr>
        <p:txBody>
          <a:bodyPr>
            <a:normAutofit/>
          </a:bodyPr>
          <a:lstStyle/>
          <a:p>
            <a:pPr>
              <a:spcAft>
                <a:spcPts val="600"/>
              </a:spcAft>
            </a:pPr>
            <a:fld id="{BC825DD3-F8EA-8B4C-9EBB-4B822F02D76E}" type="slidenum">
              <a:rPr lang="en-US" smtClean="0"/>
              <a:pPr>
                <a:spcAft>
                  <a:spcPts val="600"/>
                </a:spcAft>
              </a:pPr>
              <a:t>18</a:t>
            </a:fld>
            <a:endParaRPr lang="en-US"/>
          </a:p>
        </p:txBody>
      </p:sp>
      <p:pic>
        <p:nvPicPr>
          <p:cNvPr id="9" name="Picture 8" descr="A picture of hands joining together in teamwork">
            <a:extLst>
              <a:ext uri="{FF2B5EF4-FFF2-40B4-BE49-F238E27FC236}">
                <a16:creationId xmlns:a16="http://schemas.microsoft.com/office/drawing/2014/main" id="{33E78773-6CA4-D341-B6ED-420673ABB2A6}"/>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4171" r="2438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rgbClr val="FFFFFF">
              <a:shade val="85000"/>
            </a:srgbClr>
          </a:solidFill>
        </p:spPr>
      </p:pic>
      <p:sp>
        <p:nvSpPr>
          <p:cNvPr id="11" name="TextBox 10">
            <a:extLst>
              <a:ext uri="{FF2B5EF4-FFF2-40B4-BE49-F238E27FC236}">
                <a16:creationId xmlns:a16="http://schemas.microsoft.com/office/drawing/2014/main" id="{DAB3E2CC-9DD2-CE4D-BBC4-2B4184CF1DA8}"/>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alabradevida.wordpress.com/2011/02/17/la-palabra-de-hoy-17-de-febrero-de-2011/">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4" name="Rectangle 3"/>
          <p:cNvSpPr/>
          <p:nvPr/>
        </p:nvSpPr>
        <p:spPr>
          <a:xfrm>
            <a:off x="551905" y="2057919"/>
            <a:ext cx="5086895" cy="39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C9B5C4-CA3B-A74B-BB20-756C3434CCD8}"/>
              </a:ext>
            </a:extLst>
          </p:cNvPr>
          <p:cNvSpPr>
            <a:spLocks noGrp="1"/>
          </p:cNvSpPr>
          <p:nvPr>
            <p:ph idx="1"/>
          </p:nvPr>
        </p:nvSpPr>
        <p:spPr>
          <a:xfrm>
            <a:off x="707028" y="1602639"/>
            <a:ext cx="5120113" cy="3462228"/>
          </a:xfrm>
        </p:spPr>
        <p:txBody>
          <a:bodyPr>
            <a:noAutofit/>
          </a:bodyPr>
          <a:lstStyle/>
          <a:p>
            <a:pPr marL="0" indent="0">
              <a:buNone/>
            </a:pPr>
            <a:r>
              <a:rPr lang="en-US" sz="1600"/>
              <a:t>Establishing a team charter helps groups be clear, intentional, and mindful of what they need to accomplish and how to get there together. </a:t>
            </a:r>
          </a:p>
          <a:p>
            <a:pPr marL="0" indent="0">
              <a:buNone/>
            </a:pPr>
            <a:r>
              <a:rPr lang="en-US" sz="1600"/>
              <a:t>How much to include in the charter will vary by the type and complexity of the organization or project.  However, the goal is for the charter to enable action, not be an obstacle. Ideally, the charter is formally documented (in whatever format works best for your group), shared with all team members (old and new), and kept in a central, visible, and accessible place.</a:t>
            </a:r>
          </a:p>
          <a:p>
            <a:pPr marL="0" indent="0">
              <a:buNone/>
            </a:pPr>
            <a:r>
              <a:rPr lang="en-US" sz="1600"/>
              <a:t>Lastly, the team charter provides a </a:t>
            </a:r>
            <a:r>
              <a:rPr lang="en-US" sz="1600" i="1"/>
              <a:t>dynamic</a:t>
            </a:r>
            <a:r>
              <a:rPr lang="en-US" sz="1600"/>
              <a:t> roadmap for the team’s success, and, like any journey, sometimes you will need to stop to look at the map and recalculate where you are going and the best route.  The next two slides provide you with the key elements of team charters and sample questions you should ask, answer, and agree to as a team.</a:t>
            </a:r>
          </a:p>
        </p:txBody>
      </p:sp>
    </p:spTree>
    <p:custDataLst>
      <p:tags r:id="rId1"/>
    </p:custDataLst>
    <p:extLst>
      <p:ext uri="{BB962C8B-B14F-4D97-AF65-F5344CB8AC3E}">
        <p14:creationId xmlns:p14="http://schemas.microsoft.com/office/powerpoint/2010/main" val="47966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8FD9-8CAA-1D47-8B0E-1A440A693704}"/>
              </a:ext>
            </a:extLst>
          </p:cNvPr>
          <p:cNvSpPr>
            <a:spLocks noGrp="1"/>
          </p:cNvSpPr>
          <p:nvPr>
            <p:ph type="title"/>
          </p:nvPr>
        </p:nvSpPr>
        <p:spPr/>
        <p:txBody>
          <a:bodyPr/>
          <a:lstStyle/>
          <a:p>
            <a:r>
              <a:rPr lang="en-US" sz="3600" b="1">
                <a:solidFill>
                  <a:schemeClr val="accent1"/>
                </a:solidFill>
              </a:rPr>
              <a:t>Activity:  STRATEGIC Core Elements</a:t>
            </a:r>
          </a:p>
        </p:txBody>
      </p:sp>
      <p:sp>
        <p:nvSpPr>
          <p:cNvPr id="5" name="Content Placeholder 4">
            <a:extLst>
              <a:ext uri="{FF2B5EF4-FFF2-40B4-BE49-F238E27FC236}">
                <a16:creationId xmlns:a16="http://schemas.microsoft.com/office/drawing/2014/main" id="{77D69B97-29DD-7A40-B3A9-EF9508E899B7}"/>
              </a:ext>
            </a:extLst>
          </p:cNvPr>
          <p:cNvSpPr>
            <a:spLocks noGrp="1"/>
          </p:cNvSpPr>
          <p:nvPr>
            <p:ph idx="1"/>
          </p:nvPr>
        </p:nvSpPr>
        <p:spPr>
          <a:xfrm>
            <a:off x="1401419" y="2013365"/>
            <a:ext cx="3340983" cy="3409513"/>
          </a:xfrm>
          <a:solidFill>
            <a:schemeClr val="bg1">
              <a:lumMod val="95000"/>
            </a:schemeClr>
          </a:solidFill>
        </p:spPr>
        <p:txBody>
          <a:bodyPr vert="horz" lIns="91440" tIns="45720" rIns="91440" bIns="45720" rtlCol="0" anchor="t">
            <a:normAutofit/>
          </a:bodyPr>
          <a:lstStyle/>
          <a:p>
            <a:pPr>
              <a:lnSpc>
                <a:spcPct val="100000"/>
              </a:lnSpc>
            </a:pPr>
            <a:r>
              <a:rPr lang="en-US" sz="1600"/>
              <a:t>Vision</a:t>
            </a:r>
            <a:endParaRPr lang="en-US"/>
          </a:p>
          <a:p>
            <a:pPr>
              <a:lnSpc>
                <a:spcPct val="100000"/>
              </a:lnSpc>
            </a:pPr>
            <a:r>
              <a:rPr lang="en-US" sz="1600"/>
              <a:t>Mission</a:t>
            </a:r>
          </a:p>
          <a:p>
            <a:pPr>
              <a:lnSpc>
                <a:spcPct val="100000"/>
              </a:lnSpc>
            </a:pPr>
            <a:r>
              <a:rPr lang="en-US" sz="1600"/>
              <a:t>Strategic goals</a:t>
            </a:r>
          </a:p>
          <a:p>
            <a:pPr>
              <a:lnSpc>
                <a:spcPct val="100000"/>
              </a:lnSpc>
            </a:pPr>
            <a:r>
              <a:rPr lang="en-US" sz="1600"/>
              <a:t>Objectives</a:t>
            </a:r>
          </a:p>
          <a:p>
            <a:pPr>
              <a:lnSpc>
                <a:spcPct val="100000"/>
              </a:lnSpc>
            </a:pPr>
            <a:r>
              <a:rPr lang="en-US" sz="1600"/>
              <a:t>Metrics of success/key results</a:t>
            </a:r>
          </a:p>
          <a:p>
            <a:pPr>
              <a:lnSpc>
                <a:spcPct val="100000"/>
              </a:lnSpc>
            </a:pPr>
            <a:r>
              <a:rPr lang="en-US" sz="1600"/>
              <a:t>Timelines/key deadlines</a:t>
            </a:r>
          </a:p>
        </p:txBody>
      </p:sp>
      <p:sp>
        <p:nvSpPr>
          <p:cNvPr id="4" name="Text Placeholder 3">
            <a:extLst>
              <a:ext uri="{FF2B5EF4-FFF2-40B4-BE49-F238E27FC236}">
                <a16:creationId xmlns:a16="http://schemas.microsoft.com/office/drawing/2014/main" id="{97A13377-250D-5048-8938-90B8ACC74BFC}"/>
              </a:ext>
            </a:extLst>
          </p:cNvPr>
          <p:cNvSpPr>
            <a:spLocks noGrp="1"/>
          </p:cNvSpPr>
          <p:nvPr>
            <p:ph type="body" idx="4294967295"/>
          </p:nvPr>
        </p:nvSpPr>
        <p:spPr>
          <a:xfrm>
            <a:off x="1402520" y="1570728"/>
            <a:ext cx="2551529" cy="492608"/>
          </a:xfrm>
        </p:spPr>
        <p:txBody>
          <a:bodyPr vert="horz" lIns="91440" tIns="45720" rIns="91440" bIns="45720" rtlCol="0" anchor="t">
            <a:noAutofit/>
          </a:bodyPr>
          <a:lstStyle/>
          <a:p>
            <a:pPr marL="0" indent="0">
              <a:buNone/>
            </a:pPr>
            <a:r>
              <a:rPr lang="en-US" sz="2400" b="1"/>
              <a:t>Elements</a:t>
            </a:r>
          </a:p>
        </p:txBody>
      </p:sp>
      <p:sp>
        <p:nvSpPr>
          <p:cNvPr id="6" name="Text Placeholder 5">
            <a:extLst>
              <a:ext uri="{FF2B5EF4-FFF2-40B4-BE49-F238E27FC236}">
                <a16:creationId xmlns:a16="http://schemas.microsoft.com/office/drawing/2014/main" id="{33A59847-BF9A-5244-86FA-5010E48F0EC8}"/>
              </a:ext>
            </a:extLst>
          </p:cNvPr>
          <p:cNvSpPr>
            <a:spLocks noGrp="1"/>
          </p:cNvSpPr>
          <p:nvPr>
            <p:ph type="body" sz="quarter" idx="4294967295"/>
          </p:nvPr>
        </p:nvSpPr>
        <p:spPr>
          <a:xfrm>
            <a:off x="5164553" y="1570729"/>
            <a:ext cx="5183187" cy="404260"/>
          </a:xfrm>
        </p:spPr>
        <p:txBody>
          <a:bodyPr vert="horz" lIns="91440" tIns="45720" rIns="91440" bIns="45720" rtlCol="0" anchor="t">
            <a:noAutofit/>
          </a:bodyPr>
          <a:lstStyle/>
          <a:p>
            <a:pPr marL="0" indent="0">
              <a:buNone/>
            </a:pPr>
            <a:r>
              <a:rPr lang="en-US" sz="2400" b="1"/>
              <a:t>Questions to ask for each element</a:t>
            </a:r>
          </a:p>
        </p:txBody>
      </p:sp>
      <p:sp>
        <p:nvSpPr>
          <p:cNvPr id="7" name="Content Placeholder 6">
            <a:extLst>
              <a:ext uri="{FF2B5EF4-FFF2-40B4-BE49-F238E27FC236}">
                <a16:creationId xmlns:a16="http://schemas.microsoft.com/office/drawing/2014/main" id="{011D83FA-B7EE-AC4B-8C2B-9FA3C00497E0}"/>
              </a:ext>
            </a:extLst>
          </p:cNvPr>
          <p:cNvSpPr>
            <a:spLocks noGrp="1"/>
          </p:cNvSpPr>
          <p:nvPr>
            <p:ph sz="quarter" idx="4294967295"/>
          </p:nvPr>
        </p:nvSpPr>
        <p:spPr>
          <a:xfrm>
            <a:off x="5164552" y="2019161"/>
            <a:ext cx="5801621" cy="3359290"/>
          </a:xfrm>
          <a:solidFill>
            <a:schemeClr val="bg1">
              <a:lumMod val="95000"/>
            </a:schemeClr>
          </a:solidFill>
        </p:spPr>
        <p:txBody>
          <a:bodyPr vert="horz" lIns="91440" tIns="45720" rIns="91440" bIns="45720" rtlCol="0" anchor="t">
            <a:normAutofit/>
          </a:bodyPr>
          <a:lstStyle/>
          <a:p>
            <a:r>
              <a:rPr lang="en-US" sz="1600"/>
              <a:t>Do we currently have one? (yes or no)</a:t>
            </a:r>
          </a:p>
          <a:p>
            <a:r>
              <a:rPr lang="en-US" sz="1600"/>
              <a:t>What was it prior to remote work?</a:t>
            </a:r>
          </a:p>
          <a:p>
            <a:r>
              <a:rPr lang="en-US" sz="1600"/>
              <a:t>How aware are team members of this element? Ask them! </a:t>
            </a:r>
          </a:p>
          <a:p>
            <a:pPr lvl="1"/>
            <a:r>
              <a:rPr lang="en-US" sz="1600"/>
              <a:t>1 = not aware at all, 2 = somewhat aware, 3 = very much aware</a:t>
            </a:r>
          </a:p>
          <a:p>
            <a:r>
              <a:rPr lang="en-US" sz="1600"/>
              <a:t>How is this element impacted by the shift to remote work?</a:t>
            </a:r>
          </a:p>
          <a:p>
            <a:r>
              <a:rPr lang="en-US" sz="1600"/>
              <a:t>If needed, what does this element need to be moving forward / for duration of remote work?</a:t>
            </a:r>
          </a:p>
          <a:p>
            <a:r>
              <a:rPr lang="en-US" sz="1600"/>
              <a:t>How will I communicate this information to my team? </a:t>
            </a:r>
            <a:br>
              <a:rPr lang="en-US" sz="1600"/>
            </a:br>
            <a:r>
              <a:rPr lang="en-US" sz="1600"/>
              <a:t>(Tip: we recommend you share (or reshare) this information with the team, regardless of whether it changed or not.)</a:t>
            </a:r>
          </a:p>
        </p:txBody>
      </p:sp>
    </p:spTree>
    <p:custDataLst>
      <p:tags r:id="rId1"/>
    </p:custDataLst>
    <p:extLst>
      <p:ext uri="{BB962C8B-B14F-4D97-AF65-F5344CB8AC3E}">
        <p14:creationId xmlns:p14="http://schemas.microsoft.com/office/powerpoint/2010/main" val="59404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E95A-CB83-F642-94A8-263F1D55168F}"/>
              </a:ext>
            </a:extLst>
          </p:cNvPr>
          <p:cNvSpPr>
            <a:spLocks noGrp="1"/>
          </p:cNvSpPr>
          <p:nvPr>
            <p:ph type="title"/>
          </p:nvPr>
        </p:nvSpPr>
        <p:spPr/>
        <p:txBody>
          <a:bodyPr/>
          <a:lstStyle/>
          <a:p>
            <a:r>
              <a:rPr lang="en-US"/>
              <a:t>Welcome to the New Normal!</a:t>
            </a:r>
          </a:p>
        </p:txBody>
      </p:sp>
      <p:sp>
        <p:nvSpPr>
          <p:cNvPr id="7" name="Content Placeholder 6"/>
          <p:cNvSpPr>
            <a:spLocks noGrp="1"/>
          </p:cNvSpPr>
          <p:nvPr>
            <p:ph idx="1"/>
          </p:nvPr>
        </p:nvSpPr>
        <p:spPr>
          <a:xfrm>
            <a:off x="838201" y="1567545"/>
            <a:ext cx="5030970" cy="3807079"/>
          </a:xfrm>
        </p:spPr>
        <p:txBody>
          <a:bodyPr/>
          <a:lstStyle/>
          <a:p>
            <a:pPr marL="0" indent="0">
              <a:buNone/>
            </a:pPr>
            <a:r>
              <a:rPr lang="en-US"/>
              <a:t>That phrase is going to go out of fashion quickly as we continue to use it to describe all of the adaptations we are making during emergency situations.  But for now, it’s true – we are learning and adjusting daily as we work to manage our business operations and our teams from remote locations.</a:t>
            </a:r>
          </a:p>
          <a:p>
            <a:pPr marL="0" indent="0">
              <a:buNone/>
            </a:pPr>
            <a:r>
              <a:rPr lang="en-US"/>
              <a:t>The purpose of this toolkit is to provide you with a framework to help you determine whether your business operations are changing, how to manage your team remotely, and what additional resources are available to support you on this journey.  As always, feel free to reach out to your HR Partner or </a:t>
            </a:r>
            <a:r>
              <a:rPr lang="en-US">
                <a:hlinkClick r:id="rId3"/>
              </a:rPr>
              <a:t>Organization Development &amp; Effectiveness </a:t>
            </a:r>
            <a:r>
              <a:rPr lang="en-US"/>
              <a:t>for additional support.</a:t>
            </a:r>
          </a:p>
          <a:p>
            <a:pPr lvl="1"/>
            <a:endParaRPr lang="en-US"/>
          </a:p>
        </p:txBody>
      </p:sp>
      <p:sp>
        <p:nvSpPr>
          <p:cNvPr id="4" name="Slide Number Placeholder 3">
            <a:extLst>
              <a:ext uri="{FF2B5EF4-FFF2-40B4-BE49-F238E27FC236}">
                <a16:creationId xmlns:a16="http://schemas.microsoft.com/office/drawing/2014/main" id="{B55EAA94-759A-5E4D-ADED-CA2AA4FB3F1D}"/>
              </a:ext>
            </a:extLst>
          </p:cNvPr>
          <p:cNvSpPr>
            <a:spLocks noGrp="1"/>
          </p:cNvSpPr>
          <p:nvPr>
            <p:ph type="sldNum" sz="quarter" idx="4"/>
          </p:nvPr>
        </p:nvSpPr>
        <p:spPr/>
        <p:txBody>
          <a:bodyPr/>
          <a:lstStyle/>
          <a:p>
            <a:fld id="{BC825DD3-F8EA-8B4C-9EBB-4B822F02D76E}" type="slidenum">
              <a:rPr lang="en-US" smtClean="0"/>
              <a:pPr/>
              <a:t>2</a:t>
            </a:fld>
            <a:endParaRPr lang="en-US"/>
          </a:p>
        </p:txBody>
      </p:sp>
      <p:pic>
        <p:nvPicPr>
          <p:cNvPr id="6" name="Picture 5" descr="How to Use the Rule of Thirds Effectively in Graphic De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166" y="1367764"/>
            <a:ext cx="5354379" cy="4006860"/>
          </a:xfrm>
          <a:prstGeom prst="rect">
            <a:avLst/>
          </a:prstGeom>
        </p:spPr>
      </p:pic>
      <p:sp>
        <p:nvSpPr>
          <p:cNvPr id="8" name="TextBox 7"/>
          <p:cNvSpPr txBox="1"/>
          <p:nvPr/>
        </p:nvSpPr>
        <p:spPr>
          <a:xfrm>
            <a:off x="6446300" y="5449556"/>
            <a:ext cx="5298245" cy="307777"/>
          </a:xfrm>
          <a:prstGeom prst="rect">
            <a:avLst/>
          </a:prstGeom>
          <a:noFill/>
        </p:spPr>
        <p:txBody>
          <a:bodyPr wrap="none" rtlCol="0">
            <a:spAutoFit/>
          </a:bodyPr>
          <a:lstStyle/>
          <a:p>
            <a:r>
              <a:rPr lang="en-US" sz="1400"/>
              <a:t>Does your Zoom meeting look like the opening of The Brady Bunch?</a:t>
            </a:r>
          </a:p>
        </p:txBody>
      </p:sp>
    </p:spTree>
    <p:custDataLst>
      <p:tags r:id="rId1"/>
    </p:custDataLst>
    <p:extLst>
      <p:ext uri="{BB962C8B-B14F-4D97-AF65-F5344CB8AC3E}">
        <p14:creationId xmlns:p14="http://schemas.microsoft.com/office/powerpoint/2010/main" val="154008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D8BB-6FE9-E542-8C4A-104102D14691}"/>
              </a:ext>
            </a:extLst>
          </p:cNvPr>
          <p:cNvSpPr>
            <a:spLocks noGrp="1"/>
          </p:cNvSpPr>
          <p:nvPr>
            <p:ph type="title"/>
          </p:nvPr>
        </p:nvSpPr>
        <p:spPr/>
        <p:txBody>
          <a:bodyPr/>
          <a:lstStyle/>
          <a:p>
            <a:r>
              <a:rPr lang="en-US"/>
              <a:t>Template: Our Remote Work STRATEGIC Core</a:t>
            </a:r>
          </a:p>
        </p:txBody>
      </p:sp>
      <p:graphicFrame>
        <p:nvGraphicFramePr>
          <p:cNvPr id="4" name="Content Placeholder 3">
            <a:extLst>
              <a:ext uri="{FF2B5EF4-FFF2-40B4-BE49-F238E27FC236}">
                <a16:creationId xmlns:a16="http://schemas.microsoft.com/office/drawing/2014/main" id="{864D0420-DF4C-D64C-B84B-0B770E6B50E2}"/>
              </a:ext>
            </a:extLst>
          </p:cNvPr>
          <p:cNvGraphicFramePr>
            <a:graphicFrameLocks noGrp="1"/>
          </p:cNvGraphicFramePr>
          <p:nvPr>
            <p:ph idx="1"/>
            <p:extLst>
              <p:ext uri="{D42A27DB-BD31-4B8C-83A1-F6EECF244321}">
                <p14:modId xmlns:p14="http://schemas.microsoft.com/office/powerpoint/2010/main" val="811398737"/>
              </p:ext>
            </p:extLst>
          </p:nvPr>
        </p:nvGraphicFramePr>
        <p:xfrm>
          <a:off x="884237" y="2176499"/>
          <a:ext cx="10507663" cy="3517885"/>
        </p:xfrm>
        <a:graphic>
          <a:graphicData uri="http://schemas.openxmlformats.org/drawingml/2006/table">
            <a:tbl>
              <a:tblPr firstRow="1" bandRow="1">
                <a:tableStyleId>{5C22544A-7EE6-4342-B048-85BDC9FD1C3A}</a:tableStyleId>
              </a:tblPr>
              <a:tblGrid>
                <a:gridCol w="2068330">
                  <a:extLst>
                    <a:ext uri="{9D8B030D-6E8A-4147-A177-3AD203B41FA5}">
                      <a16:colId xmlns:a16="http://schemas.microsoft.com/office/drawing/2014/main" val="3233945479"/>
                    </a:ext>
                  </a:extLst>
                </a:gridCol>
                <a:gridCol w="8439333">
                  <a:extLst>
                    <a:ext uri="{9D8B030D-6E8A-4147-A177-3AD203B41FA5}">
                      <a16:colId xmlns:a16="http://schemas.microsoft.com/office/drawing/2014/main" val="2728620176"/>
                    </a:ext>
                  </a:extLst>
                </a:gridCol>
              </a:tblGrid>
              <a:tr h="416217">
                <a:tc>
                  <a:txBody>
                    <a:bodyPr/>
                    <a:lstStyle/>
                    <a:p>
                      <a:r>
                        <a:rPr lang="en-US" sz="1600"/>
                        <a:t>Element</a:t>
                      </a:r>
                    </a:p>
                  </a:txBody>
                  <a:tcPr marL="91371" marR="91371"/>
                </a:tc>
                <a:tc>
                  <a:txBody>
                    <a:bodyPr/>
                    <a:lstStyle/>
                    <a:p>
                      <a:r>
                        <a:rPr lang="en-US" sz="1600"/>
                        <a:t>Description</a:t>
                      </a:r>
                    </a:p>
                  </a:txBody>
                  <a:tcPr marL="91371" marR="91371"/>
                </a:tc>
                <a:extLst>
                  <a:ext uri="{0D108BD9-81ED-4DB2-BD59-A6C34878D82A}">
                    <a16:rowId xmlns:a16="http://schemas.microsoft.com/office/drawing/2014/main" val="2444243963"/>
                  </a:ext>
                </a:extLst>
              </a:tr>
              <a:tr h="416217">
                <a:tc>
                  <a:txBody>
                    <a:bodyPr/>
                    <a:lstStyle/>
                    <a:p>
                      <a:r>
                        <a:rPr lang="en-US" sz="1400" i="0"/>
                        <a:t>Vision</a:t>
                      </a:r>
                    </a:p>
                  </a:txBody>
                  <a:tcPr marL="91371" marR="91371"/>
                </a:tc>
                <a:tc>
                  <a:txBody>
                    <a:bodyPr/>
                    <a:lstStyle/>
                    <a:p>
                      <a:endParaRPr lang="en-US" sz="1600"/>
                    </a:p>
                  </a:txBody>
                  <a:tcPr marL="91371" marR="91371"/>
                </a:tc>
                <a:extLst>
                  <a:ext uri="{0D108BD9-81ED-4DB2-BD59-A6C34878D82A}">
                    <a16:rowId xmlns:a16="http://schemas.microsoft.com/office/drawing/2014/main" val="3000932587"/>
                  </a:ext>
                </a:extLst>
              </a:tr>
              <a:tr h="416217">
                <a:tc>
                  <a:txBody>
                    <a:bodyPr/>
                    <a:lstStyle/>
                    <a:p>
                      <a:r>
                        <a:rPr lang="en-US" sz="1400" i="0"/>
                        <a:t>Mission</a:t>
                      </a:r>
                    </a:p>
                  </a:txBody>
                  <a:tcPr marL="91371" marR="91371"/>
                </a:tc>
                <a:tc>
                  <a:txBody>
                    <a:bodyPr/>
                    <a:lstStyle/>
                    <a:p>
                      <a:endParaRPr lang="en-US" sz="1600"/>
                    </a:p>
                  </a:txBody>
                  <a:tcPr marL="91371" marR="91371"/>
                </a:tc>
                <a:extLst>
                  <a:ext uri="{0D108BD9-81ED-4DB2-BD59-A6C34878D82A}">
                    <a16:rowId xmlns:a16="http://schemas.microsoft.com/office/drawing/2014/main" val="837565226"/>
                  </a:ext>
                </a:extLst>
              </a:tr>
              <a:tr h="416217">
                <a:tc>
                  <a:txBody>
                    <a:bodyPr/>
                    <a:lstStyle/>
                    <a:p>
                      <a:r>
                        <a:rPr lang="en-US" sz="1400" i="0"/>
                        <a:t>Strategic goals</a:t>
                      </a:r>
                    </a:p>
                  </a:txBody>
                  <a:tcPr marL="91371" marR="91371"/>
                </a:tc>
                <a:tc>
                  <a:txBody>
                    <a:bodyPr/>
                    <a:lstStyle/>
                    <a:p>
                      <a:endParaRPr lang="en-US" sz="1600"/>
                    </a:p>
                  </a:txBody>
                  <a:tcPr marL="91371" marR="91371"/>
                </a:tc>
                <a:extLst>
                  <a:ext uri="{0D108BD9-81ED-4DB2-BD59-A6C34878D82A}">
                    <a16:rowId xmlns:a16="http://schemas.microsoft.com/office/drawing/2014/main" val="210139128"/>
                  </a:ext>
                </a:extLst>
              </a:tr>
              <a:tr h="416217">
                <a:tc>
                  <a:txBody>
                    <a:bodyPr/>
                    <a:lstStyle/>
                    <a:p>
                      <a:r>
                        <a:rPr lang="en-US" sz="1400" i="0"/>
                        <a:t>Objectives</a:t>
                      </a:r>
                    </a:p>
                  </a:txBody>
                  <a:tcPr marL="91371" marR="91371"/>
                </a:tc>
                <a:tc>
                  <a:txBody>
                    <a:bodyPr/>
                    <a:lstStyle/>
                    <a:p>
                      <a:endParaRPr lang="en-US" sz="1600"/>
                    </a:p>
                  </a:txBody>
                  <a:tcPr marL="91371" marR="91371"/>
                </a:tc>
                <a:extLst>
                  <a:ext uri="{0D108BD9-81ED-4DB2-BD59-A6C34878D82A}">
                    <a16:rowId xmlns:a16="http://schemas.microsoft.com/office/drawing/2014/main" val="2048098973"/>
                  </a:ext>
                </a:extLst>
              </a:tr>
              <a:tr h="718400">
                <a:tc>
                  <a:txBody>
                    <a:bodyPr/>
                    <a:lstStyle/>
                    <a:p>
                      <a:r>
                        <a:rPr lang="en-US" sz="1400" i="0"/>
                        <a:t>Measures of success/key results</a:t>
                      </a:r>
                    </a:p>
                  </a:txBody>
                  <a:tcPr marL="91371" marR="91371"/>
                </a:tc>
                <a:tc>
                  <a:txBody>
                    <a:bodyPr/>
                    <a:lstStyle/>
                    <a:p>
                      <a:endParaRPr lang="en-US" sz="1600"/>
                    </a:p>
                  </a:txBody>
                  <a:tcPr marL="91371" marR="91371"/>
                </a:tc>
                <a:extLst>
                  <a:ext uri="{0D108BD9-81ED-4DB2-BD59-A6C34878D82A}">
                    <a16:rowId xmlns:a16="http://schemas.microsoft.com/office/drawing/2014/main" val="2927645489"/>
                  </a:ext>
                </a:extLst>
              </a:tr>
              <a:tr h="718400">
                <a:tc>
                  <a:txBody>
                    <a:bodyPr/>
                    <a:lstStyle/>
                    <a:p>
                      <a:r>
                        <a:rPr lang="en-US" sz="1400" i="0"/>
                        <a:t>Timelines/key deadlines</a:t>
                      </a:r>
                    </a:p>
                  </a:txBody>
                  <a:tcPr marL="91371" marR="91371"/>
                </a:tc>
                <a:tc>
                  <a:txBody>
                    <a:bodyPr/>
                    <a:lstStyle/>
                    <a:p>
                      <a:endParaRPr lang="en-US" sz="1600"/>
                    </a:p>
                  </a:txBody>
                  <a:tcPr marL="91371" marR="91371"/>
                </a:tc>
                <a:extLst>
                  <a:ext uri="{0D108BD9-81ED-4DB2-BD59-A6C34878D82A}">
                    <a16:rowId xmlns:a16="http://schemas.microsoft.com/office/drawing/2014/main" val="4226392268"/>
                  </a:ext>
                </a:extLst>
              </a:tr>
            </a:tbl>
          </a:graphicData>
        </a:graphic>
      </p:graphicFrame>
      <p:sp>
        <p:nvSpPr>
          <p:cNvPr id="3" name="Slide Number Placeholder 2"/>
          <p:cNvSpPr>
            <a:spLocks noGrp="1"/>
          </p:cNvSpPr>
          <p:nvPr>
            <p:ph type="sldNum" sz="quarter" idx="4"/>
          </p:nvPr>
        </p:nvSpPr>
        <p:spPr/>
        <p:txBody>
          <a:bodyPr/>
          <a:lstStyle/>
          <a:p>
            <a:fld id="{BC825DD3-F8EA-8B4C-9EBB-4B822F02D76E}" type="slidenum">
              <a:rPr lang="en-US" smtClean="0"/>
              <a:pPr/>
              <a:t>20</a:t>
            </a:fld>
            <a:endParaRPr lang="en-US"/>
          </a:p>
        </p:txBody>
      </p:sp>
      <p:sp>
        <p:nvSpPr>
          <p:cNvPr id="5" name="TextBox 4">
            <a:extLst>
              <a:ext uri="{FF2B5EF4-FFF2-40B4-BE49-F238E27FC236}">
                <a16:creationId xmlns:a16="http://schemas.microsoft.com/office/drawing/2014/main" id="{AE43C092-EC4A-6449-A495-2BB4E45A27D2}"/>
              </a:ext>
            </a:extLst>
          </p:cNvPr>
          <p:cNvSpPr txBox="1"/>
          <p:nvPr/>
        </p:nvSpPr>
        <p:spPr>
          <a:xfrm>
            <a:off x="876300" y="1192061"/>
            <a:ext cx="10515600" cy="830997"/>
          </a:xfrm>
          <a:prstGeom prst="rect">
            <a:avLst/>
          </a:prstGeom>
          <a:noFill/>
        </p:spPr>
        <p:txBody>
          <a:bodyPr wrap="square" rtlCol="0" anchor="t">
            <a:spAutoFit/>
          </a:bodyPr>
          <a:lstStyle/>
          <a:p>
            <a:r>
              <a:rPr lang="en-US" sz="1600"/>
              <a:t>Record below your group’s final vision, mission, strategic goals, objectives, measures of success/key results, and timelines/key deadlines, and share the document with everyone in the team.  Make sure everyone has a shared understanding of all the elements and are kept up-to-date on any changes.</a:t>
            </a:r>
          </a:p>
        </p:txBody>
      </p:sp>
    </p:spTree>
    <p:custDataLst>
      <p:tags r:id="rId1"/>
    </p:custDataLst>
    <p:extLst>
      <p:ext uri="{BB962C8B-B14F-4D97-AF65-F5344CB8AC3E}">
        <p14:creationId xmlns:p14="http://schemas.microsoft.com/office/powerpoint/2010/main" val="406135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8FD9-8CAA-1D47-8B0E-1A440A693704}"/>
              </a:ext>
            </a:extLst>
          </p:cNvPr>
          <p:cNvSpPr>
            <a:spLocks noGrp="1"/>
          </p:cNvSpPr>
          <p:nvPr>
            <p:ph type="title"/>
          </p:nvPr>
        </p:nvSpPr>
        <p:spPr>
          <a:xfrm>
            <a:off x="838201" y="365128"/>
            <a:ext cx="10515600" cy="848137"/>
          </a:xfrm>
        </p:spPr>
        <p:txBody>
          <a:bodyPr/>
          <a:lstStyle/>
          <a:p>
            <a:r>
              <a:rPr lang="en-US" sz="3600"/>
              <a:t>Activity:  PROCESS Core Elements</a:t>
            </a:r>
          </a:p>
        </p:txBody>
      </p:sp>
      <p:sp>
        <p:nvSpPr>
          <p:cNvPr id="5" name="Content Placeholder 4">
            <a:extLst>
              <a:ext uri="{FF2B5EF4-FFF2-40B4-BE49-F238E27FC236}">
                <a16:creationId xmlns:a16="http://schemas.microsoft.com/office/drawing/2014/main" id="{77D69B97-29DD-7A40-B3A9-EF9508E899B7}"/>
              </a:ext>
            </a:extLst>
          </p:cNvPr>
          <p:cNvSpPr>
            <a:spLocks noGrp="1"/>
          </p:cNvSpPr>
          <p:nvPr>
            <p:ph sz="half" idx="1"/>
          </p:nvPr>
        </p:nvSpPr>
        <p:spPr>
          <a:xfrm>
            <a:off x="732366" y="1213266"/>
            <a:ext cx="5181600" cy="4549359"/>
          </a:xfrm>
        </p:spPr>
        <p:txBody>
          <a:bodyPr vert="horz" lIns="91440" tIns="45720" rIns="91440" bIns="45720" rtlCol="0" anchor="t">
            <a:noAutofit/>
          </a:bodyPr>
          <a:lstStyle/>
          <a:p>
            <a:pPr marL="0" indent="0">
              <a:buNone/>
            </a:pPr>
            <a:r>
              <a:rPr lang="en-US" sz="1600" b="1"/>
              <a:t>Team structure, roles, and responsibilities</a:t>
            </a:r>
          </a:p>
          <a:p>
            <a:pPr lvl="1"/>
            <a:r>
              <a:rPr lang="en-US" sz="1600"/>
              <a:t>How are we structured and how does it serve/hinder us in a remote setting?  </a:t>
            </a:r>
          </a:p>
          <a:p>
            <a:pPr lvl="1"/>
            <a:r>
              <a:rPr lang="en-US" sz="1600"/>
              <a:t>What is each member's roles and responsibilities currently and moving forward?</a:t>
            </a:r>
          </a:p>
          <a:p>
            <a:pPr marL="0" indent="0">
              <a:buNone/>
            </a:pPr>
            <a:r>
              <a:rPr lang="en-US" sz="1600" b="1"/>
              <a:t>Decision-making process</a:t>
            </a:r>
          </a:p>
          <a:p>
            <a:pPr lvl="1"/>
            <a:r>
              <a:rPr lang="en-US" sz="1600"/>
              <a:t>What is our decision-making process?</a:t>
            </a:r>
          </a:p>
          <a:p>
            <a:pPr lvl="1"/>
            <a:r>
              <a:rPr lang="en-US" sz="1600"/>
              <a:t>Who has final authority, how are they documented, how are decisions communicated within and outside the group, etc.?</a:t>
            </a:r>
          </a:p>
          <a:p>
            <a:pPr marL="0" indent="0">
              <a:buNone/>
            </a:pPr>
            <a:r>
              <a:rPr lang="en-US" sz="1600" b="1"/>
              <a:t>Values, norms, and guiding principles</a:t>
            </a:r>
          </a:p>
          <a:p>
            <a:pPr lvl="1"/>
            <a:r>
              <a:rPr lang="en-US" sz="1600"/>
              <a:t>What team values, norms, or guiding principles do we need to bring our best selves to the work and be a high-performing, inclusive team?</a:t>
            </a:r>
          </a:p>
          <a:p>
            <a:pPr lvl="1"/>
            <a:r>
              <a:rPr lang="en-US" sz="1600"/>
              <a:t>Tip:  Make your values, norms, or guidelines explicit; discuss them and modify them as needed to fit the circumstances.</a:t>
            </a:r>
          </a:p>
          <a:p>
            <a:pPr marL="0" indent="0">
              <a:buNone/>
            </a:pPr>
            <a:endParaRPr lang="en-US" sz="1600"/>
          </a:p>
        </p:txBody>
      </p:sp>
      <p:sp>
        <p:nvSpPr>
          <p:cNvPr id="3" name="Content Placeholder 2">
            <a:extLst>
              <a:ext uri="{FF2B5EF4-FFF2-40B4-BE49-F238E27FC236}">
                <a16:creationId xmlns:a16="http://schemas.microsoft.com/office/drawing/2014/main" id="{C61259F8-A45D-E24C-9D64-37BFDDE75755}"/>
              </a:ext>
            </a:extLst>
          </p:cNvPr>
          <p:cNvSpPr>
            <a:spLocks noGrp="1"/>
          </p:cNvSpPr>
          <p:nvPr>
            <p:ph sz="half" idx="2"/>
          </p:nvPr>
        </p:nvSpPr>
        <p:spPr>
          <a:xfrm>
            <a:off x="6096000" y="1213265"/>
            <a:ext cx="5181600" cy="4993859"/>
          </a:xfrm>
        </p:spPr>
        <p:txBody>
          <a:bodyPr>
            <a:normAutofit lnSpcReduction="10000"/>
          </a:bodyPr>
          <a:lstStyle/>
          <a:p>
            <a:pPr marL="0" indent="0">
              <a:buNone/>
            </a:pPr>
            <a:r>
              <a:rPr lang="en-US" b="1"/>
              <a:t>Conflict resolution</a:t>
            </a:r>
          </a:p>
          <a:p>
            <a:pPr lvl="1"/>
            <a:r>
              <a:rPr lang="en-US"/>
              <a:t>How will we address conflict in a remote setting?</a:t>
            </a:r>
          </a:p>
          <a:p>
            <a:pPr lvl="1"/>
            <a:r>
              <a:rPr lang="en-US"/>
              <a:t>What is the escalation process?</a:t>
            </a:r>
          </a:p>
          <a:p>
            <a:pPr marL="0" indent="0">
              <a:buNone/>
            </a:pPr>
            <a:r>
              <a:rPr lang="en-US" sz="1600" b="1"/>
              <a:t>Accountability mechanisms</a:t>
            </a:r>
          </a:p>
          <a:p>
            <a:pPr lvl="1"/>
            <a:r>
              <a:rPr lang="en-US"/>
              <a:t>How will we hold each other accountable peer to peer and manager to direct report?</a:t>
            </a:r>
          </a:p>
          <a:p>
            <a:pPr marL="0" indent="0">
              <a:buNone/>
            </a:pPr>
            <a:r>
              <a:rPr lang="en-US" sz="1600" b="1"/>
              <a:t>Communications</a:t>
            </a:r>
          </a:p>
          <a:p>
            <a:pPr lvl="1">
              <a:lnSpc>
                <a:spcPct val="100000"/>
              </a:lnSpc>
            </a:pPr>
            <a:r>
              <a:rPr lang="en-US"/>
              <a:t>What is our communication strategy while working remotely to ensure everyone feels connected and informed?</a:t>
            </a:r>
          </a:p>
          <a:p>
            <a:pPr lvl="1"/>
            <a:r>
              <a:rPr lang="en-US" sz="1600"/>
              <a:t>Tip:  See next section for communication strategies you may want to consider implementing in your remote team.</a:t>
            </a:r>
          </a:p>
          <a:p>
            <a:pPr marL="0" indent="0">
              <a:buNone/>
            </a:pPr>
            <a:r>
              <a:rPr lang="en-US" sz="1600" b="1"/>
              <a:t>Appreciation and recognition</a:t>
            </a:r>
          </a:p>
          <a:p>
            <a:pPr lvl="1"/>
            <a:r>
              <a:rPr lang="en-US" sz="1600"/>
              <a:t>How will we acknowledge and celebrate our successes along the way and at the end?</a:t>
            </a:r>
          </a:p>
          <a:p>
            <a:pPr lvl="1"/>
            <a:r>
              <a:rPr lang="en-US" sz="1600"/>
              <a:t>What does meaningful appreciation/recognition look like for the team as a whole and for each member?</a:t>
            </a:r>
          </a:p>
        </p:txBody>
      </p:sp>
    </p:spTree>
    <p:custDataLst>
      <p:tags r:id="rId1"/>
    </p:custDataLst>
    <p:extLst>
      <p:ext uri="{BB962C8B-B14F-4D97-AF65-F5344CB8AC3E}">
        <p14:creationId xmlns:p14="http://schemas.microsoft.com/office/powerpoint/2010/main" val="12402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D8BB-6FE9-E542-8C4A-104102D14691}"/>
              </a:ext>
            </a:extLst>
          </p:cNvPr>
          <p:cNvSpPr>
            <a:spLocks noGrp="1"/>
          </p:cNvSpPr>
          <p:nvPr>
            <p:ph type="title"/>
          </p:nvPr>
        </p:nvSpPr>
        <p:spPr/>
        <p:txBody>
          <a:bodyPr/>
          <a:lstStyle/>
          <a:p>
            <a:r>
              <a:rPr lang="en-US"/>
              <a:t>Template: Our Remote Work PROCESS Core</a:t>
            </a:r>
          </a:p>
        </p:txBody>
      </p:sp>
      <p:graphicFrame>
        <p:nvGraphicFramePr>
          <p:cNvPr id="4" name="Content Placeholder 3">
            <a:extLst>
              <a:ext uri="{FF2B5EF4-FFF2-40B4-BE49-F238E27FC236}">
                <a16:creationId xmlns:a16="http://schemas.microsoft.com/office/drawing/2014/main" id="{864D0420-DF4C-D64C-B84B-0B770E6B50E2}"/>
              </a:ext>
            </a:extLst>
          </p:cNvPr>
          <p:cNvGraphicFramePr>
            <a:graphicFrameLocks noGrp="1"/>
          </p:cNvGraphicFramePr>
          <p:nvPr>
            <p:ph idx="1"/>
            <p:extLst>
              <p:ext uri="{D42A27DB-BD31-4B8C-83A1-F6EECF244321}">
                <p14:modId xmlns:p14="http://schemas.microsoft.com/office/powerpoint/2010/main" val="3577571727"/>
              </p:ext>
            </p:extLst>
          </p:nvPr>
        </p:nvGraphicFramePr>
        <p:xfrm>
          <a:off x="846138" y="2019464"/>
          <a:ext cx="10507662" cy="3631685"/>
        </p:xfrm>
        <a:graphic>
          <a:graphicData uri="http://schemas.openxmlformats.org/drawingml/2006/table">
            <a:tbl>
              <a:tblPr firstRow="1" bandRow="1">
                <a:tableStyleId>{5C22544A-7EE6-4342-B048-85BDC9FD1C3A}</a:tableStyleId>
              </a:tblPr>
              <a:tblGrid>
                <a:gridCol w="2739838">
                  <a:extLst>
                    <a:ext uri="{9D8B030D-6E8A-4147-A177-3AD203B41FA5}">
                      <a16:colId xmlns:a16="http://schemas.microsoft.com/office/drawing/2014/main" val="3233945479"/>
                    </a:ext>
                  </a:extLst>
                </a:gridCol>
                <a:gridCol w="7767824">
                  <a:extLst>
                    <a:ext uri="{9D8B030D-6E8A-4147-A177-3AD203B41FA5}">
                      <a16:colId xmlns:a16="http://schemas.microsoft.com/office/drawing/2014/main" val="2728620176"/>
                    </a:ext>
                  </a:extLst>
                </a:gridCol>
              </a:tblGrid>
              <a:tr h="376248">
                <a:tc>
                  <a:txBody>
                    <a:bodyPr/>
                    <a:lstStyle/>
                    <a:p>
                      <a:r>
                        <a:rPr lang="en-US" sz="1600"/>
                        <a:t>Element</a:t>
                      </a:r>
                    </a:p>
                  </a:txBody>
                  <a:tcPr marL="91371" marR="91371"/>
                </a:tc>
                <a:tc>
                  <a:txBody>
                    <a:bodyPr/>
                    <a:lstStyle/>
                    <a:p>
                      <a:r>
                        <a:rPr lang="en-US" sz="1600"/>
                        <a:t>Description</a:t>
                      </a:r>
                    </a:p>
                  </a:txBody>
                  <a:tcPr marL="91371" marR="91371"/>
                </a:tc>
                <a:extLst>
                  <a:ext uri="{0D108BD9-81ED-4DB2-BD59-A6C34878D82A}">
                    <a16:rowId xmlns:a16="http://schemas.microsoft.com/office/drawing/2014/main" val="2444243963"/>
                  </a:ext>
                </a:extLst>
              </a:tr>
              <a:tr h="583714">
                <a:tc>
                  <a:txBody>
                    <a:bodyPr/>
                    <a:lstStyle/>
                    <a:p>
                      <a:r>
                        <a:rPr lang="en-US" sz="1400" i="0"/>
                        <a:t>Team structure, roles, and responsibilities</a:t>
                      </a:r>
                    </a:p>
                  </a:txBody>
                  <a:tcPr marL="91371" marR="91371"/>
                </a:tc>
                <a:tc>
                  <a:txBody>
                    <a:bodyPr/>
                    <a:lstStyle/>
                    <a:p>
                      <a:endParaRPr lang="en-US" sz="1600"/>
                    </a:p>
                  </a:txBody>
                  <a:tcPr marL="91371" marR="91371"/>
                </a:tc>
                <a:extLst>
                  <a:ext uri="{0D108BD9-81ED-4DB2-BD59-A6C34878D82A}">
                    <a16:rowId xmlns:a16="http://schemas.microsoft.com/office/drawing/2014/main" val="3000932587"/>
                  </a:ext>
                </a:extLst>
              </a:tr>
              <a:tr h="376248">
                <a:tc>
                  <a:txBody>
                    <a:bodyPr/>
                    <a:lstStyle/>
                    <a:p>
                      <a:r>
                        <a:rPr lang="en-US" sz="1400" i="0"/>
                        <a:t>Decision-making process</a:t>
                      </a:r>
                    </a:p>
                  </a:txBody>
                  <a:tcPr marL="91371" marR="91371"/>
                </a:tc>
                <a:tc>
                  <a:txBody>
                    <a:bodyPr/>
                    <a:lstStyle/>
                    <a:p>
                      <a:endParaRPr lang="en-US" sz="1600"/>
                    </a:p>
                  </a:txBody>
                  <a:tcPr marL="91371" marR="91371"/>
                </a:tc>
                <a:extLst>
                  <a:ext uri="{0D108BD9-81ED-4DB2-BD59-A6C34878D82A}">
                    <a16:rowId xmlns:a16="http://schemas.microsoft.com/office/drawing/2014/main" val="837565226"/>
                  </a:ext>
                </a:extLst>
              </a:tr>
              <a:tr h="583714">
                <a:tc>
                  <a:txBody>
                    <a:bodyPr/>
                    <a:lstStyle/>
                    <a:p>
                      <a:r>
                        <a:rPr lang="en-US" sz="1400" i="0"/>
                        <a:t>Values, norms, and guiding principles</a:t>
                      </a:r>
                    </a:p>
                  </a:txBody>
                  <a:tcPr marL="91371" marR="91371"/>
                </a:tc>
                <a:tc>
                  <a:txBody>
                    <a:bodyPr/>
                    <a:lstStyle/>
                    <a:p>
                      <a:endParaRPr lang="en-US" sz="1600"/>
                    </a:p>
                  </a:txBody>
                  <a:tcPr marL="91371" marR="91371"/>
                </a:tc>
                <a:extLst>
                  <a:ext uri="{0D108BD9-81ED-4DB2-BD59-A6C34878D82A}">
                    <a16:rowId xmlns:a16="http://schemas.microsoft.com/office/drawing/2014/main" val="210139128"/>
                  </a:ext>
                </a:extLst>
              </a:tr>
              <a:tr h="376248">
                <a:tc>
                  <a:txBody>
                    <a:bodyPr/>
                    <a:lstStyle/>
                    <a:p>
                      <a:r>
                        <a:rPr lang="en-US" sz="1400" i="0"/>
                        <a:t>Conflict resolution</a:t>
                      </a:r>
                    </a:p>
                  </a:txBody>
                  <a:tcPr marL="91371" marR="91371"/>
                </a:tc>
                <a:tc>
                  <a:txBody>
                    <a:bodyPr/>
                    <a:lstStyle/>
                    <a:p>
                      <a:endParaRPr lang="en-US" sz="1600"/>
                    </a:p>
                  </a:txBody>
                  <a:tcPr marL="91371" marR="91371"/>
                </a:tc>
                <a:extLst>
                  <a:ext uri="{0D108BD9-81ED-4DB2-BD59-A6C34878D82A}">
                    <a16:rowId xmlns:a16="http://schemas.microsoft.com/office/drawing/2014/main" val="2048098973"/>
                  </a:ext>
                </a:extLst>
              </a:tr>
              <a:tr h="403712">
                <a:tc>
                  <a:txBody>
                    <a:bodyPr/>
                    <a:lstStyle/>
                    <a:p>
                      <a:r>
                        <a:rPr lang="en-US" sz="1400" i="0"/>
                        <a:t>Accountability mechanisms</a:t>
                      </a:r>
                    </a:p>
                  </a:txBody>
                  <a:tcPr marL="91371" marR="91371"/>
                </a:tc>
                <a:tc>
                  <a:txBody>
                    <a:bodyPr/>
                    <a:lstStyle/>
                    <a:p>
                      <a:endParaRPr lang="en-US" sz="1600"/>
                    </a:p>
                  </a:txBody>
                  <a:tcPr marL="91371" marR="91371"/>
                </a:tc>
                <a:extLst>
                  <a:ext uri="{0D108BD9-81ED-4DB2-BD59-A6C34878D82A}">
                    <a16:rowId xmlns:a16="http://schemas.microsoft.com/office/drawing/2014/main" val="2927645489"/>
                  </a:ext>
                </a:extLst>
              </a:tr>
              <a:tr h="348087">
                <a:tc>
                  <a:txBody>
                    <a:bodyPr/>
                    <a:lstStyle/>
                    <a:p>
                      <a:r>
                        <a:rPr lang="en-US" sz="1400" i="0"/>
                        <a:t>Communications</a:t>
                      </a:r>
                    </a:p>
                  </a:txBody>
                  <a:tcPr marL="91371" marR="91371"/>
                </a:tc>
                <a:tc>
                  <a:txBody>
                    <a:bodyPr/>
                    <a:lstStyle/>
                    <a:p>
                      <a:endParaRPr lang="en-US" sz="1600"/>
                    </a:p>
                  </a:txBody>
                  <a:tcPr marL="91371" marR="91371"/>
                </a:tc>
                <a:extLst>
                  <a:ext uri="{0D108BD9-81ED-4DB2-BD59-A6C34878D82A}">
                    <a16:rowId xmlns:a16="http://schemas.microsoft.com/office/drawing/2014/main" val="4226392268"/>
                  </a:ext>
                </a:extLst>
              </a:tr>
              <a:tr h="583714">
                <a:tc>
                  <a:txBody>
                    <a:bodyPr/>
                    <a:lstStyle/>
                    <a:p>
                      <a:r>
                        <a:rPr lang="en-US" sz="1400" i="0"/>
                        <a:t>Appreciation and recognition</a:t>
                      </a:r>
                    </a:p>
                  </a:txBody>
                  <a:tcPr marL="91371" marR="91371"/>
                </a:tc>
                <a:tc>
                  <a:txBody>
                    <a:bodyPr/>
                    <a:lstStyle/>
                    <a:p>
                      <a:endParaRPr lang="en-US" sz="1600"/>
                    </a:p>
                  </a:txBody>
                  <a:tcPr marL="91371" marR="91371"/>
                </a:tc>
                <a:extLst>
                  <a:ext uri="{0D108BD9-81ED-4DB2-BD59-A6C34878D82A}">
                    <a16:rowId xmlns:a16="http://schemas.microsoft.com/office/drawing/2014/main" val="4095327947"/>
                  </a:ext>
                </a:extLst>
              </a:tr>
            </a:tbl>
          </a:graphicData>
        </a:graphic>
      </p:graphicFrame>
      <p:sp>
        <p:nvSpPr>
          <p:cNvPr id="3" name="Slide Number Placeholder 2"/>
          <p:cNvSpPr>
            <a:spLocks noGrp="1"/>
          </p:cNvSpPr>
          <p:nvPr>
            <p:ph type="sldNum" sz="quarter" idx="4"/>
          </p:nvPr>
        </p:nvSpPr>
        <p:spPr/>
        <p:txBody>
          <a:bodyPr/>
          <a:lstStyle/>
          <a:p>
            <a:fld id="{BC825DD3-F8EA-8B4C-9EBB-4B822F02D76E}" type="slidenum">
              <a:rPr lang="en-US" smtClean="0"/>
              <a:pPr/>
              <a:t>22</a:t>
            </a:fld>
            <a:endParaRPr lang="en-US"/>
          </a:p>
        </p:txBody>
      </p:sp>
      <p:sp>
        <p:nvSpPr>
          <p:cNvPr id="5" name="TextBox 4">
            <a:extLst>
              <a:ext uri="{FF2B5EF4-FFF2-40B4-BE49-F238E27FC236}">
                <a16:creationId xmlns:a16="http://schemas.microsoft.com/office/drawing/2014/main" id="{AE43C092-EC4A-6449-A495-2BB4E45A27D2}"/>
              </a:ext>
            </a:extLst>
          </p:cNvPr>
          <p:cNvSpPr txBox="1"/>
          <p:nvPr/>
        </p:nvSpPr>
        <p:spPr>
          <a:xfrm>
            <a:off x="838200" y="1193937"/>
            <a:ext cx="10515600" cy="584775"/>
          </a:xfrm>
          <a:prstGeom prst="rect">
            <a:avLst/>
          </a:prstGeom>
          <a:noFill/>
        </p:spPr>
        <p:txBody>
          <a:bodyPr wrap="square" rtlCol="0" anchor="t">
            <a:spAutoFit/>
          </a:bodyPr>
          <a:lstStyle/>
          <a:p>
            <a:r>
              <a:rPr lang="en-US" sz="1600"/>
              <a:t>Record your responses to each of the elements below and share the document with everyone in the team. Make sure everyone has a shared understanding of all the elements and are kept up-to-date on any changes.</a:t>
            </a:r>
          </a:p>
        </p:txBody>
      </p:sp>
    </p:spTree>
    <p:custDataLst>
      <p:tags r:id="rId1"/>
    </p:custDataLst>
    <p:extLst>
      <p:ext uri="{BB962C8B-B14F-4D97-AF65-F5344CB8AC3E}">
        <p14:creationId xmlns:p14="http://schemas.microsoft.com/office/powerpoint/2010/main" val="1142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B438-3A68-1040-BE06-16E4ABA094C0}"/>
              </a:ext>
            </a:extLst>
          </p:cNvPr>
          <p:cNvSpPr>
            <a:spLocks noGrp="1"/>
          </p:cNvSpPr>
          <p:nvPr>
            <p:ph type="title"/>
          </p:nvPr>
        </p:nvSpPr>
        <p:spPr/>
        <p:txBody>
          <a:bodyPr/>
          <a:lstStyle/>
          <a:p>
            <a:r>
              <a:rPr lang="en-US"/>
              <a:t>Trust:  The Foundation of Cohesive Teams</a:t>
            </a:r>
          </a:p>
        </p:txBody>
      </p:sp>
      <p:sp>
        <p:nvSpPr>
          <p:cNvPr id="3" name="Content Placeholder 2">
            <a:extLst>
              <a:ext uri="{FF2B5EF4-FFF2-40B4-BE49-F238E27FC236}">
                <a16:creationId xmlns:a16="http://schemas.microsoft.com/office/drawing/2014/main" id="{943079D8-F182-CC4A-9F2A-BEC42DA782B7}"/>
              </a:ext>
            </a:extLst>
          </p:cNvPr>
          <p:cNvSpPr>
            <a:spLocks noGrp="1"/>
          </p:cNvSpPr>
          <p:nvPr>
            <p:ph idx="1"/>
          </p:nvPr>
        </p:nvSpPr>
        <p:spPr>
          <a:xfrm>
            <a:off x="838202" y="1825625"/>
            <a:ext cx="5732719" cy="3807079"/>
          </a:xfrm>
        </p:spPr>
        <p:txBody>
          <a:bodyPr/>
          <a:lstStyle/>
          <a:p>
            <a:pPr marL="0" indent="0">
              <a:buNone/>
            </a:pPr>
            <a:r>
              <a:rPr lang="en-US"/>
              <a:t>In his book </a:t>
            </a:r>
            <a:r>
              <a:rPr lang="en-US">
                <a:hlinkClick r:id="rId3"/>
              </a:rPr>
              <a:t>The Five Dysfunctions of a Team</a:t>
            </a:r>
            <a:r>
              <a:rPr lang="en-US"/>
              <a:t>, Patrick Lencioni identifies trust as the first key ingredient of cohesive teams. More specifically, he means vulnerability-based trust – i.e., the ability of the team to assume good intent, be vulnerable with each other, admit mistakes, not judge or blame each other, and offer and accept apologies without hesitation.  This is also known as “</a:t>
            </a:r>
            <a:r>
              <a:rPr lang="en-US">
                <a:hlinkClick r:id="rId4"/>
              </a:rPr>
              <a:t>psychological safety</a:t>
            </a:r>
            <a:r>
              <a:rPr lang="en-US"/>
              <a:t>.”</a:t>
            </a:r>
          </a:p>
          <a:p>
            <a:pPr marL="0" indent="0">
              <a:buNone/>
            </a:pPr>
            <a:r>
              <a:rPr lang="en-US"/>
              <a:t>When there is this kind of trust in a team, it can then engage in healthy conflict, ensure commitment to actions, hold each other accountable, and achieve results. </a:t>
            </a:r>
          </a:p>
          <a:p>
            <a:pPr marL="0" indent="0">
              <a:buNone/>
            </a:pPr>
            <a:r>
              <a:rPr lang="en-US"/>
              <a:t>In remote teams, trust is even more essential as you will not be able to manage your group as you would in a regular office setting.    </a:t>
            </a:r>
          </a:p>
        </p:txBody>
      </p:sp>
      <p:graphicFrame>
        <p:nvGraphicFramePr>
          <p:cNvPr id="5" name="Content Placeholder 4">
            <a:extLst>
              <a:ext uri="{FF2B5EF4-FFF2-40B4-BE49-F238E27FC236}">
                <a16:creationId xmlns:a16="http://schemas.microsoft.com/office/drawing/2014/main" id="{D9A083AD-F7E3-9A48-A943-DEBA4C7D2916}"/>
              </a:ext>
            </a:extLst>
          </p:cNvPr>
          <p:cNvGraphicFramePr>
            <a:graphicFrameLocks noGrp="1"/>
          </p:cNvGraphicFramePr>
          <p:nvPr>
            <p:ph sz="half" idx="4294967295"/>
            <p:extLst>
              <p:ext uri="{D42A27DB-BD31-4B8C-83A1-F6EECF244321}">
                <p14:modId xmlns:p14="http://schemas.microsoft.com/office/powerpoint/2010/main" val="1552984382"/>
              </p:ext>
            </p:extLst>
          </p:nvPr>
        </p:nvGraphicFramePr>
        <p:xfrm>
          <a:off x="7010400" y="1068388"/>
          <a:ext cx="5181600" cy="4486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23</a:t>
            </a:fld>
            <a:endParaRPr lang="en-US"/>
          </a:p>
        </p:txBody>
      </p:sp>
    </p:spTree>
    <p:custDataLst>
      <p:tags r:id="rId1"/>
    </p:custDataLst>
    <p:extLst>
      <p:ext uri="{BB962C8B-B14F-4D97-AF65-F5344CB8AC3E}">
        <p14:creationId xmlns:p14="http://schemas.microsoft.com/office/powerpoint/2010/main" val="288485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38D1B-9440-6D46-8803-F10578586D1D}"/>
              </a:ext>
            </a:extLst>
          </p:cNvPr>
          <p:cNvSpPr>
            <a:spLocks noGrp="1"/>
          </p:cNvSpPr>
          <p:nvPr>
            <p:ph type="title"/>
          </p:nvPr>
        </p:nvSpPr>
        <p:spPr>
          <a:xfrm>
            <a:off x="838200" y="963877"/>
            <a:ext cx="3494362" cy="4930246"/>
          </a:xfrm>
        </p:spPr>
        <p:txBody>
          <a:bodyPr>
            <a:normAutofit/>
          </a:bodyPr>
          <a:lstStyle/>
          <a:p>
            <a:pPr algn="r"/>
            <a:r>
              <a:rPr lang="en-US"/>
              <a:t>Ideas for How To Build and Maintain Trust</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D00253-A7C8-8C42-9A72-B8D5F5D83A20}"/>
              </a:ext>
            </a:extLst>
          </p:cNvPr>
          <p:cNvSpPr>
            <a:spLocks noGrp="1"/>
          </p:cNvSpPr>
          <p:nvPr>
            <p:ph idx="1"/>
          </p:nvPr>
        </p:nvSpPr>
        <p:spPr>
          <a:xfrm>
            <a:off x="4976031" y="776138"/>
            <a:ext cx="6543421" cy="5117985"/>
          </a:xfrm>
        </p:spPr>
        <p:txBody>
          <a:bodyPr anchor="ctr">
            <a:normAutofit/>
          </a:bodyPr>
          <a:lstStyle/>
          <a:p>
            <a:r>
              <a:rPr lang="en-US" sz="2000" b="1"/>
              <a:t>Check-in and check-out questions</a:t>
            </a:r>
          </a:p>
          <a:p>
            <a:pPr lvl="1"/>
            <a:r>
              <a:rPr lang="en-US" sz="1400"/>
              <a:t>Start meetings by asking everyone a check-in question to help “break the ice” and create an open, sharing space.  For example:  what is one word to describe how you’re feeling today, what is something you’re proud of this week, what is the highlight of your year so far, what is your dream vacation, etc.</a:t>
            </a:r>
            <a:br>
              <a:rPr lang="en-US" sz="1400"/>
            </a:br>
            <a:endParaRPr lang="en-US" sz="1400"/>
          </a:p>
          <a:p>
            <a:pPr lvl="1"/>
            <a:r>
              <a:rPr lang="en-US" sz="1400"/>
              <a:t>End meetings by first debriefing key agreements and next steps, and then ask people to respond to a check-out question.  For example:  what is one word to describe how you’re feeling at the end of this meeting, what is one key takeaway for you from what we discussed, what is one action you can commit to doing between now and when we meet next, what support or resources do you need, etc.</a:t>
            </a:r>
          </a:p>
          <a:p>
            <a:r>
              <a:rPr lang="en-US" sz="2000" b="1"/>
              <a:t>Personality and behavioral assessments</a:t>
            </a:r>
          </a:p>
          <a:p>
            <a:pPr lvl="1"/>
            <a:r>
              <a:rPr lang="en-US" sz="1400"/>
              <a:t>Through the </a:t>
            </a:r>
            <a:r>
              <a:rPr lang="en-US" sz="1400">
                <a:hlinkClick r:id="rId3"/>
              </a:rPr>
              <a:t>JHU Learning Solutions Team</a:t>
            </a:r>
            <a:r>
              <a:rPr lang="en-US" sz="1400"/>
              <a:t>, you have access to different personality and behavioral assessments that can help your team members get to know themselves and each other more – including their communication and conflict styles, and how to bridge these differences.</a:t>
            </a:r>
            <a:br>
              <a:rPr lang="en-US" sz="1400"/>
            </a:br>
            <a:endParaRPr lang="en-US" sz="1400"/>
          </a:p>
          <a:p>
            <a:pPr lvl="1"/>
            <a:r>
              <a:rPr lang="en-US" sz="1400"/>
              <a:t>Some of the more frequently requested assessments include the Myers-Briggs Type Indicator (MBTI), DISC, and StrengthsFinder.  They are all valuable lenses for helping teams understand and work with each other.</a:t>
            </a:r>
          </a:p>
        </p:txBody>
      </p:sp>
      <p:sp>
        <p:nvSpPr>
          <p:cNvPr id="4" name="Slide Number Placeholder 3"/>
          <p:cNvSpPr>
            <a:spLocks noGrp="1"/>
          </p:cNvSpPr>
          <p:nvPr>
            <p:ph type="sldNum" sz="quarter" idx="4"/>
          </p:nvPr>
        </p:nvSpPr>
        <p:spPr>
          <a:xfrm>
            <a:off x="10571516" y="6033479"/>
            <a:ext cx="782283" cy="365125"/>
          </a:xfrm>
        </p:spPr>
        <p:txBody>
          <a:bodyPr>
            <a:normAutofit/>
          </a:bodyPr>
          <a:lstStyle/>
          <a:p>
            <a:pPr>
              <a:spcAft>
                <a:spcPts val="600"/>
              </a:spcAft>
            </a:pPr>
            <a:fld id="{BC825DD3-F8EA-8B4C-9EBB-4B822F02D76E}" type="slidenum">
              <a:rPr lang="en-US" sz="1050">
                <a:solidFill>
                  <a:schemeClr val="tx1">
                    <a:alpha val="80000"/>
                  </a:schemeClr>
                </a:solidFill>
              </a:rPr>
              <a:pPr>
                <a:spcAft>
                  <a:spcPts val="600"/>
                </a:spcAft>
              </a:pPr>
              <a:t>24</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14418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38D1B-9440-6D46-8803-F10578586D1D}"/>
              </a:ext>
            </a:extLst>
          </p:cNvPr>
          <p:cNvSpPr>
            <a:spLocks noGrp="1"/>
          </p:cNvSpPr>
          <p:nvPr>
            <p:ph type="title"/>
          </p:nvPr>
        </p:nvSpPr>
        <p:spPr>
          <a:xfrm>
            <a:off x="838200" y="963877"/>
            <a:ext cx="3494362" cy="4930246"/>
          </a:xfrm>
        </p:spPr>
        <p:txBody>
          <a:bodyPr>
            <a:normAutofit/>
          </a:bodyPr>
          <a:lstStyle/>
          <a:p>
            <a:pPr algn="r"/>
            <a:r>
              <a:rPr lang="en-US"/>
              <a:t>Ideas for How To Build and Maintain Trust </a:t>
            </a:r>
            <a:r>
              <a:rPr lang="en-US" i="1" spc="-20"/>
              <a:t>(continued)</a:t>
            </a: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D00253-A7C8-8C42-9A72-B8D5F5D83A20}"/>
              </a:ext>
            </a:extLst>
          </p:cNvPr>
          <p:cNvSpPr>
            <a:spLocks noGrp="1"/>
          </p:cNvSpPr>
          <p:nvPr>
            <p:ph idx="1"/>
          </p:nvPr>
        </p:nvSpPr>
        <p:spPr>
          <a:xfrm>
            <a:off x="4976031" y="963877"/>
            <a:ext cx="6377769" cy="4930246"/>
          </a:xfrm>
        </p:spPr>
        <p:txBody>
          <a:bodyPr anchor="ctr">
            <a:normAutofit/>
          </a:bodyPr>
          <a:lstStyle/>
          <a:p>
            <a:r>
              <a:rPr lang="en-US" sz="2000" b="1"/>
              <a:t>Communications</a:t>
            </a:r>
          </a:p>
          <a:p>
            <a:pPr lvl="1"/>
            <a:r>
              <a:rPr lang="en-US"/>
              <a:t>In the next sections, you will learn strategies for enhancing communications and feedback practices during remote work situations.  For now, what’s important to know is that you need to be communicating with your team regularly to check in on how work is progressing and how team members are feeling during this time of change.  </a:t>
            </a:r>
            <a:br>
              <a:rPr lang="en-US"/>
            </a:br>
            <a:endParaRPr lang="en-US"/>
          </a:p>
          <a:p>
            <a:r>
              <a:rPr lang="en-US" sz="2000" b="1"/>
              <a:t>Trust as an organizational value</a:t>
            </a:r>
          </a:p>
          <a:p>
            <a:pPr lvl="1"/>
            <a:r>
              <a:rPr lang="en-US"/>
              <a:t>Integrate trust into your organizational values and make sure to model it (along with all the other values) for others.</a:t>
            </a:r>
          </a:p>
        </p:txBody>
      </p:sp>
      <p:sp>
        <p:nvSpPr>
          <p:cNvPr id="4" name="Slide Number Placeholder 3"/>
          <p:cNvSpPr>
            <a:spLocks noGrp="1"/>
          </p:cNvSpPr>
          <p:nvPr>
            <p:ph type="sldNum" sz="quarter" idx="4"/>
          </p:nvPr>
        </p:nvSpPr>
        <p:spPr>
          <a:xfrm>
            <a:off x="10571516" y="6033479"/>
            <a:ext cx="782283" cy="365125"/>
          </a:xfrm>
        </p:spPr>
        <p:txBody>
          <a:bodyPr>
            <a:normAutofit/>
          </a:bodyPr>
          <a:lstStyle/>
          <a:p>
            <a:pPr>
              <a:spcAft>
                <a:spcPts val="600"/>
              </a:spcAft>
            </a:pPr>
            <a:fld id="{BC825DD3-F8EA-8B4C-9EBB-4B822F02D76E}" type="slidenum">
              <a:rPr lang="en-US" sz="1050">
                <a:solidFill>
                  <a:schemeClr val="tx1">
                    <a:alpha val="80000"/>
                  </a:schemeClr>
                </a:solidFill>
              </a:rPr>
              <a:pPr>
                <a:spcAft>
                  <a:spcPts val="600"/>
                </a:spcAft>
              </a:pPr>
              <a:t>25</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273263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DB20-AA67-D84D-A12D-A5D96F77B6C8}"/>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solidFill>
                  <a:schemeClr val="tx1"/>
                </a:solidFill>
              </a:rPr>
              <a:t>Managing Transitions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6" descr="A yellow sign on a pole&#10;&#10;Description generated with very high confidence">
            <a:extLst>
              <a:ext uri="{FF2B5EF4-FFF2-40B4-BE49-F238E27FC236}">
                <a16:creationId xmlns:a16="http://schemas.microsoft.com/office/drawing/2014/main" id="{CAF6AE49-651B-4CB3-BD1F-E174AA78E2C2}"/>
              </a:ext>
            </a:extLst>
          </p:cNvPr>
          <p:cNvPicPr>
            <a:picLocks noGrp="1" noChangeAspect="1"/>
          </p:cNvPicPr>
          <p:nvPr>
            <p:ph sz="half" idx="2"/>
          </p:nvPr>
        </p:nvPicPr>
        <p:blipFill rotWithShape="1">
          <a:blip r:embed="rId3">
            <a:extLst>
              <a:ext uri="{837473B0-CC2E-450A-ABE3-18F120FF3D39}">
                <a1611:picAttrSrcUrl xmlns:a1611="http://schemas.microsoft.com/office/drawing/2016/11/main" xmlns="" r:id="rId4"/>
              </a:ext>
            </a:extLst>
          </a:blip>
          <a:srcRect l="3095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rgbClr val="FFFFFF">
              <a:shade val="85000"/>
            </a:srgbClr>
          </a:solidFill>
        </p:spPr>
      </p:pic>
      <p:sp>
        <p:nvSpPr>
          <p:cNvPr id="7" name="Rectangle 6">
            <a:extLst>
              <a:ext uri="{FF2B5EF4-FFF2-40B4-BE49-F238E27FC236}">
                <a16:creationId xmlns:a16="http://schemas.microsoft.com/office/drawing/2014/main" id="{8924485F-3121-4FE3-866F-F6455B49B2AB}"/>
              </a:ext>
            </a:extLst>
          </p:cNvPr>
          <p:cNvSpPr/>
          <p:nvPr/>
        </p:nvSpPr>
        <p:spPr>
          <a:xfrm>
            <a:off x="569843" y="2055190"/>
            <a:ext cx="4925390" cy="662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79CFA7-E904-D243-8D40-62EED03CDB56}"/>
              </a:ext>
            </a:extLst>
          </p:cNvPr>
          <p:cNvSpPr>
            <a:spLocks noGrp="1"/>
          </p:cNvSpPr>
          <p:nvPr>
            <p:ph sz="half" idx="1"/>
          </p:nvPr>
        </p:nvSpPr>
        <p:spPr>
          <a:xfrm>
            <a:off x="611147" y="2055991"/>
            <a:ext cx="6102982" cy="3561619"/>
          </a:xfrm>
        </p:spPr>
        <p:txBody>
          <a:bodyPr vert="horz" lIns="91440" tIns="45720" rIns="91440" bIns="45720" rtlCol="0" anchor="t">
            <a:noAutofit/>
          </a:bodyPr>
          <a:lstStyle/>
          <a:p>
            <a:pPr marL="0" indent="0">
              <a:buNone/>
            </a:pPr>
            <a:r>
              <a:rPr lang="en-US"/>
              <a:t>As a manager during this emergency time, you are tasked </a:t>
            </a:r>
            <a:br>
              <a:rPr lang="en-US"/>
            </a:br>
            <a:r>
              <a:rPr lang="en-US"/>
              <a:t>with leading the change to a remote workforce as well as </a:t>
            </a:r>
            <a:br>
              <a:rPr lang="en-US"/>
            </a:br>
            <a:r>
              <a:rPr lang="en-US"/>
              <a:t>helping your team members psychologically transition to </a:t>
            </a:r>
            <a:br>
              <a:rPr lang="en-US"/>
            </a:br>
            <a:r>
              <a:rPr lang="en-US"/>
              <a:t>that new state.</a:t>
            </a:r>
          </a:p>
          <a:p>
            <a:pPr marL="0" indent="0">
              <a:buNone/>
            </a:pPr>
            <a:r>
              <a:rPr lang="en-US"/>
              <a:t>The work of </a:t>
            </a:r>
            <a:r>
              <a:rPr lang="en-US">
                <a:hlinkClick r:id="rId5"/>
              </a:rPr>
              <a:t>William Bridges </a:t>
            </a:r>
            <a:r>
              <a:rPr lang="en-US"/>
              <a:t>is critical to help you lead your </a:t>
            </a:r>
            <a:br>
              <a:rPr lang="en-US"/>
            </a:br>
            <a:r>
              <a:rPr lang="en-US"/>
              <a:t>team through the different phases of transitions:  endings, </a:t>
            </a:r>
            <a:br>
              <a:rPr lang="en-US"/>
            </a:br>
            <a:r>
              <a:rPr lang="en-US"/>
              <a:t>neutral zone, and new beginnings.</a:t>
            </a:r>
          </a:p>
          <a:p>
            <a:pPr marL="0" indent="0">
              <a:buNone/>
            </a:pPr>
            <a:r>
              <a:rPr lang="en-US" b="1"/>
              <a:t>Definitions:</a:t>
            </a:r>
            <a:endParaRPr lang="en-US"/>
          </a:p>
          <a:p>
            <a:r>
              <a:rPr lang="en-US" b="1"/>
              <a:t>Change</a:t>
            </a:r>
            <a:r>
              <a:rPr lang="en-US"/>
              <a:t> = the situation that is taking place; focuses on the outcome (e.g., change to remote work given COVID-19)</a:t>
            </a:r>
          </a:p>
          <a:p>
            <a:r>
              <a:rPr lang="en-US" b="1"/>
              <a:t>Transition </a:t>
            </a:r>
            <a:r>
              <a:rPr lang="en-US"/>
              <a:t>= the psychological process individuals go through to internalize and come to terms with the change; depends on letting go of the old way of doing things or being that was in place before the change </a:t>
            </a:r>
          </a:p>
          <a:p>
            <a:pPr marL="0"/>
            <a:endParaRPr lang="en-US"/>
          </a:p>
        </p:txBody>
      </p:sp>
    </p:spTree>
    <p:custDataLst>
      <p:tags r:id="rId1"/>
    </p:custDataLst>
    <p:extLst>
      <p:ext uri="{BB962C8B-B14F-4D97-AF65-F5344CB8AC3E}">
        <p14:creationId xmlns:p14="http://schemas.microsoft.com/office/powerpoint/2010/main" val="412876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35FBA9-D96D-8646-8AEF-C9F447E43DEF}"/>
              </a:ext>
            </a:extLst>
          </p:cNvPr>
          <p:cNvSpPr>
            <a:spLocks noGrp="1"/>
          </p:cNvSpPr>
          <p:nvPr>
            <p:ph type="title"/>
          </p:nvPr>
        </p:nvSpPr>
        <p:spPr/>
        <p:txBody>
          <a:bodyPr/>
          <a:lstStyle/>
          <a:p>
            <a:r>
              <a:rPr lang="en-US"/>
              <a:t>Bridges’ Transition Model</a:t>
            </a:r>
          </a:p>
        </p:txBody>
      </p:sp>
      <p:graphicFrame>
        <p:nvGraphicFramePr>
          <p:cNvPr id="18" name="Content Placeholder 5">
            <a:extLst>
              <a:ext uri="{FF2B5EF4-FFF2-40B4-BE49-F238E27FC236}">
                <a16:creationId xmlns:a16="http://schemas.microsoft.com/office/drawing/2014/main" id="{1BE8410F-94B9-264A-8C14-F8CEF5FE2760}"/>
              </a:ext>
            </a:extLst>
          </p:cNvPr>
          <p:cNvGraphicFramePr>
            <a:graphicFrameLocks noGrp="1"/>
          </p:cNvGraphicFramePr>
          <p:nvPr>
            <p:ph idx="1"/>
            <p:extLst>
              <p:ext uri="{D42A27DB-BD31-4B8C-83A1-F6EECF244321}">
                <p14:modId xmlns:p14="http://schemas.microsoft.com/office/powerpoint/2010/main" val="644451151"/>
              </p:ext>
            </p:extLst>
          </p:nvPr>
        </p:nvGraphicFramePr>
        <p:xfrm>
          <a:off x="846138" y="1419299"/>
          <a:ext cx="10507662" cy="3406236"/>
        </p:xfrm>
        <a:graphic>
          <a:graphicData uri="http://schemas.openxmlformats.org/drawingml/2006/table">
            <a:tbl>
              <a:tblPr firstRow="1" bandRow="1">
                <a:tableStyleId>{5C22544A-7EE6-4342-B048-85BDC9FD1C3A}</a:tableStyleId>
              </a:tblPr>
              <a:tblGrid>
                <a:gridCol w="3502554">
                  <a:extLst>
                    <a:ext uri="{9D8B030D-6E8A-4147-A177-3AD203B41FA5}">
                      <a16:colId xmlns:a16="http://schemas.microsoft.com/office/drawing/2014/main" val="20000"/>
                    </a:ext>
                  </a:extLst>
                </a:gridCol>
                <a:gridCol w="3502554">
                  <a:extLst>
                    <a:ext uri="{9D8B030D-6E8A-4147-A177-3AD203B41FA5}">
                      <a16:colId xmlns:a16="http://schemas.microsoft.com/office/drawing/2014/main" val="20001"/>
                    </a:ext>
                  </a:extLst>
                </a:gridCol>
                <a:gridCol w="3502554">
                  <a:extLst>
                    <a:ext uri="{9D8B030D-6E8A-4147-A177-3AD203B41FA5}">
                      <a16:colId xmlns:a16="http://schemas.microsoft.com/office/drawing/2014/main" val="20002"/>
                    </a:ext>
                  </a:extLst>
                </a:gridCol>
              </a:tblGrid>
              <a:tr h="390610">
                <a:tc>
                  <a:txBody>
                    <a:bodyPr/>
                    <a:lstStyle/>
                    <a:p>
                      <a:pPr algn="ctr"/>
                      <a:r>
                        <a:rPr lang="en-US" sz="2000">
                          <a:solidFill>
                            <a:srgbClr val="0070C0"/>
                          </a:solidFill>
                        </a:rPr>
                        <a:t>Endings</a:t>
                      </a:r>
                    </a:p>
                  </a:txBody>
                  <a:tcPr marL="91371" marR="9137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a:solidFill>
                            <a:srgbClr val="0070C0"/>
                          </a:solidFill>
                          <a:latin typeface="+mn-lt"/>
                          <a:ea typeface="+mn-ea"/>
                          <a:cs typeface="+mn-cs"/>
                        </a:rPr>
                        <a:t>Neutral Zone</a:t>
                      </a:r>
                    </a:p>
                  </a:txBody>
                  <a:tcPr marL="91371" marR="91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a:solidFill>
                            <a:srgbClr val="0070C0"/>
                          </a:solidFill>
                          <a:latin typeface="+mn-lt"/>
                          <a:ea typeface="+mn-ea"/>
                          <a:cs typeface="+mn-cs"/>
                        </a:rPr>
                        <a:t>New Beginning</a:t>
                      </a:r>
                    </a:p>
                  </a:txBody>
                  <a:tcPr marL="91371" marR="9137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09996">
                <a:tc>
                  <a:txBody>
                    <a:bodyPr/>
                    <a:lstStyle/>
                    <a:p>
                      <a:pPr marL="285750" indent="-285750">
                        <a:spcAft>
                          <a:spcPts val="900"/>
                        </a:spcAft>
                        <a:buFont typeface="Arial" panose="020B0604020202020204" pitchFamily="34" charset="0"/>
                        <a:buChar char="•"/>
                      </a:pPr>
                      <a:r>
                        <a:rPr lang="en-US" sz="1600"/>
                        <a:t>All</a:t>
                      </a:r>
                      <a:r>
                        <a:rPr lang="en-US" sz="1600" baseline="0"/>
                        <a:t> transitions start with an ending – even “good” changes</a:t>
                      </a:r>
                    </a:p>
                    <a:p>
                      <a:pPr marL="285750" indent="-285750">
                        <a:spcAft>
                          <a:spcPts val="900"/>
                        </a:spcAft>
                        <a:buFont typeface="Arial" panose="020B0604020202020204" pitchFamily="34" charset="0"/>
                        <a:buChar char="•"/>
                      </a:pPr>
                      <a:r>
                        <a:rPr lang="en-US" sz="1600" i="0" baseline="0"/>
                        <a:t>“Transition begins with letting go of something”</a:t>
                      </a:r>
                    </a:p>
                    <a:p>
                      <a:pPr marL="285750" indent="-285750">
                        <a:spcAft>
                          <a:spcPts val="900"/>
                        </a:spcAft>
                        <a:buFont typeface="Arial" panose="020B0604020202020204" pitchFamily="34" charset="0"/>
                        <a:buChar char="•"/>
                      </a:pPr>
                      <a:r>
                        <a:rPr lang="en-US" sz="1600" i="0" baseline="0"/>
                        <a:t>Helping people deal with their losses – to let go of old ways and identities</a:t>
                      </a:r>
                    </a:p>
                    <a:p>
                      <a:pPr marL="285750" indent="-285750">
                        <a:buFont typeface="Arial" panose="020B0604020202020204" pitchFamily="34" charset="0"/>
                        <a:buChar char="•"/>
                      </a:pPr>
                      <a:endParaRPr lang="en-US" sz="1600"/>
                    </a:p>
                  </a:txBody>
                  <a:tcPr marL="91371" marR="9137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Core of the transition process</a:t>
                      </a:r>
                    </a:p>
                    <a:p>
                      <a:pPr marL="285750" marR="0" indent="-2857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1600" kern="1200">
                          <a:solidFill>
                            <a:schemeClr val="dk1"/>
                          </a:solidFill>
                          <a:latin typeface="+mn-lt"/>
                          <a:ea typeface="+mn-ea"/>
                          <a:cs typeface="+mn-cs"/>
                        </a:rPr>
                        <a:t>A no-man’s land between the old and the new</a:t>
                      </a:r>
                    </a:p>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A “dangerous and opportune place” where re-patterning takes place</a:t>
                      </a:r>
                    </a:p>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Gap when innovation is most possible and one can be revitalized</a:t>
                      </a:r>
                    </a:p>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A fertile chaos</a:t>
                      </a:r>
                    </a:p>
                  </a:txBody>
                  <a:tcPr marL="91371" marR="91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New identity developed</a:t>
                      </a:r>
                    </a:p>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Experience new energy</a:t>
                      </a:r>
                    </a:p>
                    <a:p>
                      <a:pPr marL="285750" indent="-285750" algn="l" defTabSz="914400" rtl="0" eaLnBrk="1" latinLnBrk="0" hangingPunct="1">
                        <a:spcAft>
                          <a:spcPts val="900"/>
                        </a:spcAft>
                        <a:buFont typeface="Arial" panose="020B0604020202020204" pitchFamily="34" charset="0"/>
                        <a:buChar char="•"/>
                      </a:pPr>
                      <a:r>
                        <a:rPr lang="en-US" sz="1600" kern="1200">
                          <a:solidFill>
                            <a:schemeClr val="dk1"/>
                          </a:solidFill>
                          <a:latin typeface="+mn-lt"/>
                          <a:ea typeface="+mn-ea"/>
                          <a:cs typeface="+mn-cs"/>
                        </a:rPr>
                        <a:t>Discover new sense of purpose</a:t>
                      </a:r>
                    </a:p>
                  </a:txBody>
                  <a:tcPr marL="91371" marR="9137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
          </p:nvPr>
        </p:nvSpPr>
        <p:spPr/>
        <p:txBody>
          <a:bodyPr/>
          <a:lstStyle/>
          <a:p>
            <a:fld id="{BC825DD3-F8EA-8B4C-9EBB-4B822F02D76E}" type="slidenum">
              <a:rPr lang="en-US" smtClean="0"/>
              <a:pPr/>
              <a:t>27</a:t>
            </a:fld>
            <a:endParaRPr lang="en-US"/>
          </a:p>
        </p:txBody>
      </p:sp>
      <p:sp>
        <p:nvSpPr>
          <p:cNvPr id="13" name="TextBox 12">
            <a:extLst>
              <a:ext uri="{FF2B5EF4-FFF2-40B4-BE49-F238E27FC236}">
                <a16:creationId xmlns:a16="http://schemas.microsoft.com/office/drawing/2014/main" id="{684CFD71-88A9-C342-A31E-6C4591CFADCA}"/>
              </a:ext>
            </a:extLst>
          </p:cNvPr>
          <p:cNvSpPr txBox="1"/>
          <p:nvPr/>
        </p:nvSpPr>
        <p:spPr>
          <a:xfrm>
            <a:off x="815715" y="4933059"/>
            <a:ext cx="10538085" cy="830997"/>
          </a:xfrm>
          <a:prstGeom prst="rect">
            <a:avLst/>
          </a:prstGeom>
          <a:noFill/>
        </p:spPr>
        <p:txBody>
          <a:bodyPr wrap="square" rtlCol="0" anchor="t">
            <a:spAutoFit/>
          </a:bodyPr>
          <a:lstStyle/>
          <a:p>
            <a:r>
              <a:rPr lang="en-US" sz="1600"/>
              <a:t>Each phase above also comes with a set of emotions and outputs you will observe in your team members and yourself.  These are captured in the next slides, as well as suggestions for leadership behaviors during moments of change.</a:t>
            </a:r>
          </a:p>
        </p:txBody>
      </p:sp>
    </p:spTree>
    <p:custDataLst>
      <p:tags r:id="rId1"/>
    </p:custDataLst>
    <p:extLst>
      <p:ext uri="{BB962C8B-B14F-4D97-AF65-F5344CB8AC3E}">
        <p14:creationId xmlns:p14="http://schemas.microsoft.com/office/powerpoint/2010/main" val="972000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Transition Curve</a:t>
            </a:r>
          </a:p>
        </p:txBody>
      </p:sp>
      <p:sp>
        <p:nvSpPr>
          <p:cNvPr id="5" name="Slide Number Placeholder 4"/>
          <p:cNvSpPr>
            <a:spLocks noGrp="1"/>
          </p:cNvSpPr>
          <p:nvPr>
            <p:ph type="sldNum" sz="quarter" idx="4"/>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DCD86-7678-9148-BAFA-17F5C4C39728}" type="slidenum">
              <a:rPr lang="en-US" smtClean="0">
                <a:solidFill>
                  <a:schemeClr val="bg1"/>
                </a:solidFill>
              </a:rPr>
              <a:pPr/>
              <a:t>28</a:t>
            </a:fld>
            <a:endParaRPr lang="en-US">
              <a:solidFill>
                <a:schemeClr val="bg1"/>
              </a:solidFill>
            </a:endParaRPr>
          </a:p>
        </p:txBody>
      </p:sp>
      <p:grpSp>
        <p:nvGrpSpPr>
          <p:cNvPr id="6" name="Group 5">
            <a:extLst>
              <a:ext uri="{FF2B5EF4-FFF2-40B4-BE49-F238E27FC236}">
                <a16:creationId xmlns:a16="http://schemas.microsoft.com/office/drawing/2014/main" id="{1DFA75F4-7EE7-8B41-8DAD-E91C34DA4FEC}"/>
              </a:ext>
            </a:extLst>
          </p:cNvPr>
          <p:cNvGrpSpPr/>
          <p:nvPr/>
        </p:nvGrpSpPr>
        <p:grpSpPr>
          <a:xfrm>
            <a:off x="1180405" y="922833"/>
            <a:ext cx="9831190" cy="4120290"/>
            <a:chOff x="583671" y="1687362"/>
            <a:chExt cx="11112239" cy="4804169"/>
          </a:xfrm>
        </p:grpSpPr>
        <p:grpSp>
          <p:nvGrpSpPr>
            <p:cNvPr id="25" name="Group 24"/>
            <p:cNvGrpSpPr/>
            <p:nvPr/>
          </p:nvGrpSpPr>
          <p:grpSpPr>
            <a:xfrm>
              <a:off x="749351" y="1948071"/>
              <a:ext cx="10521623" cy="4543460"/>
              <a:chOff x="749351" y="1948071"/>
              <a:chExt cx="10521623" cy="4543460"/>
            </a:xfrm>
          </p:grpSpPr>
          <p:cxnSp>
            <p:nvCxnSpPr>
              <p:cNvPr id="14" name="Straight Connector 13"/>
              <p:cNvCxnSpPr/>
              <p:nvPr/>
            </p:nvCxnSpPr>
            <p:spPr>
              <a:xfrm>
                <a:off x="5883965" y="2295939"/>
                <a:ext cx="19878" cy="324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38200" y="4114800"/>
                <a:ext cx="10432774" cy="19878"/>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49351" y="1948071"/>
                <a:ext cx="10511683" cy="4333623"/>
              </a:xfrm>
              <a:custGeom>
                <a:avLst/>
                <a:gdLst>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3041374 w 10426148"/>
                  <a:gd name="connsiteY6" fmla="*/ 3617843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2971800 w 10426148"/>
                  <a:gd name="connsiteY6" fmla="*/ 3647660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522"/>
                  <a:gd name="connsiteX1" fmla="*/ 467139 w 10426148"/>
                  <a:gd name="connsiteY1" fmla="*/ 864704 h 4333522"/>
                  <a:gd name="connsiteX2" fmla="*/ 934278 w 10426148"/>
                  <a:gd name="connsiteY2" fmla="*/ 964095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522"/>
                  <a:gd name="connsiteX1" fmla="*/ 467139 w 10426148"/>
                  <a:gd name="connsiteY1" fmla="*/ 864704 h 4333522"/>
                  <a:gd name="connsiteX2" fmla="*/ 954156 w 10426148"/>
                  <a:gd name="connsiteY2" fmla="*/ 934277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623"/>
                  <a:gd name="connsiteX1" fmla="*/ 467139 w 10426148"/>
                  <a:gd name="connsiteY1" fmla="*/ 864704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68965 w 10426148"/>
                  <a:gd name="connsiteY1" fmla="*/ 646043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34278 w 10426148"/>
                  <a:gd name="connsiteY2" fmla="*/ 964094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724322"/>
                  <a:gd name="connsiteY0" fmla="*/ 705678 h 4333623"/>
                  <a:gd name="connsiteX1" fmla="*/ 407505 w 10724322"/>
                  <a:gd name="connsiteY1" fmla="*/ 606286 h 4333623"/>
                  <a:gd name="connsiteX2" fmla="*/ 1232452 w 10724322"/>
                  <a:gd name="connsiteY2" fmla="*/ 964094 h 4333623"/>
                  <a:gd name="connsiteX3" fmla="*/ 1600200 w 10724322"/>
                  <a:gd name="connsiteY3" fmla="*/ 1192695 h 4333623"/>
                  <a:gd name="connsiteX4" fmla="*/ 2107096 w 10724322"/>
                  <a:gd name="connsiteY4" fmla="*/ 1848678 h 4333623"/>
                  <a:gd name="connsiteX5" fmla="*/ 2613991 w 10724322"/>
                  <a:gd name="connsiteY5" fmla="*/ 2782956 h 4333623"/>
                  <a:gd name="connsiteX6" fmla="*/ 3269974 w 10724322"/>
                  <a:gd name="connsiteY6" fmla="*/ 3647660 h 4333623"/>
                  <a:gd name="connsiteX7" fmla="*/ 3916018 w 10724322"/>
                  <a:gd name="connsiteY7" fmla="*/ 4114799 h 4333623"/>
                  <a:gd name="connsiteX8" fmla="*/ 5396948 w 10724322"/>
                  <a:gd name="connsiteY8" fmla="*/ 4333460 h 4333623"/>
                  <a:gd name="connsiteX9" fmla="*/ 6858001 w 10724322"/>
                  <a:gd name="connsiteY9" fmla="*/ 4084982 h 4333623"/>
                  <a:gd name="connsiteX10" fmla="*/ 7504044 w 10724322"/>
                  <a:gd name="connsiteY10" fmla="*/ 3597965 h 4333623"/>
                  <a:gd name="connsiteX11" fmla="*/ 7871791 w 10724322"/>
                  <a:gd name="connsiteY11" fmla="*/ 3041373 h 4333623"/>
                  <a:gd name="connsiteX12" fmla="*/ 8160026 w 10724322"/>
                  <a:gd name="connsiteY12" fmla="*/ 2365513 h 4333623"/>
                  <a:gd name="connsiteX13" fmla="*/ 8517835 w 10724322"/>
                  <a:gd name="connsiteY13" fmla="*/ 1500808 h 4333623"/>
                  <a:gd name="connsiteX14" fmla="*/ 8945217 w 10724322"/>
                  <a:gd name="connsiteY14" fmla="*/ 785191 h 4333623"/>
                  <a:gd name="connsiteX15" fmla="*/ 9601200 w 10724322"/>
                  <a:gd name="connsiteY15" fmla="*/ 327991 h 4333623"/>
                  <a:gd name="connsiteX16" fmla="*/ 10306878 w 10724322"/>
                  <a:gd name="connsiteY16" fmla="*/ 59634 h 4333623"/>
                  <a:gd name="connsiteX17" fmla="*/ 10724322 w 10724322"/>
                  <a:gd name="connsiteY17" fmla="*/ 0 h 4333623"/>
                  <a:gd name="connsiteX0" fmla="*/ 0 w 10446026"/>
                  <a:gd name="connsiteY0" fmla="*/ 646044 h 4333623"/>
                  <a:gd name="connsiteX1" fmla="*/ 129209 w 10446026"/>
                  <a:gd name="connsiteY1" fmla="*/ 606286 h 4333623"/>
                  <a:gd name="connsiteX2" fmla="*/ 954156 w 10446026"/>
                  <a:gd name="connsiteY2" fmla="*/ 964094 h 4333623"/>
                  <a:gd name="connsiteX3" fmla="*/ 1321904 w 10446026"/>
                  <a:gd name="connsiteY3" fmla="*/ 1192695 h 4333623"/>
                  <a:gd name="connsiteX4" fmla="*/ 1828800 w 10446026"/>
                  <a:gd name="connsiteY4" fmla="*/ 1848678 h 4333623"/>
                  <a:gd name="connsiteX5" fmla="*/ 2335695 w 10446026"/>
                  <a:gd name="connsiteY5" fmla="*/ 2782956 h 4333623"/>
                  <a:gd name="connsiteX6" fmla="*/ 2991678 w 10446026"/>
                  <a:gd name="connsiteY6" fmla="*/ 3647660 h 4333623"/>
                  <a:gd name="connsiteX7" fmla="*/ 3637722 w 10446026"/>
                  <a:gd name="connsiteY7" fmla="*/ 4114799 h 4333623"/>
                  <a:gd name="connsiteX8" fmla="*/ 5118652 w 10446026"/>
                  <a:gd name="connsiteY8" fmla="*/ 4333460 h 4333623"/>
                  <a:gd name="connsiteX9" fmla="*/ 6579705 w 10446026"/>
                  <a:gd name="connsiteY9" fmla="*/ 4084982 h 4333623"/>
                  <a:gd name="connsiteX10" fmla="*/ 7225748 w 10446026"/>
                  <a:gd name="connsiteY10" fmla="*/ 3597965 h 4333623"/>
                  <a:gd name="connsiteX11" fmla="*/ 7593495 w 10446026"/>
                  <a:gd name="connsiteY11" fmla="*/ 3041373 h 4333623"/>
                  <a:gd name="connsiteX12" fmla="*/ 7881730 w 10446026"/>
                  <a:gd name="connsiteY12" fmla="*/ 2365513 h 4333623"/>
                  <a:gd name="connsiteX13" fmla="*/ 8239539 w 10446026"/>
                  <a:gd name="connsiteY13" fmla="*/ 1500808 h 4333623"/>
                  <a:gd name="connsiteX14" fmla="*/ 8666921 w 10446026"/>
                  <a:gd name="connsiteY14" fmla="*/ 785191 h 4333623"/>
                  <a:gd name="connsiteX15" fmla="*/ 9322904 w 10446026"/>
                  <a:gd name="connsiteY15" fmla="*/ 327991 h 4333623"/>
                  <a:gd name="connsiteX16" fmla="*/ 10028582 w 10446026"/>
                  <a:gd name="connsiteY16" fmla="*/ 59634 h 4333623"/>
                  <a:gd name="connsiteX17" fmla="*/ 10446026 w 10446026"/>
                  <a:gd name="connsiteY17" fmla="*/ 0 h 4333623"/>
                  <a:gd name="connsiteX0" fmla="*/ 37848 w 10354666"/>
                  <a:gd name="connsiteY0" fmla="*/ 626166 h 4333623"/>
                  <a:gd name="connsiteX1" fmla="*/ 37849 w 10354666"/>
                  <a:gd name="connsiteY1" fmla="*/ 606286 h 4333623"/>
                  <a:gd name="connsiteX2" fmla="*/ 862796 w 10354666"/>
                  <a:gd name="connsiteY2" fmla="*/ 964094 h 4333623"/>
                  <a:gd name="connsiteX3" fmla="*/ 1230544 w 10354666"/>
                  <a:gd name="connsiteY3" fmla="*/ 1192695 h 4333623"/>
                  <a:gd name="connsiteX4" fmla="*/ 1737440 w 10354666"/>
                  <a:gd name="connsiteY4" fmla="*/ 1848678 h 4333623"/>
                  <a:gd name="connsiteX5" fmla="*/ 2244335 w 10354666"/>
                  <a:gd name="connsiteY5" fmla="*/ 2782956 h 4333623"/>
                  <a:gd name="connsiteX6" fmla="*/ 2900318 w 10354666"/>
                  <a:gd name="connsiteY6" fmla="*/ 3647660 h 4333623"/>
                  <a:gd name="connsiteX7" fmla="*/ 3546362 w 10354666"/>
                  <a:gd name="connsiteY7" fmla="*/ 4114799 h 4333623"/>
                  <a:gd name="connsiteX8" fmla="*/ 5027292 w 10354666"/>
                  <a:gd name="connsiteY8" fmla="*/ 4333460 h 4333623"/>
                  <a:gd name="connsiteX9" fmla="*/ 6488345 w 10354666"/>
                  <a:gd name="connsiteY9" fmla="*/ 4084982 h 4333623"/>
                  <a:gd name="connsiteX10" fmla="*/ 7134388 w 10354666"/>
                  <a:gd name="connsiteY10" fmla="*/ 3597965 h 4333623"/>
                  <a:gd name="connsiteX11" fmla="*/ 7502135 w 10354666"/>
                  <a:gd name="connsiteY11" fmla="*/ 3041373 h 4333623"/>
                  <a:gd name="connsiteX12" fmla="*/ 7790370 w 10354666"/>
                  <a:gd name="connsiteY12" fmla="*/ 2365513 h 4333623"/>
                  <a:gd name="connsiteX13" fmla="*/ 8148179 w 10354666"/>
                  <a:gd name="connsiteY13" fmla="*/ 1500808 h 4333623"/>
                  <a:gd name="connsiteX14" fmla="*/ 8575561 w 10354666"/>
                  <a:gd name="connsiteY14" fmla="*/ 785191 h 4333623"/>
                  <a:gd name="connsiteX15" fmla="*/ 9231544 w 10354666"/>
                  <a:gd name="connsiteY15" fmla="*/ 327991 h 4333623"/>
                  <a:gd name="connsiteX16" fmla="*/ 9937222 w 10354666"/>
                  <a:gd name="connsiteY16" fmla="*/ 59634 h 4333623"/>
                  <a:gd name="connsiteX17" fmla="*/ 10354666 w 10354666"/>
                  <a:gd name="connsiteY17" fmla="*/ 0 h 4333623"/>
                  <a:gd name="connsiteX0" fmla="*/ 194865 w 10511683"/>
                  <a:gd name="connsiteY0" fmla="*/ 626166 h 4333623"/>
                  <a:gd name="connsiteX1" fmla="*/ 25901 w 10511683"/>
                  <a:gd name="connsiteY1" fmla="*/ 536712 h 4333623"/>
                  <a:gd name="connsiteX2" fmla="*/ 1019813 w 10511683"/>
                  <a:gd name="connsiteY2" fmla="*/ 964094 h 4333623"/>
                  <a:gd name="connsiteX3" fmla="*/ 1387561 w 10511683"/>
                  <a:gd name="connsiteY3" fmla="*/ 1192695 h 4333623"/>
                  <a:gd name="connsiteX4" fmla="*/ 1894457 w 10511683"/>
                  <a:gd name="connsiteY4" fmla="*/ 1848678 h 4333623"/>
                  <a:gd name="connsiteX5" fmla="*/ 2401352 w 10511683"/>
                  <a:gd name="connsiteY5" fmla="*/ 2782956 h 4333623"/>
                  <a:gd name="connsiteX6" fmla="*/ 3057335 w 10511683"/>
                  <a:gd name="connsiteY6" fmla="*/ 3647660 h 4333623"/>
                  <a:gd name="connsiteX7" fmla="*/ 3703379 w 10511683"/>
                  <a:gd name="connsiteY7" fmla="*/ 4114799 h 4333623"/>
                  <a:gd name="connsiteX8" fmla="*/ 5184309 w 10511683"/>
                  <a:gd name="connsiteY8" fmla="*/ 4333460 h 4333623"/>
                  <a:gd name="connsiteX9" fmla="*/ 6645362 w 10511683"/>
                  <a:gd name="connsiteY9" fmla="*/ 4084982 h 4333623"/>
                  <a:gd name="connsiteX10" fmla="*/ 7291405 w 10511683"/>
                  <a:gd name="connsiteY10" fmla="*/ 3597965 h 4333623"/>
                  <a:gd name="connsiteX11" fmla="*/ 7659152 w 10511683"/>
                  <a:gd name="connsiteY11" fmla="*/ 3041373 h 4333623"/>
                  <a:gd name="connsiteX12" fmla="*/ 7947387 w 10511683"/>
                  <a:gd name="connsiteY12" fmla="*/ 2365513 h 4333623"/>
                  <a:gd name="connsiteX13" fmla="*/ 8305196 w 10511683"/>
                  <a:gd name="connsiteY13" fmla="*/ 1500808 h 4333623"/>
                  <a:gd name="connsiteX14" fmla="*/ 8732578 w 10511683"/>
                  <a:gd name="connsiteY14" fmla="*/ 785191 h 4333623"/>
                  <a:gd name="connsiteX15" fmla="*/ 9388561 w 10511683"/>
                  <a:gd name="connsiteY15" fmla="*/ 327991 h 4333623"/>
                  <a:gd name="connsiteX16" fmla="*/ 10094239 w 10511683"/>
                  <a:gd name="connsiteY16" fmla="*/ 59634 h 4333623"/>
                  <a:gd name="connsiteX17" fmla="*/ 10511683 w 10511683"/>
                  <a:gd name="connsiteY17" fmla="*/ 0 h 433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11683" h="4333623">
                    <a:moveTo>
                      <a:pt x="194865" y="626166"/>
                    </a:moveTo>
                    <a:cubicBezTo>
                      <a:pt x="350578" y="555764"/>
                      <a:pt x="-111590" y="480391"/>
                      <a:pt x="25901" y="536712"/>
                    </a:cubicBezTo>
                    <a:cubicBezTo>
                      <a:pt x="163392" y="593033"/>
                      <a:pt x="792870" y="854764"/>
                      <a:pt x="1019813" y="964094"/>
                    </a:cubicBezTo>
                    <a:cubicBezTo>
                      <a:pt x="1246756" y="1073424"/>
                      <a:pt x="1241787" y="1045264"/>
                      <a:pt x="1387561" y="1192695"/>
                    </a:cubicBezTo>
                    <a:cubicBezTo>
                      <a:pt x="1533335" y="1340126"/>
                      <a:pt x="1725492" y="1583635"/>
                      <a:pt x="1894457" y="1848678"/>
                    </a:cubicBezTo>
                    <a:cubicBezTo>
                      <a:pt x="2063422" y="2113722"/>
                      <a:pt x="2207539" y="2483126"/>
                      <a:pt x="2401352" y="2782956"/>
                    </a:cubicBezTo>
                    <a:cubicBezTo>
                      <a:pt x="2595165" y="3082786"/>
                      <a:pt x="2840331" y="3425686"/>
                      <a:pt x="3057335" y="3647660"/>
                    </a:cubicBezTo>
                    <a:cubicBezTo>
                      <a:pt x="3274339" y="3869634"/>
                      <a:pt x="3348883" y="4000499"/>
                      <a:pt x="3703379" y="4114799"/>
                    </a:cubicBezTo>
                    <a:cubicBezTo>
                      <a:pt x="4057875" y="4229099"/>
                      <a:pt x="4693979" y="4338429"/>
                      <a:pt x="5184309" y="4333460"/>
                    </a:cubicBezTo>
                    <a:cubicBezTo>
                      <a:pt x="5674639" y="4328491"/>
                      <a:pt x="6294179" y="4207564"/>
                      <a:pt x="6645362" y="4084982"/>
                    </a:cubicBezTo>
                    <a:cubicBezTo>
                      <a:pt x="6996545" y="3962400"/>
                      <a:pt x="7122440" y="3771900"/>
                      <a:pt x="7291405" y="3597965"/>
                    </a:cubicBezTo>
                    <a:cubicBezTo>
                      <a:pt x="7460370" y="3424030"/>
                      <a:pt x="7549822" y="3246781"/>
                      <a:pt x="7659152" y="3041373"/>
                    </a:cubicBezTo>
                    <a:cubicBezTo>
                      <a:pt x="7768482" y="2835965"/>
                      <a:pt x="7839713" y="2622274"/>
                      <a:pt x="7947387" y="2365513"/>
                    </a:cubicBezTo>
                    <a:cubicBezTo>
                      <a:pt x="8055061" y="2108752"/>
                      <a:pt x="8174331" y="1764195"/>
                      <a:pt x="8305196" y="1500808"/>
                    </a:cubicBezTo>
                    <a:cubicBezTo>
                      <a:pt x="8436061" y="1237421"/>
                      <a:pt x="8552017" y="980660"/>
                      <a:pt x="8732578" y="785191"/>
                    </a:cubicBezTo>
                    <a:cubicBezTo>
                      <a:pt x="8913139" y="589722"/>
                      <a:pt x="9161618" y="448917"/>
                      <a:pt x="9388561" y="327991"/>
                    </a:cubicBezTo>
                    <a:cubicBezTo>
                      <a:pt x="9615504" y="207065"/>
                      <a:pt x="9907052" y="114299"/>
                      <a:pt x="10094239" y="59634"/>
                    </a:cubicBezTo>
                    <a:cubicBezTo>
                      <a:pt x="10281426" y="4969"/>
                      <a:pt x="10396554" y="2484"/>
                      <a:pt x="10511683"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ight Arrow 17"/>
              <p:cNvSpPr/>
              <p:nvPr/>
            </p:nvSpPr>
            <p:spPr>
              <a:xfrm rot="1389819">
                <a:off x="775851" y="2535598"/>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1</a:t>
                </a:r>
              </a:p>
            </p:txBody>
          </p:sp>
          <p:sp>
            <p:nvSpPr>
              <p:cNvPr id="19" name="Right Arrow 18"/>
              <p:cNvSpPr/>
              <p:nvPr/>
            </p:nvSpPr>
            <p:spPr>
              <a:xfrm rot="3470013">
                <a:off x="2170112" y="3838520"/>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2</a:t>
                </a:r>
              </a:p>
            </p:txBody>
          </p:sp>
          <p:sp>
            <p:nvSpPr>
              <p:cNvPr id="20" name="Right Arrow 19"/>
              <p:cNvSpPr/>
              <p:nvPr/>
            </p:nvSpPr>
            <p:spPr>
              <a:xfrm rot="2494038">
                <a:off x="3314467" y="5415575"/>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3</a:t>
                </a:r>
              </a:p>
            </p:txBody>
          </p:sp>
          <p:sp>
            <p:nvSpPr>
              <p:cNvPr id="21" name="Right Arrow 20"/>
              <p:cNvSpPr/>
              <p:nvPr/>
            </p:nvSpPr>
            <p:spPr>
              <a:xfrm>
                <a:off x="5279763" y="603433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4</a:t>
                </a:r>
              </a:p>
            </p:txBody>
          </p:sp>
          <p:sp>
            <p:nvSpPr>
              <p:cNvPr id="22" name="Right Arrow 21"/>
              <p:cNvSpPr/>
              <p:nvPr/>
            </p:nvSpPr>
            <p:spPr>
              <a:xfrm rot="19096991">
                <a:off x="7204207" y="546828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5</a:t>
                </a:r>
              </a:p>
            </p:txBody>
          </p:sp>
          <p:sp>
            <p:nvSpPr>
              <p:cNvPr id="23" name="Right Arrow 22"/>
              <p:cNvSpPr/>
              <p:nvPr/>
            </p:nvSpPr>
            <p:spPr>
              <a:xfrm rot="17555044">
                <a:off x="8169658" y="382449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6</a:t>
                </a:r>
              </a:p>
            </p:txBody>
          </p:sp>
          <p:sp>
            <p:nvSpPr>
              <p:cNvPr id="24" name="Right Arrow 23"/>
              <p:cNvSpPr/>
              <p:nvPr/>
            </p:nvSpPr>
            <p:spPr>
              <a:xfrm rot="19409658">
                <a:off x="9167790" y="228818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7</a:t>
                </a:r>
              </a:p>
            </p:txBody>
          </p:sp>
        </p:grpSp>
        <p:sp>
          <p:nvSpPr>
            <p:cNvPr id="26" name="TextBox 25"/>
            <p:cNvSpPr txBox="1"/>
            <p:nvPr/>
          </p:nvSpPr>
          <p:spPr>
            <a:xfrm>
              <a:off x="1187491" y="2000163"/>
              <a:ext cx="1630017" cy="523220"/>
            </a:xfrm>
            <a:prstGeom prst="rect">
              <a:avLst/>
            </a:prstGeom>
            <a:noFill/>
          </p:spPr>
          <p:txBody>
            <a:bodyPr wrap="square" rtlCol="0">
              <a:spAutoFit/>
            </a:bodyPr>
            <a:lstStyle/>
            <a:p>
              <a:r>
                <a:rPr lang="en-US" sz="1400"/>
                <a:t>Immobilization</a:t>
              </a:r>
            </a:p>
            <a:p>
              <a:r>
                <a:rPr lang="en-US" sz="1400"/>
                <a:t>Shock</a:t>
              </a:r>
            </a:p>
          </p:txBody>
        </p:sp>
        <p:sp>
          <p:nvSpPr>
            <p:cNvPr id="27" name="TextBox 26"/>
            <p:cNvSpPr txBox="1"/>
            <p:nvPr/>
          </p:nvSpPr>
          <p:spPr>
            <a:xfrm>
              <a:off x="2872759" y="2882159"/>
              <a:ext cx="1630017" cy="954107"/>
            </a:xfrm>
            <a:prstGeom prst="rect">
              <a:avLst/>
            </a:prstGeom>
            <a:noFill/>
          </p:spPr>
          <p:txBody>
            <a:bodyPr wrap="square" rtlCol="0">
              <a:spAutoFit/>
            </a:bodyPr>
            <a:lstStyle/>
            <a:p>
              <a:r>
                <a:rPr lang="en-US" sz="1400"/>
                <a:t>Denial</a:t>
              </a:r>
            </a:p>
            <a:p>
              <a:r>
                <a:rPr lang="en-US" sz="1400"/>
                <a:t>Frustration</a:t>
              </a:r>
            </a:p>
            <a:p>
              <a:r>
                <a:rPr lang="en-US" sz="1400"/>
                <a:t>Stress</a:t>
              </a:r>
            </a:p>
            <a:p>
              <a:r>
                <a:rPr lang="en-US" sz="1400"/>
                <a:t>Confusion</a:t>
              </a:r>
            </a:p>
          </p:txBody>
        </p:sp>
        <p:sp>
          <p:nvSpPr>
            <p:cNvPr id="28" name="TextBox 27"/>
            <p:cNvSpPr txBox="1"/>
            <p:nvPr/>
          </p:nvSpPr>
          <p:spPr>
            <a:xfrm>
              <a:off x="3912335" y="4679654"/>
              <a:ext cx="1630017" cy="738664"/>
            </a:xfrm>
            <a:prstGeom prst="rect">
              <a:avLst/>
            </a:prstGeom>
            <a:noFill/>
          </p:spPr>
          <p:txBody>
            <a:bodyPr wrap="square" rtlCol="0">
              <a:spAutoFit/>
            </a:bodyPr>
            <a:lstStyle/>
            <a:p>
              <a:r>
                <a:rPr lang="en-US" sz="1400"/>
                <a:t>Depression</a:t>
              </a:r>
            </a:p>
            <a:p>
              <a:r>
                <a:rPr lang="en-US" sz="1400"/>
                <a:t>Avoidance</a:t>
              </a:r>
            </a:p>
            <a:p>
              <a:r>
                <a:rPr lang="en-US" sz="1400"/>
                <a:t>Anger</a:t>
              </a:r>
            </a:p>
          </p:txBody>
        </p:sp>
        <p:sp>
          <p:nvSpPr>
            <p:cNvPr id="29" name="TextBox 28"/>
            <p:cNvSpPr txBox="1"/>
            <p:nvPr/>
          </p:nvSpPr>
          <p:spPr>
            <a:xfrm>
              <a:off x="5190183" y="5516426"/>
              <a:ext cx="1630017" cy="523220"/>
            </a:xfrm>
            <a:prstGeom prst="rect">
              <a:avLst/>
            </a:prstGeom>
            <a:noFill/>
          </p:spPr>
          <p:txBody>
            <a:bodyPr wrap="square" rtlCol="0">
              <a:spAutoFit/>
            </a:bodyPr>
            <a:lstStyle/>
            <a:p>
              <a:r>
                <a:rPr lang="en-US" sz="1400"/>
                <a:t>Acceptance</a:t>
              </a:r>
            </a:p>
            <a:p>
              <a:r>
                <a:rPr lang="en-US" sz="1400"/>
                <a:t>Letting Go</a:t>
              </a:r>
            </a:p>
          </p:txBody>
        </p:sp>
        <p:sp>
          <p:nvSpPr>
            <p:cNvPr id="30" name="TextBox 29"/>
            <p:cNvSpPr txBox="1"/>
            <p:nvPr/>
          </p:nvSpPr>
          <p:spPr>
            <a:xfrm>
              <a:off x="6712980" y="4716015"/>
              <a:ext cx="1630017" cy="738664"/>
            </a:xfrm>
            <a:prstGeom prst="rect">
              <a:avLst/>
            </a:prstGeom>
            <a:noFill/>
          </p:spPr>
          <p:txBody>
            <a:bodyPr wrap="square" rtlCol="0">
              <a:spAutoFit/>
            </a:bodyPr>
            <a:lstStyle/>
            <a:p>
              <a:r>
                <a:rPr lang="en-US" sz="1400"/>
                <a:t>Testing</a:t>
              </a:r>
            </a:p>
            <a:p>
              <a:r>
                <a:rPr lang="en-US" sz="1400"/>
                <a:t>Skepticism</a:t>
              </a:r>
            </a:p>
            <a:p>
              <a:r>
                <a:rPr lang="en-US" sz="1400"/>
                <a:t>Impatience</a:t>
              </a:r>
            </a:p>
          </p:txBody>
        </p:sp>
        <p:sp>
          <p:nvSpPr>
            <p:cNvPr id="31" name="TextBox 30"/>
            <p:cNvSpPr txBox="1"/>
            <p:nvPr/>
          </p:nvSpPr>
          <p:spPr>
            <a:xfrm>
              <a:off x="6773595" y="3159158"/>
              <a:ext cx="2020142" cy="738664"/>
            </a:xfrm>
            <a:prstGeom prst="rect">
              <a:avLst/>
            </a:prstGeom>
            <a:noFill/>
          </p:spPr>
          <p:txBody>
            <a:bodyPr wrap="square" rtlCol="0">
              <a:spAutoFit/>
            </a:bodyPr>
            <a:lstStyle/>
            <a:p>
              <a:r>
                <a:rPr lang="en-US" sz="1400"/>
                <a:t>Hope</a:t>
              </a:r>
            </a:p>
            <a:p>
              <a:r>
                <a:rPr lang="en-US" sz="1400"/>
                <a:t>Creativity</a:t>
              </a:r>
            </a:p>
            <a:p>
              <a:r>
                <a:rPr lang="en-US" sz="1400"/>
                <a:t>Search for Meaning</a:t>
              </a:r>
            </a:p>
          </p:txBody>
        </p:sp>
        <p:sp>
          <p:nvSpPr>
            <p:cNvPr id="32" name="TextBox 31"/>
            <p:cNvSpPr txBox="1"/>
            <p:nvPr/>
          </p:nvSpPr>
          <p:spPr>
            <a:xfrm>
              <a:off x="8161852" y="1687362"/>
              <a:ext cx="1630017" cy="738664"/>
            </a:xfrm>
            <a:prstGeom prst="rect">
              <a:avLst/>
            </a:prstGeom>
            <a:noFill/>
          </p:spPr>
          <p:txBody>
            <a:bodyPr wrap="square" rtlCol="0">
              <a:spAutoFit/>
            </a:bodyPr>
            <a:lstStyle/>
            <a:p>
              <a:r>
                <a:rPr lang="en-US" sz="1400"/>
                <a:t>Internalization</a:t>
              </a:r>
            </a:p>
            <a:p>
              <a:r>
                <a:rPr lang="en-US" sz="1400"/>
                <a:t>Energy</a:t>
              </a:r>
            </a:p>
            <a:p>
              <a:r>
                <a:rPr lang="en-US" sz="1400"/>
                <a:t>Enthusiasm</a:t>
              </a:r>
            </a:p>
          </p:txBody>
        </p:sp>
        <p:sp>
          <p:nvSpPr>
            <p:cNvPr id="33" name="TextBox 32"/>
            <p:cNvSpPr txBox="1"/>
            <p:nvPr/>
          </p:nvSpPr>
          <p:spPr>
            <a:xfrm>
              <a:off x="583671" y="3131205"/>
              <a:ext cx="1630017" cy="430633"/>
            </a:xfrm>
            <a:prstGeom prst="rect">
              <a:avLst/>
            </a:prstGeom>
            <a:noFill/>
          </p:spPr>
          <p:txBody>
            <a:bodyPr wrap="square" rtlCol="0">
              <a:spAutoFit/>
            </a:bodyPr>
            <a:lstStyle/>
            <a:p>
              <a:r>
                <a:rPr lang="en-US" b="1">
                  <a:solidFill>
                    <a:schemeClr val="accent2">
                      <a:lumMod val="60000"/>
                      <a:lumOff val="40000"/>
                    </a:schemeClr>
                  </a:solidFill>
                </a:rPr>
                <a:t>ENDING</a:t>
              </a:r>
            </a:p>
          </p:txBody>
        </p:sp>
        <p:sp>
          <p:nvSpPr>
            <p:cNvPr id="34" name="TextBox 33"/>
            <p:cNvSpPr txBox="1"/>
            <p:nvPr/>
          </p:nvSpPr>
          <p:spPr>
            <a:xfrm>
              <a:off x="9828792" y="2946541"/>
              <a:ext cx="1867118" cy="753608"/>
            </a:xfrm>
            <a:prstGeom prst="rect">
              <a:avLst/>
            </a:prstGeom>
            <a:noFill/>
          </p:spPr>
          <p:txBody>
            <a:bodyPr wrap="square" rtlCol="0">
              <a:spAutoFit/>
            </a:bodyPr>
            <a:lstStyle/>
            <a:p>
              <a:r>
                <a:rPr lang="en-US" b="1">
                  <a:solidFill>
                    <a:schemeClr val="accent2">
                      <a:lumMod val="60000"/>
                      <a:lumOff val="40000"/>
                    </a:schemeClr>
                  </a:solidFill>
                </a:rPr>
                <a:t>NEW BEGINNING</a:t>
              </a:r>
            </a:p>
          </p:txBody>
        </p:sp>
        <p:sp>
          <p:nvSpPr>
            <p:cNvPr id="35" name="TextBox 34"/>
            <p:cNvSpPr txBox="1"/>
            <p:nvPr/>
          </p:nvSpPr>
          <p:spPr>
            <a:xfrm>
              <a:off x="4786256" y="4241660"/>
              <a:ext cx="2195418" cy="430633"/>
            </a:xfrm>
            <a:prstGeom prst="rect">
              <a:avLst/>
            </a:prstGeom>
            <a:solidFill>
              <a:schemeClr val="bg1"/>
            </a:solidFill>
          </p:spPr>
          <p:txBody>
            <a:bodyPr wrap="square" rtlCol="0">
              <a:spAutoFit/>
            </a:bodyPr>
            <a:lstStyle/>
            <a:p>
              <a:pPr algn="ctr"/>
              <a:r>
                <a:rPr lang="en-US" b="1">
                  <a:solidFill>
                    <a:schemeClr val="accent2">
                      <a:lumMod val="60000"/>
                      <a:lumOff val="40000"/>
                    </a:schemeClr>
                  </a:solidFill>
                </a:rPr>
                <a:t>NEUTRAL ZONE</a:t>
              </a:r>
            </a:p>
          </p:txBody>
        </p:sp>
      </p:grpSp>
      <p:sp>
        <p:nvSpPr>
          <p:cNvPr id="37" name="TextBox 36">
            <a:extLst>
              <a:ext uri="{FF2B5EF4-FFF2-40B4-BE49-F238E27FC236}">
                <a16:creationId xmlns:a16="http://schemas.microsoft.com/office/drawing/2014/main" id="{03506A0D-F744-8A4C-85A3-E63AD9147FEE}"/>
              </a:ext>
            </a:extLst>
          </p:cNvPr>
          <p:cNvSpPr txBox="1"/>
          <p:nvPr/>
        </p:nvSpPr>
        <p:spPr>
          <a:xfrm>
            <a:off x="485214" y="4777054"/>
            <a:ext cx="5855389" cy="1107996"/>
          </a:xfrm>
          <a:prstGeom prst="rect">
            <a:avLst/>
          </a:prstGeom>
          <a:noFill/>
        </p:spPr>
        <p:txBody>
          <a:bodyPr wrap="square" rtlCol="0">
            <a:spAutoFit/>
          </a:bodyPr>
          <a:lstStyle/>
          <a:p>
            <a:r>
              <a:rPr lang="en-US" b="1">
                <a:solidFill>
                  <a:srgbClr val="0070C0"/>
                </a:solidFill>
              </a:rPr>
              <a:t>Ask your team members and yourself:  </a:t>
            </a:r>
          </a:p>
          <a:p>
            <a:pPr marL="285750" indent="-285750">
              <a:buFont typeface="Arial" panose="020B0604020202020204" pitchFamily="34" charset="0"/>
              <a:buChar char="•"/>
            </a:pPr>
            <a:r>
              <a:rPr lang="en-US" sz="1600"/>
              <a:t>Where are you on the transition curve?</a:t>
            </a:r>
          </a:p>
          <a:p>
            <a:pPr marL="285750" indent="-285750">
              <a:buFont typeface="Arial" panose="020B0604020202020204" pitchFamily="34" charset="0"/>
              <a:buChar char="•"/>
            </a:pPr>
            <a:r>
              <a:rPr lang="en-US" sz="1600"/>
              <a:t>What support do you need from others right now?</a:t>
            </a:r>
          </a:p>
          <a:p>
            <a:pPr marL="285750" indent="-285750">
              <a:buFont typeface="Arial" panose="020B0604020202020204" pitchFamily="34" charset="0"/>
              <a:buChar char="•"/>
            </a:pPr>
            <a:r>
              <a:rPr lang="en-US" sz="1600"/>
              <a:t>How can others help you through this change and transition? </a:t>
            </a:r>
          </a:p>
        </p:txBody>
      </p:sp>
      <p:sp>
        <p:nvSpPr>
          <p:cNvPr id="3" name="TextBox 2">
            <a:extLst>
              <a:ext uri="{FF2B5EF4-FFF2-40B4-BE49-F238E27FC236}">
                <a16:creationId xmlns:a16="http://schemas.microsoft.com/office/drawing/2014/main" id="{27616E7F-0B19-4C47-8B94-9343346549D5}"/>
              </a:ext>
            </a:extLst>
          </p:cNvPr>
          <p:cNvSpPr txBox="1"/>
          <p:nvPr/>
        </p:nvSpPr>
        <p:spPr>
          <a:xfrm>
            <a:off x="7687432" y="4603739"/>
            <a:ext cx="4286250" cy="1354217"/>
          </a:xfrm>
          <a:prstGeom prst="rect">
            <a:avLst/>
          </a:prstGeom>
          <a:noFill/>
        </p:spPr>
        <p:txBody>
          <a:bodyPr wrap="square" rtlCol="0">
            <a:spAutoFit/>
          </a:bodyPr>
          <a:lstStyle/>
          <a:p>
            <a:r>
              <a:rPr lang="en-US" b="1">
                <a:solidFill>
                  <a:srgbClr val="0070C0"/>
                </a:solidFill>
              </a:rPr>
              <a:t>Things to consider:  </a:t>
            </a:r>
          </a:p>
          <a:p>
            <a:pPr marL="285750" indent="-285750">
              <a:buFont typeface="Arial" panose="020B0604020202020204" pitchFamily="34" charset="0"/>
              <a:buChar char="•"/>
            </a:pPr>
            <a:r>
              <a:rPr lang="en-US" sz="1600"/>
              <a:t>Everyone moves at different speeds depending on the situation</a:t>
            </a:r>
          </a:p>
          <a:p>
            <a:pPr marL="285750" indent="-285750">
              <a:buFont typeface="Arial" panose="020B0604020202020204" pitchFamily="34" charset="0"/>
              <a:buChar char="•"/>
            </a:pPr>
            <a:r>
              <a:rPr lang="en-US" sz="1600"/>
              <a:t>Show empathy and compassion for others and their unique circumstances</a:t>
            </a:r>
          </a:p>
        </p:txBody>
      </p:sp>
    </p:spTree>
    <p:custDataLst>
      <p:tags r:id="rId1"/>
    </p:custDataLst>
    <p:extLst>
      <p:ext uri="{BB962C8B-B14F-4D97-AF65-F5344CB8AC3E}">
        <p14:creationId xmlns:p14="http://schemas.microsoft.com/office/powerpoint/2010/main" val="6313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Outputs and Results</a:t>
            </a:r>
          </a:p>
        </p:txBody>
      </p:sp>
      <p:sp>
        <p:nvSpPr>
          <p:cNvPr id="5" name="Slide Number Placeholder 4"/>
          <p:cNvSpPr>
            <a:spLocks noGrp="1"/>
          </p:cNvSpPr>
          <p:nvPr>
            <p:ph type="sldNum" sz="quarter" idx="4"/>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DCD86-7678-9148-BAFA-17F5C4C39728}" type="slidenum">
              <a:rPr lang="en-US" smtClean="0">
                <a:solidFill>
                  <a:schemeClr val="bg1"/>
                </a:solidFill>
              </a:rPr>
              <a:pPr/>
              <a:t>29</a:t>
            </a:fld>
            <a:endParaRPr lang="en-US">
              <a:solidFill>
                <a:schemeClr val="bg1"/>
              </a:solidFill>
            </a:endParaRPr>
          </a:p>
        </p:txBody>
      </p:sp>
      <p:grpSp>
        <p:nvGrpSpPr>
          <p:cNvPr id="6" name="Group 5">
            <a:extLst>
              <a:ext uri="{FF2B5EF4-FFF2-40B4-BE49-F238E27FC236}">
                <a16:creationId xmlns:a16="http://schemas.microsoft.com/office/drawing/2014/main" id="{1DFA75F4-7EE7-8B41-8DAD-E91C34DA4FEC}"/>
              </a:ext>
            </a:extLst>
          </p:cNvPr>
          <p:cNvGrpSpPr/>
          <p:nvPr/>
        </p:nvGrpSpPr>
        <p:grpSpPr>
          <a:xfrm>
            <a:off x="838200" y="922833"/>
            <a:ext cx="10770129" cy="4999582"/>
            <a:chOff x="583671" y="1948071"/>
            <a:chExt cx="11112239" cy="4845109"/>
          </a:xfrm>
        </p:grpSpPr>
        <p:grpSp>
          <p:nvGrpSpPr>
            <p:cNvPr id="25" name="Group 24"/>
            <p:cNvGrpSpPr/>
            <p:nvPr/>
          </p:nvGrpSpPr>
          <p:grpSpPr>
            <a:xfrm>
              <a:off x="749351" y="1948071"/>
              <a:ext cx="10521623" cy="4543460"/>
              <a:chOff x="749351" y="1948071"/>
              <a:chExt cx="10521623" cy="4543460"/>
            </a:xfrm>
          </p:grpSpPr>
          <p:cxnSp>
            <p:nvCxnSpPr>
              <p:cNvPr id="14" name="Straight Connector 13"/>
              <p:cNvCxnSpPr/>
              <p:nvPr/>
            </p:nvCxnSpPr>
            <p:spPr>
              <a:xfrm>
                <a:off x="5883965" y="2295939"/>
                <a:ext cx="19878" cy="324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38200" y="4114800"/>
                <a:ext cx="10432774" cy="19878"/>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49351" y="1948071"/>
                <a:ext cx="10511683" cy="4333623"/>
              </a:xfrm>
              <a:custGeom>
                <a:avLst/>
                <a:gdLst>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3041374 w 10426148"/>
                  <a:gd name="connsiteY6" fmla="*/ 3617843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2971800 w 10426148"/>
                  <a:gd name="connsiteY6" fmla="*/ 3647660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522"/>
                  <a:gd name="connsiteX1" fmla="*/ 467139 w 10426148"/>
                  <a:gd name="connsiteY1" fmla="*/ 864704 h 4333522"/>
                  <a:gd name="connsiteX2" fmla="*/ 934278 w 10426148"/>
                  <a:gd name="connsiteY2" fmla="*/ 964095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522"/>
                  <a:gd name="connsiteX1" fmla="*/ 467139 w 10426148"/>
                  <a:gd name="connsiteY1" fmla="*/ 864704 h 4333522"/>
                  <a:gd name="connsiteX2" fmla="*/ 954156 w 10426148"/>
                  <a:gd name="connsiteY2" fmla="*/ 934277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623"/>
                  <a:gd name="connsiteX1" fmla="*/ 467139 w 10426148"/>
                  <a:gd name="connsiteY1" fmla="*/ 864704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68965 w 10426148"/>
                  <a:gd name="connsiteY1" fmla="*/ 646043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34278 w 10426148"/>
                  <a:gd name="connsiteY2" fmla="*/ 964094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724322"/>
                  <a:gd name="connsiteY0" fmla="*/ 705678 h 4333623"/>
                  <a:gd name="connsiteX1" fmla="*/ 407505 w 10724322"/>
                  <a:gd name="connsiteY1" fmla="*/ 606286 h 4333623"/>
                  <a:gd name="connsiteX2" fmla="*/ 1232452 w 10724322"/>
                  <a:gd name="connsiteY2" fmla="*/ 964094 h 4333623"/>
                  <a:gd name="connsiteX3" fmla="*/ 1600200 w 10724322"/>
                  <a:gd name="connsiteY3" fmla="*/ 1192695 h 4333623"/>
                  <a:gd name="connsiteX4" fmla="*/ 2107096 w 10724322"/>
                  <a:gd name="connsiteY4" fmla="*/ 1848678 h 4333623"/>
                  <a:gd name="connsiteX5" fmla="*/ 2613991 w 10724322"/>
                  <a:gd name="connsiteY5" fmla="*/ 2782956 h 4333623"/>
                  <a:gd name="connsiteX6" fmla="*/ 3269974 w 10724322"/>
                  <a:gd name="connsiteY6" fmla="*/ 3647660 h 4333623"/>
                  <a:gd name="connsiteX7" fmla="*/ 3916018 w 10724322"/>
                  <a:gd name="connsiteY7" fmla="*/ 4114799 h 4333623"/>
                  <a:gd name="connsiteX8" fmla="*/ 5396948 w 10724322"/>
                  <a:gd name="connsiteY8" fmla="*/ 4333460 h 4333623"/>
                  <a:gd name="connsiteX9" fmla="*/ 6858001 w 10724322"/>
                  <a:gd name="connsiteY9" fmla="*/ 4084982 h 4333623"/>
                  <a:gd name="connsiteX10" fmla="*/ 7504044 w 10724322"/>
                  <a:gd name="connsiteY10" fmla="*/ 3597965 h 4333623"/>
                  <a:gd name="connsiteX11" fmla="*/ 7871791 w 10724322"/>
                  <a:gd name="connsiteY11" fmla="*/ 3041373 h 4333623"/>
                  <a:gd name="connsiteX12" fmla="*/ 8160026 w 10724322"/>
                  <a:gd name="connsiteY12" fmla="*/ 2365513 h 4333623"/>
                  <a:gd name="connsiteX13" fmla="*/ 8517835 w 10724322"/>
                  <a:gd name="connsiteY13" fmla="*/ 1500808 h 4333623"/>
                  <a:gd name="connsiteX14" fmla="*/ 8945217 w 10724322"/>
                  <a:gd name="connsiteY14" fmla="*/ 785191 h 4333623"/>
                  <a:gd name="connsiteX15" fmla="*/ 9601200 w 10724322"/>
                  <a:gd name="connsiteY15" fmla="*/ 327991 h 4333623"/>
                  <a:gd name="connsiteX16" fmla="*/ 10306878 w 10724322"/>
                  <a:gd name="connsiteY16" fmla="*/ 59634 h 4333623"/>
                  <a:gd name="connsiteX17" fmla="*/ 10724322 w 10724322"/>
                  <a:gd name="connsiteY17" fmla="*/ 0 h 4333623"/>
                  <a:gd name="connsiteX0" fmla="*/ 0 w 10446026"/>
                  <a:gd name="connsiteY0" fmla="*/ 646044 h 4333623"/>
                  <a:gd name="connsiteX1" fmla="*/ 129209 w 10446026"/>
                  <a:gd name="connsiteY1" fmla="*/ 606286 h 4333623"/>
                  <a:gd name="connsiteX2" fmla="*/ 954156 w 10446026"/>
                  <a:gd name="connsiteY2" fmla="*/ 964094 h 4333623"/>
                  <a:gd name="connsiteX3" fmla="*/ 1321904 w 10446026"/>
                  <a:gd name="connsiteY3" fmla="*/ 1192695 h 4333623"/>
                  <a:gd name="connsiteX4" fmla="*/ 1828800 w 10446026"/>
                  <a:gd name="connsiteY4" fmla="*/ 1848678 h 4333623"/>
                  <a:gd name="connsiteX5" fmla="*/ 2335695 w 10446026"/>
                  <a:gd name="connsiteY5" fmla="*/ 2782956 h 4333623"/>
                  <a:gd name="connsiteX6" fmla="*/ 2991678 w 10446026"/>
                  <a:gd name="connsiteY6" fmla="*/ 3647660 h 4333623"/>
                  <a:gd name="connsiteX7" fmla="*/ 3637722 w 10446026"/>
                  <a:gd name="connsiteY7" fmla="*/ 4114799 h 4333623"/>
                  <a:gd name="connsiteX8" fmla="*/ 5118652 w 10446026"/>
                  <a:gd name="connsiteY8" fmla="*/ 4333460 h 4333623"/>
                  <a:gd name="connsiteX9" fmla="*/ 6579705 w 10446026"/>
                  <a:gd name="connsiteY9" fmla="*/ 4084982 h 4333623"/>
                  <a:gd name="connsiteX10" fmla="*/ 7225748 w 10446026"/>
                  <a:gd name="connsiteY10" fmla="*/ 3597965 h 4333623"/>
                  <a:gd name="connsiteX11" fmla="*/ 7593495 w 10446026"/>
                  <a:gd name="connsiteY11" fmla="*/ 3041373 h 4333623"/>
                  <a:gd name="connsiteX12" fmla="*/ 7881730 w 10446026"/>
                  <a:gd name="connsiteY12" fmla="*/ 2365513 h 4333623"/>
                  <a:gd name="connsiteX13" fmla="*/ 8239539 w 10446026"/>
                  <a:gd name="connsiteY13" fmla="*/ 1500808 h 4333623"/>
                  <a:gd name="connsiteX14" fmla="*/ 8666921 w 10446026"/>
                  <a:gd name="connsiteY14" fmla="*/ 785191 h 4333623"/>
                  <a:gd name="connsiteX15" fmla="*/ 9322904 w 10446026"/>
                  <a:gd name="connsiteY15" fmla="*/ 327991 h 4333623"/>
                  <a:gd name="connsiteX16" fmla="*/ 10028582 w 10446026"/>
                  <a:gd name="connsiteY16" fmla="*/ 59634 h 4333623"/>
                  <a:gd name="connsiteX17" fmla="*/ 10446026 w 10446026"/>
                  <a:gd name="connsiteY17" fmla="*/ 0 h 4333623"/>
                  <a:gd name="connsiteX0" fmla="*/ 37848 w 10354666"/>
                  <a:gd name="connsiteY0" fmla="*/ 626166 h 4333623"/>
                  <a:gd name="connsiteX1" fmla="*/ 37849 w 10354666"/>
                  <a:gd name="connsiteY1" fmla="*/ 606286 h 4333623"/>
                  <a:gd name="connsiteX2" fmla="*/ 862796 w 10354666"/>
                  <a:gd name="connsiteY2" fmla="*/ 964094 h 4333623"/>
                  <a:gd name="connsiteX3" fmla="*/ 1230544 w 10354666"/>
                  <a:gd name="connsiteY3" fmla="*/ 1192695 h 4333623"/>
                  <a:gd name="connsiteX4" fmla="*/ 1737440 w 10354666"/>
                  <a:gd name="connsiteY4" fmla="*/ 1848678 h 4333623"/>
                  <a:gd name="connsiteX5" fmla="*/ 2244335 w 10354666"/>
                  <a:gd name="connsiteY5" fmla="*/ 2782956 h 4333623"/>
                  <a:gd name="connsiteX6" fmla="*/ 2900318 w 10354666"/>
                  <a:gd name="connsiteY6" fmla="*/ 3647660 h 4333623"/>
                  <a:gd name="connsiteX7" fmla="*/ 3546362 w 10354666"/>
                  <a:gd name="connsiteY7" fmla="*/ 4114799 h 4333623"/>
                  <a:gd name="connsiteX8" fmla="*/ 5027292 w 10354666"/>
                  <a:gd name="connsiteY8" fmla="*/ 4333460 h 4333623"/>
                  <a:gd name="connsiteX9" fmla="*/ 6488345 w 10354666"/>
                  <a:gd name="connsiteY9" fmla="*/ 4084982 h 4333623"/>
                  <a:gd name="connsiteX10" fmla="*/ 7134388 w 10354666"/>
                  <a:gd name="connsiteY10" fmla="*/ 3597965 h 4333623"/>
                  <a:gd name="connsiteX11" fmla="*/ 7502135 w 10354666"/>
                  <a:gd name="connsiteY11" fmla="*/ 3041373 h 4333623"/>
                  <a:gd name="connsiteX12" fmla="*/ 7790370 w 10354666"/>
                  <a:gd name="connsiteY12" fmla="*/ 2365513 h 4333623"/>
                  <a:gd name="connsiteX13" fmla="*/ 8148179 w 10354666"/>
                  <a:gd name="connsiteY13" fmla="*/ 1500808 h 4333623"/>
                  <a:gd name="connsiteX14" fmla="*/ 8575561 w 10354666"/>
                  <a:gd name="connsiteY14" fmla="*/ 785191 h 4333623"/>
                  <a:gd name="connsiteX15" fmla="*/ 9231544 w 10354666"/>
                  <a:gd name="connsiteY15" fmla="*/ 327991 h 4333623"/>
                  <a:gd name="connsiteX16" fmla="*/ 9937222 w 10354666"/>
                  <a:gd name="connsiteY16" fmla="*/ 59634 h 4333623"/>
                  <a:gd name="connsiteX17" fmla="*/ 10354666 w 10354666"/>
                  <a:gd name="connsiteY17" fmla="*/ 0 h 4333623"/>
                  <a:gd name="connsiteX0" fmla="*/ 194865 w 10511683"/>
                  <a:gd name="connsiteY0" fmla="*/ 626166 h 4333623"/>
                  <a:gd name="connsiteX1" fmla="*/ 25901 w 10511683"/>
                  <a:gd name="connsiteY1" fmla="*/ 536712 h 4333623"/>
                  <a:gd name="connsiteX2" fmla="*/ 1019813 w 10511683"/>
                  <a:gd name="connsiteY2" fmla="*/ 964094 h 4333623"/>
                  <a:gd name="connsiteX3" fmla="*/ 1387561 w 10511683"/>
                  <a:gd name="connsiteY3" fmla="*/ 1192695 h 4333623"/>
                  <a:gd name="connsiteX4" fmla="*/ 1894457 w 10511683"/>
                  <a:gd name="connsiteY4" fmla="*/ 1848678 h 4333623"/>
                  <a:gd name="connsiteX5" fmla="*/ 2401352 w 10511683"/>
                  <a:gd name="connsiteY5" fmla="*/ 2782956 h 4333623"/>
                  <a:gd name="connsiteX6" fmla="*/ 3057335 w 10511683"/>
                  <a:gd name="connsiteY6" fmla="*/ 3647660 h 4333623"/>
                  <a:gd name="connsiteX7" fmla="*/ 3703379 w 10511683"/>
                  <a:gd name="connsiteY7" fmla="*/ 4114799 h 4333623"/>
                  <a:gd name="connsiteX8" fmla="*/ 5184309 w 10511683"/>
                  <a:gd name="connsiteY8" fmla="*/ 4333460 h 4333623"/>
                  <a:gd name="connsiteX9" fmla="*/ 6645362 w 10511683"/>
                  <a:gd name="connsiteY9" fmla="*/ 4084982 h 4333623"/>
                  <a:gd name="connsiteX10" fmla="*/ 7291405 w 10511683"/>
                  <a:gd name="connsiteY10" fmla="*/ 3597965 h 4333623"/>
                  <a:gd name="connsiteX11" fmla="*/ 7659152 w 10511683"/>
                  <a:gd name="connsiteY11" fmla="*/ 3041373 h 4333623"/>
                  <a:gd name="connsiteX12" fmla="*/ 7947387 w 10511683"/>
                  <a:gd name="connsiteY12" fmla="*/ 2365513 h 4333623"/>
                  <a:gd name="connsiteX13" fmla="*/ 8305196 w 10511683"/>
                  <a:gd name="connsiteY13" fmla="*/ 1500808 h 4333623"/>
                  <a:gd name="connsiteX14" fmla="*/ 8732578 w 10511683"/>
                  <a:gd name="connsiteY14" fmla="*/ 785191 h 4333623"/>
                  <a:gd name="connsiteX15" fmla="*/ 9388561 w 10511683"/>
                  <a:gd name="connsiteY15" fmla="*/ 327991 h 4333623"/>
                  <a:gd name="connsiteX16" fmla="*/ 10094239 w 10511683"/>
                  <a:gd name="connsiteY16" fmla="*/ 59634 h 4333623"/>
                  <a:gd name="connsiteX17" fmla="*/ 10511683 w 10511683"/>
                  <a:gd name="connsiteY17" fmla="*/ 0 h 433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11683" h="4333623">
                    <a:moveTo>
                      <a:pt x="194865" y="626166"/>
                    </a:moveTo>
                    <a:cubicBezTo>
                      <a:pt x="350578" y="555764"/>
                      <a:pt x="-111590" y="480391"/>
                      <a:pt x="25901" y="536712"/>
                    </a:cubicBezTo>
                    <a:cubicBezTo>
                      <a:pt x="163392" y="593033"/>
                      <a:pt x="792870" y="854764"/>
                      <a:pt x="1019813" y="964094"/>
                    </a:cubicBezTo>
                    <a:cubicBezTo>
                      <a:pt x="1246756" y="1073424"/>
                      <a:pt x="1241787" y="1045264"/>
                      <a:pt x="1387561" y="1192695"/>
                    </a:cubicBezTo>
                    <a:cubicBezTo>
                      <a:pt x="1533335" y="1340126"/>
                      <a:pt x="1725492" y="1583635"/>
                      <a:pt x="1894457" y="1848678"/>
                    </a:cubicBezTo>
                    <a:cubicBezTo>
                      <a:pt x="2063422" y="2113722"/>
                      <a:pt x="2207539" y="2483126"/>
                      <a:pt x="2401352" y="2782956"/>
                    </a:cubicBezTo>
                    <a:cubicBezTo>
                      <a:pt x="2595165" y="3082786"/>
                      <a:pt x="2840331" y="3425686"/>
                      <a:pt x="3057335" y="3647660"/>
                    </a:cubicBezTo>
                    <a:cubicBezTo>
                      <a:pt x="3274339" y="3869634"/>
                      <a:pt x="3348883" y="4000499"/>
                      <a:pt x="3703379" y="4114799"/>
                    </a:cubicBezTo>
                    <a:cubicBezTo>
                      <a:pt x="4057875" y="4229099"/>
                      <a:pt x="4693979" y="4338429"/>
                      <a:pt x="5184309" y="4333460"/>
                    </a:cubicBezTo>
                    <a:cubicBezTo>
                      <a:pt x="5674639" y="4328491"/>
                      <a:pt x="6294179" y="4207564"/>
                      <a:pt x="6645362" y="4084982"/>
                    </a:cubicBezTo>
                    <a:cubicBezTo>
                      <a:pt x="6996545" y="3962400"/>
                      <a:pt x="7122440" y="3771900"/>
                      <a:pt x="7291405" y="3597965"/>
                    </a:cubicBezTo>
                    <a:cubicBezTo>
                      <a:pt x="7460370" y="3424030"/>
                      <a:pt x="7549822" y="3246781"/>
                      <a:pt x="7659152" y="3041373"/>
                    </a:cubicBezTo>
                    <a:cubicBezTo>
                      <a:pt x="7768482" y="2835965"/>
                      <a:pt x="7839713" y="2622274"/>
                      <a:pt x="7947387" y="2365513"/>
                    </a:cubicBezTo>
                    <a:cubicBezTo>
                      <a:pt x="8055061" y="2108752"/>
                      <a:pt x="8174331" y="1764195"/>
                      <a:pt x="8305196" y="1500808"/>
                    </a:cubicBezTo>
                    <a:cubicBezTo>
                      <a:pt x="8436061" y="1237421"/>
                      <a:pt x="8552017" y="980660"/>
                      <a:pt x="8732578" y="785191"/>
                    </a:cubicBezTo>
                    <a:cubicBezTo>
                      <a:pt x="8913139" y="589722"/>
                      <a:pt x="9161618" y="448917"/>
                      <a:pt x="9388561" y="327991"/>
                    </a:cubicBezTo>
                    <a:cubicBezTo>
                      <a:pt x="9615504" y="207065"/>
                      <a:pt x="9907052" y="114299"/>
                      <a:pt x="10094239" y="59634"/>
                    </a:cubicBezTo>
                    <a:cubicBezTo>
                      <a:pt x="10281426" y="4969"/>
                      <a:pt x="10396554" y="2484"/>
                      <a:pt x="10511683"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ight Arrow 17"/>
              <p:cNvSpPr/>
              <p:nvPr/>
            </p:nvSpPr>
            <p:spPr>
              <a:xfrm rot="1389819">
                <a:off x="775851" y="2535598"/>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1</a:t>
                </a:r>
              </a:p>
            </p:txBody>
          </p:sp>
          <p:sp>
            <p:nvSpPr>
              <p:cNvPr id="19" name="Right Arrow 18"/>
              <p:cNvSpPr/>
              <p:nvPr/>
            </p:nvSpPr>
            <p:spPr>
              <a:xfrm rot="3470013">
                <a:off x="2170112" y="3838520"/>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2</a:t>
                </a:r>
              </a:p>
            </p:txBody>
          </p:sp>
          <p:sp>
            <p:nvSpPr>
              <p:cNvPr id="20" name="Right Arrow 19"/>
              <p:cNvSpPr/>
              <p:nvPr/>
            </p:nvSpPr>
            <p:spPr>
              <a:xfrm rot="2494038">
                <a:off x="3314467" y="5415575"/>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3</a:t>
                </a:r>
              </a:p>
            </p:txBody>
          </p:sp>
          <p:sp>
            <p:nvSpPr>
              <p:cNvPr id="21" name="Right Arrow 20"/>
              <p:cNvSpPr/>
              <p:nvPr/>
            </p:nvSpPr>
            <p:spPr>
              <a:xfrm>
                <a:off x="5279763" y="603433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4</a:t>
                </a:r>
              </a:p>
            </p:txBody>
          </p:sp>
          <p:sp>
            <p:nvSpPr>
              <p:cNvPr id="22" name="Right Arrow 21"/>
              <p:cNvSpPr/>
              <p:nvPr/>
            </p:nvSpPr>
            <p:spPr>
              <a:xfrm rot="19096991">
                <a:off x="7204207" y="546828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5</a:t>
                </a:r>
              </a:p>
            </p:txBody>
          </p:sp>
          <p:sp>
            <p:nvSpPr>
              <p:cNvPr id="23" name="Right Arrow 22"/>
              <p:cNvSpPr/>
              <p:nvPr/>
            </p:nvSpPr>
            <p:spPr>
              <a:xfrm rot="17555044">
                <a:off x="8169658" y="382449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6</a:t>
                </a:r>
              </a:p>
            </p:txBody>
          </p:sp>
          <p:sp>
            <p:nvSpPr>
              <p:cNvPr id="24" name="Right Arrow 23"/>
              <p:cNvSpPr/>
              <p:nvPr/>
            </p:nvSpPr>
            <p:spPr>
              <a:xfrm rot="19409658">
                <a:off x="9167790" y="228818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7</a:t>
                </a:r>
              </a:p>
            </p:txBody>
          </p:sp>
        </p:grpSp>
        <p:sp>
          <p:nvSpPr>
            <p:cNvPr id="33" name="TextBox 32"/>
            <p:cNvSpPr txBox="1"/>
            <p:nvPr/>
          </p:nvSpPr>
          <p:spPr>
            <a:xfrm>
              <a:off x="583671" y="3131205"/>
              <a:ext cx="1630017" cy="369332"/>
            </a:xfrm>
            <a:prstGeom prst="rect">
              <a:avLst/>
            </a:prstGeom>
            <a:noFill/>
          </p:spPr>
          <p:txBody>
            <a:bodyPr wrap="square" rtlCol="0">
              <a:spAutoFit/>
            </a:bodyPr>
            <a:lstStyle/>
            <a:p>
              <a:r>
                <a:rPr lang="en-US" b="1">
                  <a:solidFill>
                    <a:schemeClr val="accent2">
                      <a:lumMod val="60000"/>
                      <a:lumOff val="40000"/>
                    </a:schemeClr>
                  </a:solidFill>
                </a:rPr>
                <a:t>ENDING</a:t>
              </a:r>
            </a:p>
          </p:txBody>
        </p:sp>
        <p:sp>
          <p:nvSpPr>
            <p:cNvPr id="34" name="TextBox 33"/>
            <p:cNvSpPr txBox="1"/>
            <p:nvPr/>
          </p:nvSpPr>
          <p:spPr>
            <a:xfrm>
              <a:off x="9828791" y="2946540"/>
              <a:ext cx="1867119" cy="626361"/>
            </a:xfrm>
            <a:prstGeom prst="rect">
              <a:avLst/>
            </a:prstGeom>
            <a:noFill/>
          </p:spPr>
          <p:txBody>
            <a:bodyPr wrap="square" rtlCol="0">
              <a:spAutoFit/>
            </a:bodyPr>
            <a:lstStyle/>
            <a:p>
              <a:r>
                <a:rPr lang="en-US" b="1">
                  <a:solidFill>
                    <a:schemeClr val="accent2">
                      <a:lumMod val="60000"/>
                      <a:lumOff val="40000"/>
                    </a:schemeClr>
                  </a:solidFill>
                </a:rPr>
                <a:t>NEW BEGINNING</a:t>
              </a:r>
            </a:p>
          </p:txBody>
        </p:sp>
        <p:sp>
          <p:nvSpPr>
            <p:cNvPr id="35" name="TextBox 34"/>
            <p:cNvSpPr txBox="1"/>
            <p:nvPr/>
          </p:nvSpPr>
          <p:spPr>
            <a:xfrm>
              <a:off x="4907483" y="6423848"/>
              <a:ext cx="2195418" cy="369332"/>
            </a:xfrm>
            <a:prstGeom prst="rect">
              <a:avLst/>
            </a:prstGeom>
            <a:noFill/>
          </p:spPr>
          <p:txBody>
            <a:bodyPr wrap="square" rtlCol="0">
              <a:spAutoFit/>
            </a:bodyPr>
            <a:lstStyle/>
            <a:p>
              <a:r>
                <a:rPr lang="en-US" b="1">
                  <a:solidFill>
                    <a:schemeClr val="accent2">
                      <a:lumMod val="60000"/>
                      <a:lumOff val="40000"/>
                    </a:schemeClr>
                  </a:solidFill>
                </a:rPr>
                <a:t>NEUTRAL ZONE</a:t>
              </a:r>
            </a:p>
          </p:txBody>
        </p:sp>
      </p:grpSp>
      <p:sp>
        <p:nvSpPr>
          <p:cNvPr id="36" name="Shape 1068">
            <a:extLst>
              <a:ext uri="{FF2B5EF4-FFF2-40B4-BE49-F238E27FC236}">
                <a16:creationId xmlns:a16="http://schemas.microsoft.com/office/drawing/2014/main" id="{89442A9A-8181-A244-8808-B4B4F913CEFE}"/>
              </a:ext>
            </a:extLst>
          </p:cNvPr>
          <p:cNvSpPr txBox="1"/>
          <p:nvPr/>
        </p:nvSpPr>
        <p:spPr>
          <a:xfrm>
            <a:off x="3983616" y="1719359"/>
            <a:ext cx="2521010" cy="900247"/>
          </a:xfrm>
          <a:prstGeom prst="rect">
            <a:avLst/>
          </a:prstGeom>
          <a:noFill/>
          <a:ln>
            <a:noFill/>
          </a:ln>
        </p:spPr>
        <p:txBody>
          <a:bodyPr lIns="68569" tIns="34275" rIns="68569" bIns="34275" anchor="t" anchorCtr="0">
            <a:noAutofit/>
          </a:bodyPr>
          <a:lstStyle/>
          <a:p>
            <a:pPr>
              <a:buSzPct val="25000"/>
            </a:pPr>
            <a:r>
              <a:rPr lang="en-US" sz="1350" b="1">
                <a:solidFill>
                  <a:srgbClr val="002060"/>
                </a:solidFill>
                <a:latin typeface="Calibri"/>
                <a:ea typeface="Calibri"/>
                <a:cs typeface="Calibri"/>
                <a:sym typeface="Calibri"/>
              </a:rPr>
              <a:t>High Output, Low Results</a:t>
            </a:r>
          </a:p>
          <a:p>
            <a:pPr marL="160735" indent="-160735">
              <a:buSzPct val="100000"/>
              <a:buFont typeface="Arial"/>
              <a:buChar char="•"/>
            </a:pPr>
            <a:r>
              <a:rPr lang="en-US" sz="1350">
                <a:latin typeface="Calibri"/>
                <a:ea typeface="Calibri"/>
                <a:cs typeface="Calibri"/>
                <a:sym typeface="Calibri"/>
              </a:rPr>
              <a:t>Business as Usual</a:t>
            </a:r>
          </a:p>
          <a:p>
            <a:pPr marL="160734" indent="-160734">
              <a:buSzPct val="100000"/>
              <a:buFont typeface="Arial"/>
              <a:buChar char="•"/>
            </a:pPr>
            <a:r>
              <a:rPr lang="en-US" sz="1350">
                <a:latin typeface="Calibri"/>
                <a:ea typeface="Calibri"/>
                <a:cs typeface="Calibri"/>
                <a:sym typeface="Calibri"/>
              </a:rPr>
              <a:t>Denying the Situation</a:t>
            </a:r>
          </a:p>
          <a:p>
            <a:pPr marL="160735" indent="-160735">
              <a:buSzPct val="100000"/>
              <a:buFont typeface="Arial"/>
              <a:buChar char="•"/>
            </a:pPr>
            <a:r>
              <a:rPr lang="en-US" sz="1350">
                <a:latin typeface="Calibri"/>
                <a:ea typeface="Calibri"/>
                <a:cs typeface="Calibri"/>
                <a:sym typeface="Calibri"/>
              </a:rPr>
              <a:t>Excessive Optimism</a:t>
            </a:r>
          </a:p>
        </p:txBody>
      </p:sp>
      <p:sp>
        <p:nvSpPr>
          <p:cNvPr id="38" name="Shape 1069">
            <a:extLst>
              <a:ext uri="{FF2B5EF4-FFF2-40B4-BE49-F238E27FC236}">
                <a16:creationId xmlns:a16="http://schemas.microsoft.com/office/drawing/2014/main" id="{812D9578-6FCC-3A42-94F2-B52B387F4F67}"/>
              </a:ext>
            </a:extLst>
          </p:cNvPr>
          <p:cNvSpPr txBox="1"/>
          <p:nvPr/>
        </p:nvSpPr>
        <p:spPr>
          <a:xfrm>
            <a:off x="6151087" y="1719359"/>
            <a:ext cx="2611099" cy="1331416"/>
          </a:xfrm>
          <a:prstGeom prst="rect">
            <a:avLst/>
          </a:prstGeom>
          <a:noFill/>
          <a:ln>
            <a:noFill/>
          </a:ln>
        </p:spPr>
        <p:txBody>
          <a:bodyPr lIns="68569" tIns="34275" rIns="68569" bIns="34275" anchor="t" anchorCtr="0">
            <a:noAutofit/>
          </a:bodyPr>
          <a:lstStyle/>
          <a:p>
            <a:pPr>
              <a:buSzPct val="25000"/>
            </a:pPr>
            <a:r>
              <a:rPr lang="en-US" sz="1350" b="1">
                <a:solidFill>
                  <a:srgbClr val="002060"/>
                </a:solidFill>
                <a:latin typeface="Calibri"/>
                <a:ea typeface="Calibri"/>
                <a:cs typeface="Calibri"/>
                <a:sym typeface="Calibri"/>
              </a:rPr>
              <a:t>High Output, High Results</a:t>
            </a:r>
          </a:p>
          <a:p>
            <a:pPr marL="160735" indent="-160735">
              <a:buClr>
                <a:srgbClr val="323F4F"/>
              </a:buClr>
              <a:buSzPct val="100000"/>
              <a:buFont typeface="Arial"/>
              <a:buChar char="•"/>
            </a:pPr>
            <a:r>
              <a:rPr lang="en-US" sz="1350">
                <a:latin typeface="Calibri"/>
                <a:ea typeface="Calibri"/>
                <a:cs typeface="Calibri"/>
                <a:sym typeface="Calibri"/>
              </a:rPr>
              <a:t>Clarity of Direction</a:t>
            </a:r>
          </a:p>
          <a:p>
            <a:pPr marL="160735" indent="-160735">
              <a:buClr>
                <a:srgbClr val="323F4F"/>
              </a:buClr>
              <a:buSzPct val="100000"/>
              <a:buFont typeface="Arial"/>
              <a:buChar char="•"/>
            </a:pPr>
            <a:r>
              <a:rPr lang="en-US" sz="1350">
                <a:latin typeface="Calibri"/>
                <a:ea typeface="Calibri"/>
                <a:cs typeface="Calibri"/>
                <a:sym typeface="Calibri"/>
              </a:rPr>
              <a:t>Renewed Focus</a:t>
            </a:r>
          </a:p>
          <a:p>
            <a:pPr marL="160735" indent="-160735">
              <a:buClr>
                <a:srgbClr val="323F4F"/>
              </a:buClr>
              <a:buSzPct val="100000"/>
              <a:buFont typeface="Arial"/>
              <a:buChar char="•"/>
            </a:pPr>
            <a:r>
              <a:rPr lang="en-US" sz="1350">
                <a:latin typeface="Calibri"/>
                <a:ea typeface="Calibri"/>
                <a:cs typeface="Calibri"/>
                <a:sym typeface="Calibri"/>
              </a:rPr>
              <a:t>Agreement / Consensus</a:t>
            </a:r>
          </a:p>
          <a:p>
            <a:pPr marL="160735" indent="-160735">
              <a:buClr>
                <a:srgbClr val="323F4F"/>
              </a:buClr>
              <a:buSzPct val="100000"/>
              <a:buFont typeface="Arial"/>
              <a:buChar char="•"/>
            </a:pPr>
            <a:r>
              <a:rPr lang="en-US" sz="1350">
                <a:latin typeface="Calibri"/>
                <a:ea typeface="Calibri"/>
                <a:cs typeface="Calibri"/>
                <a:sym typeface="Calibri"/>
              </a:rPr>
              <a:t>Balance / Teamwork</a:t>
            </a:r>
          </a:p>
          <a:p>
            <a:pPr marL="160735" indent="-160735">
              <a:buClr>
                <a:srgbClr val="323F4F"/>
              </a:buClr>
              <a:buSzPct val="100000"/>
              <a:buFont typeface="Arial"/>
              <a:buChar char="•"/>
            </a:pPr>
            <a:r>
              <a:rPr lang="en-US" sz="1350">
                <a:latin typeface="Calibri"/>
                <a:ea typeface="Calibri"/>
                <a:cs typeface="Calibri"/>
                <a:sym typeface="Calibri"/>
              </a:rPr>
              <a:t>Productivity</a:t>
            </a:r>
          </a:p>
          <a:p>
            <a:pPr marL="160735" indent="-160735">
              <a:buClr>
                <a:schemeClr val="dk1"/>
              </a:buClr>
            </a:pPr>
            <a:endParaRPr sz="1350">
              <a:solidFill>
                <a:srgbClr val="323F4F"/>
              </a:solidFill>
              <a:latin typeface="Calibri"/>
              <a:ea typeface="Calibri"/>
              <a:cs typeface="Calibri"/>
              <a:sym typeface="Calibri"/>
            </a:endParaRPr>
          </a:p>
        </p:txBody>
      </p:sp>
      <p:sp>
        <p:nvSpPr>
          <p:cNvPr id="39" name="Shape 1070">
            <a:extLst>
              <a:ext uri="{FF2B5EF4-FFF2-40B4-BE49-F238E27FC236}">
                <a16:creationId xmlns:a16="http://schemas.microsoft.com/office/drawing/2014/main" id="{BB02E501-AD32-C342-9676-548F7B9F2F9A}"/>
              </a:ext>
            </a:extLst>
          </p:cNvPr>
          <p:cNvSpPr txBox="1"/>
          <p:nvPr/>
        </p:nvSpPr>
        <p:spPr>
          <a:xfrm>
            <a:off x="3968435" y="3316433"/>
            <a:ext cx="2008936" cy="1315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68569" tIns="34275" rIns="68569" bIns="34275" anchor="t" anchorCtr="0">
            <a:noAutofit/>
          </a:bodyPr>
          <a:lstStyle/>
          <a:p>
            <a:pPr>
              <a:buSzPct val="25000"/>
            </a:pPr>
            <a:r>
              <a:rPr lang="en-US" sz="1350" b="1">
                <a:solidFill>
                  <a:srgbClr val="002060"/>
                </a:solidFill>
                <a:latin typeface="Calibri"/>
                <a:ea typeface="Calibri"/>
                <a:cs typeface="Calibri"/>
                <a:sym typeface="Calibri"/>
              </a:rPr>
              <a:t>Low Output, Low Results</a:t>
            </a:r>
          </a:p>
          <a:p>
            <a:pPr marL="214313" indent="-214313">
              <a:buSzPct val="100000"/>
              <a:buFont typeface="Arial" panose="020B0604020202020204" pitchFamily="34" charset="0"/>
              <a:buChar char="•"/>
            </a:pPr>
            <a:r>
              <a:rPr lang="en-US" sz="1350">
                <a:solidFill>
                  <a:schemeClr val="tx1"/>
                </a:solidFill>
                <a:latin typeface="Calibri"/>
                <a:ea typeface="Calibri"/>
                <a:cs typeface="Calibri"/>
                <a:sym typeface="Calibri"/>
              </a:rPr>
              <a:t>Complaints</a:t>
            </a:r>
          </a:p>
          <a:p>
            <a:pPr marL="214313" indent="-214313">
              <a:buSzPct val="100000"/>
              <a:buFont typeface="Arial" panose="020B0604020202020204" pitchFamily="34" charset="0"/>
              <a:buChar char="•"/>
            </a:pPr>
            <a:r>
              <a:rPr lang="en-US" sz="1350">
                <a:solidFill>
                  <a:schemeClr val="tx1"/>
                </a:solidFill>
                <a:latin typeface="Calibri"/>
                <a:ea typeface="Calibri"/>
                <a:cs typeface="Calibri"/>
                <a:sym typeface="Calibri"/>
              </a:rPr>
              <a:t>Subversion / Blaming</a:t>
            </a:r>
          </a:p>
          <a:p>
            <a:pPr marL="214313" indent="-214313">
              <a:buSzPct val="100000"/>
              <a:buFont typeface="Arial" panose="020B0604020202020204" pitchFamily="34" charset="0"/>
              <a:buChar char="•"/>
            </a:pPr>
            <a:r>
              <a:rPr lang="en-US" sz="1350">
                <a:solidFill>
                  <a:schemeClr val="tx1"/>
                </a:solidFill>
                <a:latin typeface="Calibri"/>
                <a:ea typeface="Calibri"/>
                <a:cs typeface="Calibri"/>
                <a:sym typeface="Calibri"/>
              </a:rPr>
              <a:t>Anger</a:t>
            </a:r>
          </a:p>
          <a:p>
            <a:pPr marL="214313" indent="-214313">
              <a:buSzPct val="100000"/>
              <a:buFont typeface="Arial" panose="020B0604020202020204" pitchFamily="34" charset="0"/>
              <a:buChar char="•"/>
            </a:pPr>
            <a:r>
              <a:rPr lang="en-US" sz="1350">
                <a:solidFill>
                  <a:schemeClr val="tx1"/>
                </a:solidFill>
                <a:latin typeface="Calibri"/>
                <a:ea typeface="Calibri"/>
                <a:cs typeface="Calibri"/>
                <a:sym typeface="Calibri"/>
              </a:rPr>
              <a:t>Apathy</a:t>
            </a:r>
          </a:p>
          <a:p>
            <a:pPr marL="214313" indent="-214313">
              <a:buSzPct val="100000"/>
              <a:buFont typeface="Arial" panose="020B0604020202020204" pitchFamily="34" charset="0"/>
              <a:buChar char="•"/>
            </a:pPr>
            <a:r>
              <a:rPr lang="en-US" sz="1350">
                <a:solidFill>
                  <a:schemeClr val="tx1"/>
                </a:solidFill>
                <a:latin typeface="Calibri"/>
                <a:ea typeface="Calibri"/>
                <a:cs typeface="Calibri"/>
                <a:sym typeface="Calibri"/>
              </a:rPr>
              <a:t>Retiring on the Job</a:t>
            </a:r>
          </a:p>
        </p:txBody>
      </p:sp>
      <p:sp>
        <p:nvSpPr>
          <p:cNvPr id="40" name="Shape 1071">
            <a:extLst>
              <a:ext uri="{FF2B5EF4-FFF2-40B4-BE49-F238E27FC236}">
                <a16:creationId xmlns:a16="http://schemas.microsoft.com/office/drawing/2014/main" id="{867C4142-D53B-4C4C-9F44-28B15C4C15D6}"/>
              </a:ext>
            </a:extLst>
          </p:cNvPr>
          <p:cNvSpPr txBox="1"/>
          <p:nvPr/>
        </p:nvSpPr>
        <p:spPr>
          <a:xfrm>
            <a:off x="6151087" y="3315205"/>
            <a:ext cx="2521010" cy="1315744"/>
          </a:xfrm>
          <a:prstGeom prst="rect">
            <a:avLst/>
          </a:prstGeom>
          <a:noFill/>
          <a:ln>
            <a:noFill/>
          </a:ln>
        </p:spPr>
        <p:txBody>
          <a:bodyPr lIns="68569" tIns="34275" rIns="68569" bIns="34275" anchor="t" anchorCtr="0">
            <a:noAutofit/>
          </a:bodyPr>
          <a:lstStyle/>
          <a:p>
            <a:pPr>
              <a:buSzPct val="25000"/>
            </a:pPr>
            <a:r>
              <a:rPr lang="en-US" sz="1350" b="1">
                <a:solidFill>
                  <a:srgbClr val="002060"/>
                </a:solidFill>
                <a:latin typeface="Calibri"/>
                <a:ea typeface="Calibri"/>
                <a:cs typeface="Calibri"/>
                <a:sym typeface="Calibri"/>
              </a:rPr>
              <a:t>High Output, Low Results</a:t>
            </a:r>
          </a:p>
          <a:p>
            <a:pPr marL="160735" indent="-160735">
              <a:buClr>
                <a:srgbClr val="323F4F"/>
              </a:buClr>
              <a:buSzPct val="100000"/>
              <a:buFont typeface="Arial"/>
              <a:buChar char="•"/>
            </a:pPr>
            <a:r>
              <a:rPr lang="en-US" sz="1350">
                <a:latin typeface="Calibri"/>
                <a:ea typeface="Calibri"/>
                <a:cs typeface="Calibri"/>
                <a:sym typeface="Calibri"/>
              </a:rPr>
              <a:t>Chaos</a:t>
            </a:r>
          </a:p>
          <a:p>
            <a:pPr marL="160735" indent="-160735">
              <a:buClr>
                <a:srgbClr val="323F4F"/>
              </a:buClr>
              <a:buSzPct val="100000"/>
              <a:buFont typeface="Arial"/>
              <a:buChar char="•"/>
            </a:pPr>
            <a:r>
              <a:rPr lang="en-US" sz="1350">
                <a:latin typeface="Calibri"/>
                <a:ea typeface="Calibri"/>
                <a:cs typeface="Calibri"/>
                <a:sym typeface="Calibri"/>
              </a:rPr>
              <a:t>Experimentation</a:t>
            </a:r>
          </a:p>
          <a:p>
            <a:pPr marL="160735" indent="-160735">
              <a:buClr>
                <a:srgbClr val="323F4F"/>
              </a:buClr>
              <a:buSzPct val="100000"/>
              <a:buFont typeface="Arial"/>
              <a:buChar char="•"/>
            </a:pPr>
            <a:r>
              <a:rPr lang="en-US" sz="1350">
                <a:latin typeface="Calibri"/>
                <a:ea typeface="Calibri"/>
                <a:cs typeface="Calibri"/>
                <a:sym typeface="Calibri"/>
              </a:rPr>
              <a:t>Energy / Excitement</a:t>
            </a:r>
          </a:p>
          <a:p>
            <a:pPr marL="160735" indent="-160735">
              <a:buClr>
                <a:srgbClr val="323F4F"/>
              </a:buClr>
              <a:buSzPct val="100000"/>
              <a:buFont typeface="Arial"/>
              <a:buChar char="•"/>
            </a:pPr>
            <a:r>
              <a:rPr lang="en-US" sz="1350">
                <a:latin typeface="Calibri"/>
                <a:ea typeface="Calibri"/>
                <a:cs typeface="Calibri"/>
                <a:sym typeface="Calibri"/>
              </a:rPr>
              <a:t>Lack of Direction</a:t>
            </a:r>
          </a:p>
          <a:p>
            <a:pPr marL="160735" indent="-160735">
              <a:buClr>
                <a:srgbClr val="323F4F"/>
              </a:buClr>
              <a:buSzPct val="100000"/>
              <a:buFont typeface="Arial"/>
              <a:buChar char="•"/>
            </a:pPr>
            <a:r>
              <a:rPr lang="en-US" sz="1350">
                <a:latin typeface="Calibri"/>
                <a:ea typeface="Calibri"/>
                <a:cs typeface="Calibri"/>
                <a:sym typeface="Calibri"/>
              </a:rPr>
              <a:t>Clinging to Quick Fixes</a:t>
            </a:r>
          </a:p>
        </p:txBody>
      </p:sp>
      <p:sp>
        <p:nvSpPr>
          <p:cNvPr id="41" name="Shape 1062">
            <a:extLst>
              <a:ext uri="{FF2B5EF4-FFF2-40B4-BE49-F238E27FC236}">
                <a16:creationId xmlns:a16="http://schemas.microsoft.com/office/drawing/2014/main" id="{8615CA62-E559-2C4B-8CF2-1C9CE9DD14AC}"/>
              </a:ext>
            </a:extLst>
          </p:cNvPr>
          <p:cNvSpPr txBox="1"/>
          <p:nvPr/>
        </p:nvSpPr>
        <p:spPr>
          <a:xfrm>
            <a:off x="5577366" y="1067415"/>
            <a:ext cx="941796" cy="276999"/>
          </a:xfrm>
          <a:prstGeom prst="rect">
            <a:avLst/>
          </a:prstGeom>
          <a:noFill/>
          <a:ln>
            <a:noFill/>
          </a:ln>
        </p:spPr>
        <p:txBody>
          <a:bodyPr lIns="68569" tIns="34275" rIns="68569" bIns="34275" anchor="t" anchorCtr="0">
            <a:noAutofit/>
          </a:bodyPr>
          <a:lstStyle/>
          <a:p>
            <a:pPr>
              <a:buSzPct val="25000"/>
            </a:pPr>
            <a:r>
              <a:rPr lang="en-US" sz="1350">
                <a:solidFill>
                  <a:schemeClr val="accent1"/>
                </a:solidFill>
                <a:latin typeface="Calibri"/>
                <a:ea typeface="Calibri"/>
                <a:cs typeface="Calibri"/>
                <a:sym typeface="Calibri"/>
              </a:rPr>
              <a:t>External</a:t>
            </a:r>
          </a:p>
        </p:txBody>
      </p:sp>
      <p:sp>
        <p:nvSpPr>
          <p:cNvPr id="42" name="Shape 1061">
            <a:extLst>
              <a:ext uri="{FF2B5EF4-FFF2-40B4-BE49-F238E27FC236}">
                <a16:creationId xmlns:a16="http://schemas.microsoft.com/office/drawing/2014/main" id="{CD5B318B-66EC-6A49-882D-C3D1D096F990}"/>
              </a:ext>
            </a:extLst>
          </p:cNvPr>
          <p:cNvSpPr txBox="1"/>
          <p:nvPr/>
        </p:nvSpPr>
        <p:spPr>
          <a:xfrm>
            <a:off x="5612824" y="4813795"/>
            <a:ext cx="906338" cy="276999"/>
          </a:xfrm>
          <a:prstGeom prst="rect">
            <a:avLst/>
          </a:prstGeom>
          <a:noFill/>
          <a:ln>
            <a:noFill/>
          </a:ln>
        </p:spPr>
        <p:txBody>
          <a:bodyPr lIns="68569" tIns="34275" rIns="68569" bIns="34275" anchor="t" anchorCtr="0">
            <a:noAutofit/>
          </a:bodyPr>
          <a:lstStyle/>
          <a:p>
            <a:pPr>
              <a:buSzPct val="25000"/>
            </a:pPr>
            <a:r>
              <a:rPr lang="en-US" sz="1350">
                <a:solidFill>
                  <a:schemeClr val="accent1"/>
                </a:solidFill>
                <a:latin typeface="Calibri"/>
                <a:ea typeface="Calibri"/>
                <a:cs typeface="Calibri"/>
                <a:sym typeface="Calibri"/>
              </a:rPr>
              <a:t>Internal</a:t>
            </a:r>
          </a:p>
        </p:txBody>
      </p:sp>
      <p:sp>
        <p:nvSpPr>
          <p:cNvPr id="43" name="Shape 1064">
            <a:extLst>
              <a:ext uri="{FF2B5EF4-FFF2-40B4-BE49-F238E27FC236}">
                <a16:creationId xmlns:a16="http://schemas.microsoft.com/office/drawing/2014/main" id="{31E4FF82-4CA4-9741-A82D-AE0C391A31CA}"/>
              </a:ext>
            </a:extLst>
          </p:cNvPr>
          <p:cNvSpPr txBox="1"/>
          <p:nvPr/>
        </p:nvSpPr>
        <p:spPr>
          <a:xfrm>
            <a:off x="1460305" y="2821395"/>
            <a:ext cx="732893" cy="242373"/>
          </a:xfrm>
          <a:prstGeom prst="rect">
            <a:avLst/>
          </a:prstGeom>
          <a:noFill/>
          <a:ln>
            <a:noFill/>
          </a:ln>
        </p:spPr>
        <p:txBody>
          <a:bodyPr lIns="68569" tIns="34275" rIns="68569" bIns="34275" anchor="t" anchorCtr="0">
            <a:noAutofit/>
          </a:bodyPr>
          <a:lstStyle/>
          <a:p>
            <a:pPr algn="r">
              <a:buSzPct val="25000"/>
            </a:pPr>
            <a:r>
              <a:rPr lang="en-US" sz="1125">
                <a:solidFill>
                  <a:srgbClr val="2E75B5"/>
                </a:solidFill>
                <a:latin typeface="Arial"/>
                <a:ea typeface="Arial"/>
                <a:cs typeface="Arial"/>
                <a:sym typeface="Arial"/>
              </a:rPr>
              <a:t>Denial</a:t>
            </a:r>
          </a:p>
        </p:txBody>
      </p:sp>
      <p:sp>
        <p:nvSpPr>
          <p:cNvPr id="44" name="Shape 1065">
            <a:extLst>
              <a:ext uri="{FF2B5EF4-FFF2-40B4-BE49-F238E27FC236}">
                <a16:creationId xmlns:a16="http://schemas.microsoft.com/office/drawing/2014/main" id="{1664DB1D-2F31-3447-B29A-ED405C73D6C7}"/>
              </a:ext>
            </a:extLst>
          </p:cNvPr>
          <p:cNvSpPr txBox="1"/>
          <p:nvPr/>
        </p:nvSpPr>
        <p:spPr>
          <a:xfrm>
            <a:off x="1257526" y="3434212"/>
            <a:ext cx="1138453" cy="242373"/>
          </a:xfrm>
          <a:prstGeom prst="rect">
            <a:avLst/>
          </a:prstGeom>
          <a:noFill/>
          <a:ln>
            <a:noFill/>
          </a:ln>
        </p:spPr>
        <p:txBody>
          <a:bodyPr lIns="68569" tIns="34275" rIns="68569" bIns="34275" anchor="t" anchorCtr="0">
            <a:noAutofit/>
          </a:bodyPr>
          <a:lstStyle/>
          <a:p>
            <a:pPr algn="r">
              <a:buSzPct val="25000"/>
            </a:pPr>
            <a:r>
              <a:rPr lang="en-US" sz="1125">
                <a:solidFill>
                  <a:srgbClr val="2E75B5"/>
                </a:solidFill>
                <a:latin typeface="Arial"/>
                <a:ea typeface="Arial"/>
                <a:cs typeface="Arial"/>
                <a:sym typeface="Arial"/>
              </a:rPr>
              <a:t>Resistance</a:t>
            </a:r>
          </a:p>
        </p:txBody>
      </p:sp>
      <p:sp>
        <p:nvSpPr>
          <p:cNvPr id="45" name="Shape 1067">
            <a:extLst>
              <a:ext uri="{FF2B5EF4-FFF2-40B4-BE49-F238E27FC236}">
                <a16:creationId xmlns:a16="http://schemas.microsoft.com/office/drawing/2014/main" id="{F9028684-7280-C94C-A507-D735877B116F}"/>
              </a:ext>
            </a:extLst>
          </p:cNvPr>
          <p:cNvSpPr txBox="1"/>
          <p:nvPr/>
        </p:nvSpPr>
        <p:spPr>
          <a:xfrm>
            <a:off x="9798693" y="2815128"/>
            <a:ext cx="1276311" cy="242373"/>
          </a:xfrm>
          <a:prstGeom prst="rect">
            <a:avLst/>
          </a:prstGeom>
          <a:noFill/>
          <a:ln>
            <a:noFill/>
          </a:ln>
        </p:spPr>
        <p:txBody>
          <a:bodyPr lIns="68569" tIns="34275" rIns="68569" bIns="34275" anchor="t" anchorCtr="0">
            <a:noAutofit/>
          </a:bodyPr>
          <a:lstStyle/>
          <a:p>
            <a:pPr>
              <a:buSzPct val="25000"/>
            </a:pPr>
            <a:r>
              <a:rPr lang="en-US" sz="1125">
                <a:solidFill>
                  <a:srgbClr val="2E75B5"/>
                </a:solidFill>
                <a:latin typeface="Arial"/>
                <a:ea typeface="Arial"/>
                <a:cs typeface="Arial"/>
                <a:sym typeface="Arial"/>
              </a:rPr>
              <a:t>Commitment</a:t>
            </a:r>
          </a:p>
        </p:txBody>
      </p:sp>
      <p:sp>
        <p:nvSpPr>
          <p:cNvPr id="46" name="Shape 1066">
            <a:extLst>
              <a:ext uri="{FF2B5EF4-FFF2-40B4-BE49-F238E27FC236}">
                <a16:creationId xmlns:a16="http://schemas.microsoft.com/office/drawing/2014/main" id="{2DDCAB06-9C80-744B-9B5A-7A0B2492754E}"/>
              </a:ext>
            </a:extLst>
          </p:cNvPr>
          <p:cNvSpPr txBox="1"/>
          <p:nvPr/>
        </p:nvSpPr>
        <p:spPr>
          <a:xfrm>
            <a:off x="9862011" y="3431810"/>
            <a:ext cx="1149674" cy="242373"/>
          </a:xfrm>
          <a:prstGeom prst="rect">
            <a:avLst/>
          </a:prstGeom>
          <a:noFill/>
          <a:ln>
            <a:noFill/>
          </a:ln>
        </p:spPr>
        <p:txBody>
          <a:bodyPr lIns="68569" tIns="34275" rIns="68569" bIns="34275" anchor="t" anchorCtr="0">
            <a:noAutofit/>
          </a:bodyPr>
          <a:lstStyle/>
          <a:p>
            <a:pPr>
              <a:buSzPct val="25000"/>
            </a:pPr>
            <a:r>
              <a:rPr lang="en-US" sz="1125">
                <a:solidFill>
                  <a:srgbClr val="2E75B5"/>
                </a:solidFill>
                <a:latin typeface="Arial"/>
                <a:ea typeface="Arial"/>
                <a:cs typeface="Arial"/>
                <a:sym typeface="Arial"/>
              </a:rPr>
              <a:t>Exploration</a:t>
            </a:r>
          </a:p>
        </p:txBody>
      </p:sp>
    </p:spTree>
    <p:custDataLst>
      <p:tags r:id="rId1"/>
    </p:custDataLst>
    <p:extLst>
      <p:ext uri="{BB962C8B-B14F-4D97-AF65-F5344CB8AC3E}">
        <p14:creationId xmlns:p14="http://schemas.microsoft.com/office/powerpoint/2010/main" val="13407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37" y="957695"/>
            <a:ext cx="2820710" cy="4941289"/>
          </a:xfrm>
        </p:spPr>
        <p:txBody>
          <a:bodyPr>
            <a:normAutofit/>
          </a:bodyPr>
          <a:lstStyle/>
          <a:p>
            <a:pPr algn="r"/>
            <a:r>
              <a:rPr lang="en-US" sz="4000"/>
              <a:t>Overview</a:t>
            </a:r>
          </a:p>
        </p:txBody>
      </p:sp>
      <p:sp>
        <p:nvSpPr>
          <p:cNvPr id="3" name="Content Placeholder 2"/>
          <p:cNvSpPr>
            <a:spLocks noGrp="1"/>
          </p:cNvSpPr>
          <p:nvPr>
            <p:ph idx="1"/>
          </p:nvPr>
        </p:nvSpPr>
        <p:spPr>
          <a:xfrm>
            <a:off x="857266" y="963877"/>
            <a:ext cx="6377769" cy="4930246"/>
          </a:xfrm>
        </p:spPr>
        <p:txBody>
          <a:bodyPr anchor="ctr">
            <a:normAutofit/>
          </a:bodyPr>
          <a:lstStyle/>
          <a:p>
            <a:pPr marL="0" indent="0">
              <a:buNone/>
            </a:pPr>
            <a:r>
              <a:rPr lang="en-US" dirty="0"/>
              <a:t>You will find the following sections in this toolkit.  Each section includes a business operations activity and blank templates for you to use to plan your work.</a:t>
            </a:r>
            <a:br>
              <a:rPr lang="en-US" dirty="0"/>
            </a:br>
            <a:endParaRPr lang="en-US" dirty="0"/>
          </a:p>
          <a:p>
            <a:r>
              <a:rPr lang="en-US" dirty="0">
                <a:hlinkClick r:id="" action="ppaction://noaction"/>
              </a:rPr>
              <a:t>Shifting to Remote Work</a:t>
            </a:r>
            <a:endParaRPr lang="en-US" dirty="0"/>
          </a:p>
          <a:p>
            <a:r>
              <a:rPr lang="en-US" dirty="0">
                <a:hlinkClick r:id="" action="ppaction://noaction"/>
              </a:rPr>
              <a:t>Understanding and Adapting to the Dynamics of Remote Teams</a:t>
            </a:r>
            <a:endParaRPr lang="en-US" dirty="0"/>
          </a:p>
          <a:p>
            <a:r>
              <a:rPr lang="en-US" dirty="0">
                <a:hlinkClick r:id="" action="ppaction://noaction"/>
              </a:rPr>
              <a:t>Communication Tips and Tools for Remote Work</a:t>
            </a:r>
            <a:endParaRPr lang="en-US" dirty="0"/>
          </a:p>
          <a:p>
            <a:r>
              <a:rPr lang="en-US" dirty="0">
                <a:hlinkClick r:id="" action="ppaction://noaction"/>
              </a:rPr>
              <a:t>Guidance for Connecting While Working Remotely</a:t>
            </a:r>
            <a:endParaRPr lang="en-US" dirty="0"/>
          </a:p>
          <a:p>
            <a:r>
              <a:rPr lang="en-US" dirty="0">
                <a:hlinkClick r:id="" action="ppaction://noaction"/>
              </a:rPr>
              <a:t>Giving and Receiving Feedback</a:t>
            </a:r>
            <a:endParaRPr lang="en-US" dirty="0"/>
          </a:p>
          <a:p>
            <a:r>
              <a:rPr lang="en-US" dirty="0">
                <a:hlinkClick r:id="" action="ppaction://noaction"/>
              </a:rPr>
              <a:t>Resources</a:t>
            </a:r>
            <a:r>
              <a:rPr lang="en-US" dirty="0"/>
              <a:t>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0571516" y="6033479"/>
            <a:ext cx="782283" cy="365125"/>
          </a:xfrm>
        </p:spPr>
        <p:txBody>
          <a:bodyPr>
            <a:normAutofit/>
          </a:bodyPr>
          <a:lstStyle/>
          <a:p>
            <a:pPr>
              <a:spcAft>
                <a:spcPts val="600"/>
              </a:spcAft>
            </a:pPr>
            <a:fld id="{BC825DD3-F8EA-8B4C-9EBB-4B822F02D76E}" type="slidenum">
              <a:rPr lang="en-US" sz="1050">
                <a:solidFill>
                  <a:schemeClr val="tx1">
                    <a:alpha val="80000"/>
                  </a:schemeClr>
                </a:solidFill>
              </a:rPr>
              <a:pPr>
                <a:spcAft>
                  <a:spcPts val="600"/>
                </a:spcAft>
              </a:pPr>
              <a:t>3</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149628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 Leadership Behaviors</a:t>
            </a:r>
          </a:p>
        </p:txBody>
      </p:sp>
      <p:grpSp>
        <p:nvGrpSpPr>
          <p:cNvPr id="6" name="Group 5">
            <a:extLst>
              <a:ext uri="{FF2B5EF4-FFF2-40B4-BE49-F238E27FC236}">
                <a16:creationId xmlns:a16="http://schemas.microsoft.com/office/drawing/2014/main" id="{1DFA75F4-7EE7-8B41-8DAD-E91C34DA4FEC}"/>
              </a:ext>
            </a:extLst>
          </p:cNvPr>
          <p:cNvGrpSpPr/>
          <p:nvPr/>
        </p:nvGrpSpPr>
        <p:grpSpPr>
          <a:xfrm>
            <a:off x="710935" y="1131862"/>
            <a:ext cx="10770129" cy="4903469"/>
            <a:chOff x="583671" y="1948071"/>
            <a:chExt cx="11112240" cy="4751967"/>
          </a:xfrm>
          <a:effectLst>
            <a:glow rad="127000">
              <a:schemeClr val="accent1">
                <a:alpha val="0"/>
              </a:schemeClr>
            </a:glow>
          </a:effectLst>
        </p:grpSpPr>
        <p:grpSp>
          <p:nvGrpSpPr>
            <p:cNvPr id="25" name="Group 24"/>
            <p:cNvGrpSpPr/>
            <p:nvPr/>
          </p:nvGrpSpPr>
          <p:grpSpPr>
            <a:xfrm>
              <a:off x="749351" y="1948071"/>
              <a:ext cx="10521623" cy="4543460"/>
              <a:chOff x="749351" y="1948071"/>
              <a:chExt cx="10521623" cy="4543460"/>
            </a:xfrm>
          </p:grpSpPr>
          <p:cxnSp>
            <p:nvCxnSpPr>
              <p:cNvPr id="14" name="Straight Connector 13"/>
              <p:cNvCxnSpPr/>
              <p:nvPr/>
            </p:nvCxnSpPr>
            <p:spPr>
              <a:xfrm>
                <a:off x="5883965" y="2295939"/>
                <a:ext cx="19878" cy="324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38200" y="4114800"/>
                <a:ext cx="10432774" cy="19878"/>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49351" y="1948071"/>
                <a:ext cx="10511683" cy="4333623"/>
              </a:xfrm>
              <a:custGeom>
                <a:avLst/>
                <a:gdLst>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3041374 w 10426148"/>
                  <a:gd name="connsiteY6" fmla="*/ 3617843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473"/>
                  <a:gd name="connsiteX1" fmla="*/ 467139 w 10426148"/>
                  <a:gd name="connsiteY1" fmla="*/ 864704 h 4333473"/>
                  <a:gd name="connsiteX2" fmla="*/ 934278 w 10426148"/>
                  <a:gd name="connsiteY2" fmla="*/ 964095 h 4333473"/>
                  <a:gd name="connsiteX3" fmla="*/ 1302026 w 10426148"/>
                  <a:gd name="connsiteY3" fmla="*/ 1192695 h 4333473"/>
                  <a:gd name="connsiteX4" fmla="*/ 1808922 w 10426148"/>
                  <a:gd name="connsiteY4" fmla="*/ 1848678 h 4333473"/>
                  <a:gd name="connsiteX5" fmla="*/ 2315817 w 10426148"/>
                  <a:gd name="connsiteY5" fmla="*/ 2782956 h 4333473"/>
                  <a:gd name="connsiteX6" fmla="*/ 2971800 w 10426148"/>
                  <a:gd name="connsiteY6" fmla="*/ 3647660 h 4333473"/>
                  <a:gd name="connsiteX7" fmla="*/ 3627783 w 10426148"/>
                  <a:gd name="connsiteY7" fmla="*/ 4065104 h 4333473"/>
                  <a:gd name="connsiteX8" fmla="*/ 5098774 w 10426148"/>
                  <a:gd name="connsiteY8" fmla="*/ 4333460 h 4333473"/>
                  <a:gd name="connsiteX9" fmla="*/ 6520070 w 10426148"/>
                  <a:gd name="connsiteY9" fmla="*/ 4055165 h 4333473"/>
                  <a:gd name="connsiteX10" fmla="*/ 7205870 w 10426148"/>
                  <a:gd name="connsiteY10" fmla="*/ 3597965 h 4333473"/>
                  <a:gd name="connsiteX11" fmla="*/ 7573617 w 10426148"/>
                  <a:gd name="connsiteY11" fmla="*/ 3041373 h 4333473"/>
                  <a:gd name="connsiteX12" fmla="*/ 7861852 w 10426148"/>
                  <a:gd name="connsiteY12" fmla="*/ 2365513 h 4333473"/>
                  <a:gd name="connsiteX13" fmla="*/ 8219661 w 10426148"/>
                  <a:gd name="connsiteY13" fmla="*/ 1500808 h 4333473"/>
                  <a:gd name="connsiteX14" fmla="*/ 8647043 w 10426148"/>
                  <a:gd name="connsiteY14" fmla="*/ 785191 h 4333473"/>
                  <a:gd name="connsiteX15" fmla="*/ 9303026 w 10426148"/>
                  <a:gd name="connsiteY15" fmla="*/ 327991 h 4333473"/>
                  <a:gd name="connsiteX16" fmla="*/ 10008704 w 10426148"/>
                  <a:gd name="connsiteY16" fmla="*/ 59634 h 4333473"/>
                  <a:gd name="connsiteX17" fmla="*/ 10426148 w 10426148"/>
                  <a:gd name="connsiteY17" fmla="*/ 0 h 4333473"/>
                  <a:gd name="connsiteX0" fmla="*/ 0 w 10426148"/>
                  <a:gd name="connsiteY0" fmla="*/ 1013791 h 4333522"/>
                  <a:gd name="connsiteX1" fmla="*/ 467139 w 10426148"/>
                  <a:gd name="connsiteY1" fmla="*/ 864704 h 4333522"/>
                  <a:gd name="connsiteX2" fmla="*/ 934278 w 10426148"/>
                  <a:gd name="connsiteY2" fmla="*/ 964095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522"/>
                  <a:gd name="connsiteX1" fmla="*/ 467139 w 10426148"/>
                  <a:gd name="connsiteY1" fmla="*/ 864704 h 4333522"/>
                  <a:gd name="connsiteX2" fmla="*/ 954156 w 10426148"/>
                  <a:gd name="connsiteY2" fmla="*/ 934277 h 4333522"/>
                  <a:gd name="connsiteX3" fmla="*/ 1302026 w 10426148"/>
                  <a:gd name="connsiteY3" fmla="*/ 1192695 h 4333522"/>
                  <a:gd name="connsiteX4" fmla="*/ 1808922 w 10426148"/>
                  <a:gd name="connsiteY4" fmla="*/ 1848678 h 4333522"/>
                  <a:gd name="connsiteX5" fmla="*/ 2315817 w 10426148"/>
                  <a:gd name="connsiteY5" fmla="*/ 2782956 h 4333522"/>
                  <a:gd name="connsiteX6" fmla="*/ 2971800 w 10426148"/>
                  <a:gd name="connsiteY6" fmla="*/ 3647660 h 4333522"/>
                  <a:gd name="connsiteX7" fmla="*/ 3627783 w 10426148"/>
                  <a:gd name="connsiteY7" fmla="*/ 4065104 h 4333522"/>
                  <a:gd name="connsiteX8" fmla="*/ 5098774 w 10426148"/>
                  <a:gd name="connsiteY8" fmla="*/ 4333460 h 4333522"/>
                  <a:gd name="connsiteX9" fmla="*/ 6559827 w 10426148"/>
                  <a:gd name="connsiteY9" fmla="*/ 4084982 h 4333522"/>
                  <a:gd name="connsiteX10" fmla="*/ 7205870 w 10426148"/>
                  <a:gd name="connsiteY10" fmla="*/ 3597965 h 4333522"/>
                  <a:gd name="connsiteX11" fmla="*/ 7573617 w 10426148"/>
                  <a:gd name="connsiteY11" fmla="*/ 3041373 h 4333522"/>
                  <a:gd name="connsiteX12" fmla="*/ 7861852 w 10426148"/>
                  <a:gd name="connsiteY12" fmla="*/ 2365513 h 4333522"/>
                  <a:gd name="connsiteX13" fmla="*/ 8219661 w 10426148"/>
                  <a:gd name="connsiteY13" fmla="*/ 1500808 h 4333522"/>
                  <a:gd name="connsiteX14" fmla="*/ 8647043 w 10426148"/>
                  <a:gd name="connsiteY14" fmla="*/ 785191 h 4333522"/>
                  <a:gd name="connsiteX15" fmla="*/ 9303026 w 10426148"/>
                  <a:gd name="connsiteY15" fmla="*/ 327991 h 4333522"/>
                  <a:gd name="connsiteX16" fmla="*/ 10008704 w 10426148"/>
                  <a:gd name="connsiteY16" fmla="*/ 59634 h 4333522"/>
                  <a:gd name="connsiteX17" fmla="*/ 10426148 w 10426148"/>
                  <a:gd name="connsiteY17" fmla="*/ 0 h 4333522"/>
                  <a:gd name="connsiteX0" fmla="*/ 0 w 10426148"/>
                  <a:gd name="connsiteY0" fmla="*/ 1013791 h 4333623"/>
                  <a:gd name="connsiteX1" fmla="*/ 467139 w 10426148"/>
                  <a:gd name="connsiteY1" fmla="*/ 864704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68965 w 10426148"/>
                  <a:gd name="connsiteY1" fmla="*/ 646043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54156 w 10426148"/>
                  <a:gd name="connsiteY2" fmla="*/ 934277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426148"/>
                  <a:gd name="connsiteY0" fmla="*/ 1013791 h 4333623"/>
                  <a:gd name="connsiteX1" fmla="*/ 109331 w 10426148"/>
                  <a:gd name="connsiteY1" fmla="*/ 606286 h 4333623"/>
                  <a:gd name="connsiteX2" fmla="*/ 934278 w 10426148"/>
                  <a:gd name="connsiteY2" fmla="*/ 964094 h 4333623"/>
                  <a:gd name="connsiteX3" fmla="*/ 1302026 w 10426148"/>
                  <a:gd name="connsiteY3" fmla="*/ 1192695 h 4333623"/>
                  <a:gd name="connsiteX4" fmla="*/ 1808922 w 10426148"/>
                  <a:gd name="connsiteY4" fmla="*/ 1848678 h 4333623"/>
                  <a:gd name="connsiteX5" fmla="*/ 2315817 w 10426148"/>
                  <a:gd name="connsiteY5" fmla="*/ 2782956 h 4333623"/>
                  <a:gd name="connsiteX6" fmla="*/ 2971800 w 10426148"/>
                  <a:gd name="connsiteY6" fmla="*/ 3647660 h 4333623"/>
                  <a:gd name="connsiteX7" fmla="*/ 3617844 w 10426148"/>
                  <a:gd name="connsiteY7" fmla="*/ 4114799 h 4333623"/>
                  <a:gd name="connsiteX8" fmla="*/ 5098774 w 10426148"/>
                  <a:gd name="connsiteY8" fmla="*/ 4333460 h 4333623"/>
                  <a:gd name="connsiteX9" fmla="*/ 6559827 w 10426148"/>
                  <a:gd name="connsiteY9" fmla="*/ 4084982 h 4333623"/>
                  <a:gd name="connsiteX10" fmla="*/ 7205870 w 10426148"/>
                  <a:gd name="connsiteY10" fmla="*/ 3597965 h 4333623"/>
                  <a:gd name="connsiteX11" fmla="*/ 7573617 w 10426148"/>
                  <a:gd name="connsiteY11" fmla="*/ 3041373 h 4333623"/>
                  <a:gd name="connsiteX12" fmla="*/ 7861852 w 10426148"/>
                  <a:gd name="connsiteY12" fmla="*/ 2365513 h 4333623"/>
                  <a:gd name="connsiteX13" fmla="*/ 8219661 w 10426148"/>
                  <a:gd name="connsiteY13" fmla="*/ 1500808 h 4333623"/>
                  <a:gd name="connsiteX14" fmla="*/ 8647043 w 10426148"/>
                  <a:gd name="connsiteY14" fmla="*/ 785191 h 4333623"/>
                  <a:gd name="connsiteX15" fmla="*/ 9303026 w 10426148"/>
                  <a:gd name="connsiteY15" fmla="*/ 327991 h 4333623"/>
                  <a:gd name="connsiteX16" fmla="*/ 10008704 w 10426148"/>
                  <a:gd name="connsiteY16" fmla="*/ 59634 h 4333623"/>
                  <a:gd name="connsiteX17" fmla="*/ 10426148 w 10426148"/>
                  <a:gd name="connsiteY17" fmla="*/ 0 h 4333623"/>
                  <a:gd name="connsiteX0" fmla="*/ 0 w 10724322"/>
                  <a:gd name="connsiteY0" fmla="*/ 705678 h 4333623"/>
                  <a:gd name="connsiteX1" fmla="*/ 407505 w 10724322"/>
                  <a:gd name="connsiteY1" fmla="*/ 606286 h 4333623"/>
                  <a:gd name="connsiteX2" fmla="*/ 1232452 w 10724322"/>
                  <a:gd name="connsiteY2" fmla="*/ 964094 h 4333623"/>
                  <a:gd name="connsiteX3" fmla="*/ 1600200 w 10724322"/>
                  <a:gd name="connsiteY3" fmla="*/ 1192695 h 4333623"/>
                  <a:gd name="connsiteX4" fmla="*/ 2107096 w 10724322"/>
                  <a:gd name="connsiteY4" fmla="*/ 1848678 h 4333623"/>
                  <a:gd name="connsiteX5" fmla="*/ 2613991 w 10724322"/>
                  <a:gd name="connsiteY5" fmla="*/ 2782956 h 4333623"/>
                  <a:gd name="connsiteX6" fmla="*/ 3269974 w 10724322"/>
                  <a:gd name="connsiteY6" fmla="*/ 3647660 h 4333623"/>
                  <a:gd name="connsiteX7" fmla="*/ 3916018 w 10724322"/>
                  <a:gd name="connsiteY7" fmla="*/ 4114799 h 4333623"/>
                  <a:gd name="connsiteX8" fmla="*/ 5396948 w 10724322"/>
                  <a:gd name="connsiteY8" fmla="*/ 4333460 h 4333623"/>
                  <a:gd name="connsiteX9" fmla="*/ 6858001 w 10724322"/>
                  <a:gd name="connsiteY9" fmla="*/ 4084982 h 4333623"/>
                  <a:gd name="connsiteX10" fmla="*/ 7504044 w 10724322"/>
                  <a:gd name="connsiteY10" fmla="*/ 3597965 h 4333623"/>
                  <a:gd name="connsiteX11" fmla="*/ 7871791 w 10724322"/>
                  <a:gd name="connsiteY11" fmla="*/ 3041373 h 4333623"/>
                  <a:gd name="connsiteX12" fmla="*/ 8160026 w 10724322"/>
                  <a:gd name="connsiteY12" fmla="*/ 2365513 h 4333623"/>
                  <a:gd name="connsiteX13" fmla="*/ 8517835 w 10724322"/>
                  <a:gd name="connsiteY13" fmla="*/ 1500808 h 4333623"/>
                  <a:gd name="connsiteX14" fmla="*/ 8945217 w 10724322"/>
                  <a:gd name="connsiteY14" fmla="*/ 785191 h 4333623"/>
                  <a:gd name="connsiteX15" fmla="*/ 9601200 w 10724322"/>
                  <a:gd name="connsiteY15" fmla="*/ 327991 h 4333623"/>
                  <a:gd name="connsiteX16" fmla="*/ 10306878 w 10724322"/>
                  <a:gd name="connsiteY16" fmla="*/ 59634 h 4333623"/>
                  <a:gd name="connsiteX17" fmla="*/ 10724322 w 10724322"/>
                  <a:gd name="connsiteY17" fmla="*/ 0 h 4333623"/>
                  <a:gd name="connsiteX0" fmla="*/ 0 w 10446026"/>
                  <a:gd name="connsiteY0" fmla="*/ 646044 h 4333623"/>
                  <a:gd name="connsiteX1" fmla="*/ 129209 w 10446026"/>
                  <a:gd name="connsiteY1" fmla="*/ 606286 h 4333623"/>
                  <a:gd name="connsiteX2" fmla="*/ 954156 w 10446026"/>
                  <a:gd name="connsiteY2" fmla="*/ 964094 h 4333623"/>
                  <a:gd name="connsiteX3" fmla="*/ 1321904 w 10446026"/>
                  <a:gd name="connsiteY3" fmla="*/ 1192695 h 4333623"/>
                  <a:gd name="connsiteX4" fmla="*/ 1828800 w 10446026"/>
                  <a:gd name="connsiteY4" fmla="*/ 1848678 h 4333623"/>
                  <a:gd name="connsiteX5" fmla="*/ 2335695 w 10446026"/>
                  <a:gd name="connsiteY5" fmla="*/ 2782956 h 4333623"/>
                  <a:gd name="connsiteX6" fmla="*/ 2991678 w 10446026"/>
                  <a:gd name="connsiteY6" fmla="*/ 3647660 h 4333623"/>
                  <a:gd name="connsiteX7" fmla="*/ 3637722 w 10446026"/>
                  <a:gd name="connsiteY7" fmla="*/ 4114799 h 4333623"/>
                  <a:gd name="connsiteX8" fmla="*/ 5118652 w 10446026"/>
                  <a:gd name="connsiteY8" fmla="*/ 4333460 h 4333623"/>
                  <a:gd name="connsiteX9" fmla="*/ 6579705 w 10446026"/>
                  <a:gd name="connsiteY9" fmla="*/ 4084982 h 4333623"/>
                  <a:gd name="connsiteX10" fmla="*/ 7225748 w 10446026"/>
                  <a:gd name="connsiteY10" fmla="*/ 3597965 h 4333623"/>
                  <a:gd name="connsiteX11" fmla="*/ 7593495 w 10446026"/>
                  <a:gd name="connsiteY11" fmla="*/ 3041373 h 4333623"/>
                  <a:gd name="connsiteX12" fmla="*/ 7881730 w 10446026"/>
                  <a:gd name="connsiteY12" fmla="*/ 2365513 h 4333623"/>
                  <a:gd name="connsiteX13" fmla="*/ 8239539 w 10446026"/>
                  <a:gd name="connsiteY13" fmla="*/ 1500808 h 4333623"/>
                  <a:gd name="connsiteX14" fmla="*/ 8666921 w 10446026"/>
                  <a:gd name="connsiteY14" fmla="*/ 785191 h 4333623"/>
                  <a:gd name="connsiteX15" fmla="*/ 9322904 w 10446026"/>
                  <a:gd name="connsiteY15" fmla="*/ 327991 h 4333623"/>
                  <a:gd name="connsiteX16" fmla="*/ 10028582 w 10446026"/>
                  <a:gd name="connsiteY16" fmla="*/ 59634 h 4333623"/>
                  <a:gd name="connsiteX17" fmla="*/ 10446026 w 10446026"/>
                  <a:gd name="connsiteY17" fmla="*/ 0 h 4333623"/>
                  <a:gd name="connsiteX0" fmla="*/ 37848 w 10354666"/>
                  <a:gd name="connsiteY0" fmla="*/ 626166 h 4333623"/>
                  <a:gd name="connsiteX1" fmla="*/ 37849 w 10354666"/>
                  <a:gd name="connsiteY1" fmla="*/ 606286 h 4333623"/>
                  <a:gd name="connsiteX2" fmla="*/ 862796 w 10354666"/>
                  <a:gd name="connsiteY2" fmla="*/ 964094 h 4333623"/>
                  <a:gd name="connsiteX3" fmla="*/ 1230544 w 10354666"/>
                  <a:gd name="connsiteY3" fmla="*/ 1192695 h 4333623"/>
                  <a:gd name="connsiteX4" fmla="*/ 1737440 w 10354666"/>
                  <a:gd name="connsiteY4" fmla="*/ 1848678 h 4333623"/>
                  <a:gd name="connsiteX5" fmla="*/ 2244335 w 10354666"/>
                  <a:gd name="connsiteY5" fmla="*/ 2782956 h 4333623"/>
                  <a:gd name="connsiteX6" fmla="*/ 2900318 w 10354666"/>
                  <a:gd name="connsiteY6" fmla="*/ 3647660 h 4333623"/>
                  <a:gd name="connsiteX7" fmla="*/ 3546362 w 10354666"/>
                  <a:gd name="connsiteY7" fmla="*/ 4114799 h 4333623"/>
                  <a:gd name="connsiteX8" fmla="*/ 5027292 w 10354666"/>
                  <a:gd name="connsiteY8" fmla="*/ 4333460 h 4333623"/>
                  <a:gd name="connsiteX9" fmla="*/ 6488345 w 10354666"/>
                  <a:gd name="connsiteY9" fmla="*/ 4084982 h 4333623"/>
                  <a:gd name="connsiteX10" fmla="*/ 7134388 w 10354666"/>
                  <a:gd name="connsiteY10" fmla="*/ 3597965 h 4333623"/>
                  <a:gd name="connsiteX11" fmla="*/ 7502135 w 10354666"/>
                  <a:gd name="connsiteY11" fmla="*/ 3041373 h 4333623"/>
                  <a:gd name="connsiteX12" fmla="*/ 7790370 w 10354666"/>
                  <a:gd name="connsiteY12" fmla="*/ 2365513 h 4333623"/>
                  <a:gd name="connsiteX13" fmla="*/ 8148179 w 10354666"/>
                  <a:gd name="connsiteY13" fmla="*/ 1500808 h 4333623"/>
                  <a:gd name="connsiteX14" fmla="*/ 8575561 w 10354666"/>
                  <a:gd name="connsiteY14" fmla="*/ 785191 h 4333623"/>
                  <a:gd name="connsiteX15" fmla="*/ 9231544 w 10354666"/>
                  <a:gd name="connsiteY15" fmla="*/ 327991 h 4333623"/>
                  <a:gd name="connsiteX16" fmla="*/ 9937222 w 10354666"/>
                  <a:gd name="connsiteY16" fmla="*/ 59634 h 4333623"/>
                  <a:gd name="connsiteX17" fmla="*/ 10354666 w 10354666"/>
                  <a:gd name="connsiteY17" fmla="*/ 0 h 4333623"/>
                  <a:gd name="connsiteX0" fmla="*/ 194865 w 10511683"/>
                  <a:gd name="connsiteY0" fmla="*/ 626166 h 4333623"/>
                  <a:gd name="connsiteX1" fmla="*/ 25901 w 10511683"/>
                  <a:gd name="connsiteY1" fmla="*/ 536712 h 4333623"/>
                  <a:gd name="connsiteX2" fmla="*/ 1019813 w 10511683"/>
                  <a:gd name="connsiteY2" fmla="*/ 964094 h 4333623"/>
                  <a:gd name="connsiteX3" fmla="*/ 1387561 w 10511683"/>
                  <a:gd name="connsiteY3" fmla="*/ 1192695 h 4333623"/>
                  <a:gd name="connsiteX4" fmla="*/ 1894457 w 10511683"/>
                  <a:gd name="connsiteY4" fmla="*/ 1848678 h 4333623"/>
                  <a:gd name="connsiteX5" fmla="*/ 2401352 w 10511683"/>
                  <a:gd name="connsiteY5" fmla="*/ 2782956 h 4333623"/>
                  <a:gd name="connsiteX6" fmla="*/ 3057335 w 10511683"/>
                  <a:gd name="connsiteY6" fmla="*/ 3647660 h 4333623"/>
                  <a:gd name="connsiteX7" fmla="*/ 3703379 w 10511683"/>
                  <a:gd name="connsiteY7" fmla="*/ 4114799 h 4333623"/>
                  <a:gd name="connsiteX8" fmla="*/ 5184309 w 10511683"/>
                  <a:gd name="connsiteY8" fmla="*/ 4333460 h 4333623"/>
                  <a:gd name="connsiteX9" fmla="*/ 6645362 w 10511683"/>
                  <a:gd name="connsiteY9" fmla="*/ 4084982 h 4333623"/>
                  <a:gd name="connsiteX10" fmla="*/ 7291405 w 10511683"/>
                  <a:gd name="connsiteY10" fmla="*/ 3597965 h 4333623"/>
                  <a:gd name="connsiteX11" fmla="*/ 7659152 w 10511683"/>
                  <a:gd name="connsiteY11" fmla="*/ 3041373 h 4333623"/>
                  <a:gd name="connsiteX12" fmla="*/ 7947387 w 10511683"/>
                  <a:gd name="connsiteY12" fmla="*/ 2365513 h 4333623"/>
                  <a:gd name="connsiteX13" fmla="*/ 8305196 w 10511683"/>
                  <a:gd name="connsiteY13" fmla="*/ 1500808 h 4333623"/>
                  <a:gd name="connsiteX14" fmla="*/ 8732578 w 10511683"/>
                  <a:gd name="connsiteY14" fmla="*/ 785191 h 4333623"/>
                  <a:gd name="connsiteX15" fmla="*/ 9388561 w 10511683"/>
                  <a:gd name="connsiteY15" fmla="*/ 327991 h 4333623"/>
                  <a:gd name="connsiteX16" fmla="*/ 10094239 w 10511683"/>
                  <a:gd name="connsiteY16" fmla="*/ 59634 h 4333623"/>
                  <a:gd name="connsiteX17" fmla="*/ 10511683 w 10511683"/>
                  <a:gd name="connsiteY17" fmla="*/ 0 h 433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11683" h="4333623">
                    <a:moveTo>
                      <a:pt x="194865" y="626166"/>
                    </a:moveTo>
                    <a:cubicBezTo>
                      <a:pt x="350578" y="555764"/>
                      <a:pt x="-111590" y="480391"/>
                      <a:pt x="25901" y="536712"/>
                    </a:cubicBezTo>
                    <a:cubicBezTo>
                      <a:pt x="163392" y="593033"/>
                      <a:pt x="792870" y="854764"/>
                      <a:pt x="1019813" y="964094"/>
                    </a:cubicBezTo>
                    <a:cubicBezTo>
                      <a:pt x="1246756" y="1073424"/>
                      <a:pt x="1241787" y="1045264"/>
                      <a:pt x="1387561" y="1192695"/>
                    </a:cubicBezTo>
                    <a:cubicBezTo>
                      <a:pt x="1533335" y="1340126"/>
                      <a:pt x="1725492" y="1583635"/>
                      <a:pt x="1894457" y="1848678"/>
                    </a:cubicBezTo>
                    <a:cubicBezTo>
                      <a:pt x="2063422" y="2113722"/>
                      <a:pt x="2207539" y="2483126"/>
                      <a:pt x="2401352" y="2782956"/>
                    </a:cubicBezTo>
                    <a:cubicBezTo>
                      <a:pt x="2595165" y="3082786"/>
                      <a:pt x="2840331" y="3425686"/>
                      <a:pt x="3057335" y="3647660"/>
                    </a:cubicBezTo>
                    <a:cubicBezTo>
                      <a:pt x="3274339" y="3869634"/>
                      <a:pt x="3348883" y="4000499"/>
                      <a:pt x="3703379" y="4114799"/>
                    </a:cubicBezTo>
                    <a:cubicBezTo>
                      <a:pt x="4057875" y="4229099"/>
                      <a:pt x="4693979" y="4338429"/>
                      <a:pt x="5184309" y="4333460"/>
                    </a:cubicBezTo>
                    <a:cubicBezTo>
                      <a:pt x="5674639" y="4328491"/>
                      <a:pt x="6294179" y="4207564"/>
                      <a:pt x="6645362" y="4084982"/>
                    </a:cubicBezTo>
                    <a:cubicBezTo>
                      <a:pt x="6996545" y="3962400"/>
                      <a:pt x="7122440" y="3771900"/>
                      <a:pt x="7291405" y="3597965"/>
                    </a:cubicBezTo>
                    <a:cubicBezTo>
                      <a:pt x="7460370" y="3424030"/>
                      <a:pt x="7549822" y="3246781"/>
                      <a:pt x="7659152" y="3041373"/>
                    </a:cubicBezTo>
                    <a:cubicBezTo>
                      <a:pt x="7768482" y="2835965"/>
                      <a:pt x="7839713" y="2622274"/>
                      <a:pt x="7947387" y="2365513"/>
                    </a:cubicBezTo>
                    <a:cubicBezTo>
                      <a:pt x="8055061" y="2108752"/>
                      <a:pt x="8174331" y="1764195"/>
                      <a:pt x="8305196" y="1500808"/>
                    </a:cubicBezTo>
                    <a:cubicBezTo>
                      <a:pt x="8436061" y="1237421"/>
                      <a:pt x="8552017" y="980660"/>
                      <a:pt x="8732578" y="785191"/>
                    </a:cubicBezTo>
                    <a:cubicBezTo>
                      <a:pt x="8913139" y="589722"/>
                      <a:pt x="9161618" y="448917"/>
                      <a:pt x="9388561" y="327991"/>
                    </a:cubicBezTo>
                    <a:cubicBezTo>
                      <a:pt x="9615504" y="207065"/>
                      <a:pt x="9907052" y="114299"/>
                      <a:pt x="10094239" y="59634"/>
                    </a:cubicBezTo>
                    <a:cubicBezTo>
                      <a:pt x="10281426" y="4969"/>
                      <a:pt x="10396554" y="2484"/>
                      <a:pt x="10511683"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ight Arrow 17"/>
              <p:cNvSpPr/>
              <p:nvPr/>
            </p:nvSpPr>
            <p:spPr>
              <a:xfrm rot="1389819">
                <a:off x="775851" y="2535598"/>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1</a:t>
                </a:r>
              </a:p>
            </p:txBody>
          </p:sp>
          <p:sp>
            <p:nvSpPr>
              <p:cNvPr id="19" name="Right Arrow 18"/>
              <p:cNvSpPr/>
              <p:nvPr/>
            </p:nvSpPr>
            <p:spPr>
              <a:xfrm rot="3470013">
                <a:off x="2170112" y="3838520"/>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2</a:t>
                </a:r>
              </a:p>
            </p:txBody>
          </p:sp>
          <p:sp>
            <p:nvSpPr>
              <p:cNvPr id="20" name="Right Arrow 19"/>
              <p:cNvSpPr/>
              <p:nvPr/>
            </p:nvSpPr>
            <p:spPr>
              <a:xfrm rot="2494038">
                <a:off x="3314467" y="5415575"/>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3</a:t>
                </a:r>
              </a:p>
            </p:txBody>
          </p:sp>
          <p:sp>
            <p:nvSpPr>
              <p:cNvPr id="21" name="Right Arrow 20"/>
              <p:cNvSpPr/>
              <p:nvPr/>
            </p:nvSpPr>
            <p:spPr>
              <a:xfrm>
                <a:off x="5279763" y="603433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4</a:t>
                </a:r>
              </a:p>
            </p:txBody>
          </p:sp>
          <p:sp>
            <p:nvSpPr>
              <p:cNvPr id="22" name="Right Arrow 21"/>
              <p:cNvSpPr/>
              <p:nvPr/>
            </p:nvSpPr>
            <p:spPr>
              <a:xfrm rot="19096991">
                <a:off x="7204207" y="5468282"/>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5</a:t>
                </a:r>
              </a:p>
            </p:txBody>
          </p:sp>
          <p:sp>
            <p:nvSpPr>
              <p:cNvPr id="23" name="Right Arrow 22"/>
              <p:cNvSpPr/>
              <p:nvPr/>
            </p:nvSpPr>
            <p:spPr>
              <a:xfrm rot="17555044">
                <a:off x="8169658" y="382449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6</a:t>
                </a:r>
              </a:p>
            </p:txBody>
          </p:sp>
          <p:sp>
            <p:nvSpPr>
              <p:cNvPr id="24" name="Right Arrow 23"/>
              <p:cNvSpPr/>
              <p:nvPr/>
            </p:nvSpPr>
            <p:spPr>
              <a:xfrm rot="19409658">
                <a:off x="9167790" y="2288184"/>
                <a:ext cx="1248159" cy="4571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7</a:t>
                </a:r>
              </a:p>
            </p:txBody>
          </p:sp>
        </p:grpSp>
        <p:sp>
          <p:nvSpPr>
            <p:cNvPr id="33" name="TextBox 32"/>
            <p:cNvSpPr txBox="1"/>
            <p:nvPr/>
          </p:nvSpPr>
          <p:spPr>
            <a:xfrm>
              <a:off x="583671" y="3131205"/>
              <a:ext cx="1630017" cy="369332"/>
            </a:xfrm>
            <a:prstGeom prst="rect">
              <a:avLst/>
            </a:prstGeom>
            <a:noFill/>
          </p:spPr>
          <p:txBody>
            <a:bodyPr wrap="square" rtlCol="0">
              <a:spAutoFit/>
            </a:bodyPr>
            <a:lstStyle/>
            <a:p>
              <a:r>
                <a:rPr lang="en-US" b="1">
                  <a:solidFill>
                    <a:schemeClr val="accent2">
                      <a:lumMod val="60000"/>
                      <a:lumOff val="40000"/>
                    </a:schemeClr>
                  </a:solidFill>
                </a:rPr>
                <a:t>ENDING</a:t>
              </a:r>
            </a:p>
          </p:txBody>
        </p:sp>
        <p:sp>
          <p:nvSpPr>
            <p:cNvPr id="34" name="TextBox 33"/>
            <p:cNvSpPr txBox="1"/>
            <p:nvPr/>
          </p:nvSpPr>
          <p:spPr>
            <a:xfrm>
              <a:off x="9828792" y="2946540"/>
              <a:ext cx="1867119" cy="626361"/>
            </a:xfrm>
            <a:prstGeom prst="rect">
              <a:avLst/>
            </a:prstGeom>
            <a:noFill/>
          </p:spPr>
          <p:txBody>
            <a:bodyPr wrap="square" rtlCol="0">
              <a:spAutoFit/>
            </a:bodyPr>
            <a:lstStyle/>
            <a:p>
              <a:r>
                <a:rPr lang="en-US" b="1">
                  <a:solidFill>
                    <a:schemeClr val="accent2">
                      <a:lumMod val="60000"/>
                      <a:lumOff val="40000"/>
                    </a:schemeClr>
                  </a:solidFill>
                </a:rPr>
                <a:t>NEW BEGINNING</a:t>
              </a:r>
            </a:p>
          </p:txBody>
        </p:sp>
        <p:sp>
          <p:nvSpPr>
            <p:cNvPr id="35" name="TextBox 34"/>
            <p:cNvSpPr txBox="1"/>
            <p:nvPr/>
          </p:nvSpPr>
          <p:spPr>
            <a:xfrm>
              <a:off x="4916913" y="6330706"/>
              <a:ext cx="2195418" cy="369332"/>
            </a:xfrm>
            <a:prstGeom prst="rect">
              <a:avLst/>
            </a:prstGeom>
            <a:noFill/>
          </p:spPr>
          <p:txBody>
            <a:bodyPr wrap="square" rtlCol="0">
              <a:spAutoFit/>
            </a:bodyPr>
            <a:lstStyle/>
            <a:p>
              <a:r>
                <a:rPr lang="en-US" b="1">
                  <a:solidFill>
                    <a:schemeClr val="accent2">
                      <a:lumMod val="60000"/>
                      <a:lumOff val="40000"/>
                    </a:schemeClr>
                  </a:solidFill>
                </a:rPr>
                <a:t>NEUTRAL ZONE</a:t>
              </a:r>
            </a:p>
          </p:txBody>
        </p:sp>
      </p:grpSp>
      <p:sp>
        <p:nvSpPr>
          <p:cNvPr id="43" name="Shape 1064">
            <a:extLst>
              <a:ext uri="{FF2B5EF4-FFF2-40B4-BE49-F238E27FC236}">
                <a16:creationId xmlns:a16="http://schemas.microsoft.com/office/drawing/2014/main" id="{31E4FF82-4CA4-9741-A82D-AE0C391A31CA}"/>
              </a:ext>
            </a:extLst>
          </p:cNvPr>
          <p:cNvSpPr txBox="1"/>
          <p:nvPr/>
        </p:nvSpPr>
        <p:spPr>
          <a:xfrm>
            <a:off x="1333040" y="2987892"/>
            <a:ext cx="732893" cy="242373"/>
          </a:xfrm>
          <a:prstGeom prst="rect">
            <a:avLst/>
          </a:prstGeom>
          <a:noFill/>
          <a:ln>
            <a:noFill/>
          </a:ln>
        </p:spPr>
        <p:txBody>
          <a:bodyPr lIns="68569" tIns="34275" rIns="68569" bIns="34275" anchor="t" anchorCtr="0">
            <a:noAutofit/>
          </a:bodyPr>
          <a:lstStyle/>
          <a:p>
            <a:pPr algn="r">
              <a:buSzPct val="25000"/>
            </a:pPr>
            <a:r>
              <a:rPr lang="en-US" sz="1125">
                <a:solidFill>
                  <a:srgbClr val="2E75B5"/>
                </a:solidFill>
                <a:latin typeface="Arial"/>
                <a:ea typeface="Arial"/>
                <a:cs typeface="Arial"/>
                <a:sym typeface="Arial"/>
              </a:rPr>
              <a:t>Denial</a:t>
            </a:r>
          </a:p>
        </p:txBody>
      </p:sp>
      <p:sp>
        <p:nvSpPr>
          <p:cNvPr id="44" name="Shape 1065">
            <a:extLst>
              <a:ext uri="{FF2B5EF4-FFF2-40B4-BE49-F238E27FC236}">
                <a16:creationId xmlns:a16="http://schemas.microsoft.com/office/drawing/2014/main" id="{1664DB1D-2F31-3447-B29A-ED405C73D6C7}"/>
              </a:ext>
            </a:extLst>
          </p:cNvPr>
          <p:cNvSpPr txBox="1"/>
          <p:nvPr/>
        </p:nvSpPr>
        <p:spPr>
          <a:xfrm>
            <a:off x="1130261" y="3600709"/>
            <a:ext cx="1138453" cy="242373"/>
          </a:xfrm>
          <a:prstGeom prst="rect">
            <a:avLst/>
          </a:prstGeom>
          <a:noFill/>
          <a:ln>
            <a:noFill/>
          </a:ln>
        </p:spPr>
        <p:txBody>
          <a:bodyPr lIns="68569" tIns="34275" rIns="68569" bIns="34275" anchor="t" anchorCtr="0">
            <a:noAutofit/>
          </a:bodyPr>
          <a:lstStyle/>
          <a:p>
            <a:pPr algn="r">
              <a:buSzPct val="25000"/>
            </a:pPr>
            <a:r>
              <a:rPr lang="en-US" sz="1125">
                <a:solidFill>
                  <a:srgbClr val="2E75B5"/>
                </a:solidFill>
                <a:latin typeface="Arial"/>
                <a:ea typeface="Arial"/>
                <a:cs typeface="Arial"/>
                <a:sym typeface="Arial"/>
              </a:rPr>
              <a:t>Resistance</a:t>
            </a:r>
          </a:p>
        </p:txBody>
      </p:sp>
      <p:sp>
        <p:nvSpPr>
          <p:cNvPr id="45" name="Shape 1067">
            <a:extLst>
              <a:ext uri="{FF2B5EF4-FFF2-40B4-BE49-F238E27FC236}">
                <a16:creationId xmlns:a16="http://schemas.microsoft.com/office/drawing/2014/main" id="{F9028684-7280-C94C-A507-D735877B116F}"/>
              </a:ext>
            </a:extLst>
          </p:cNvPr>
          <p:cNvSpPr txBox="1"/>
          <p:nvPr/>
        </p:nvSpPr>
        <p:spPr>
          <a:xfrm>
            <a:off x="9671428" y="2981625"/>
            <a:ext cx="1276311" cy="242373"/>
          </a:xfrm>
          <a:prstGeom prst="rect">
            <a:avLst/>
          </a:prstGeom>
          <a:noFill/>
          <a:ln>
            <a:noFill/>
          </a:ln>
        </p:spPr>
        <p:txBody>
          <a:bodyPr lIns="68569" tIns="34275" rIns="68569" bIns="34275" anchor="t" anchorCtr="0">
            <a:noAutofit/>
          </a:bodyPr>
          <a:lstStyle/>
          <a:p>
            <a:pPr>
              <a:buSzPct val="25000"/>
            </a:pPr>
            <a:r>
              <a:rPr lang="en-US" sz="1125">
                <a:solidFill>
                  <a:srgbClr val="2E75B5"/>
                </a:solidFill>
                <a:latin typeface="Arial"/>
                <a:ea typeface="Arial"/>
                <a:cs typeface="Arial"/>
                <a:sym typeface="Arial"/>
              </a:rPr>
              <a:t>Commitment</a:t>
            </a:r>
          </a:p>
        </p:txBody>
      </p:sp>
      <p:sp>
        <p:nvSpPr>
          <p:cNvPr id="46" name="Shape 1066">
            <a:extLst>
              <a:ext uri="{FF2B5EF4-FFF2-40B4-BE49-F238E27FC236}">
                <a16:creationId xmlns:a16="http://schemas.microsoft.com/office/drawing/2014/main" id="{2DDCAB06-9C80-744B-9B5A-7A0B2492754E}"/>
              </a:ext>
            </a:extLst>
          </p:cNvPr>
          <p:cNvSpPr txBox="1"/>
          <p:nvPr/>
        </p:nvSpPr>
        <p:spPr>
          <a:xfrm>
            <a:off x="9734746" y="3598307"/>
            <a:ext cx="1149674" cy="242373"/>
          </a:xfrm>
          <a:prstGeom prst="rect">
            <a:avLst/>
          </a:prstGeom>
          <a:noFill/>
          <a:ln>
            <a:noFill/>
          </a:ln>
        </p:spPr>
        <p:txBody>
          <a:bodyPr lIns="68569" tIns="34275" rIns="68569" bIns="34275" anchor="t" anchorCtr="0">
            <a:noAutofit/>
          </a:bodyPr>
          <a:lstStyle/>
          <a:p>
            <a:pPr>
              <a:buSzPct val="25000"/>
            </a:pPr>
            <a:r>
              <a:rPr lang="en-US" sz="1125">
                <a:solidFill>
                  <a:srgbClr val="2E75B5"/>
                </a:solidFill>
                <a:latin typeface="Arial"/>
                <a:ea typeface="Arial"/>
                <a:cs typeface="Arial"/>
                <a:sym typeface="Arial"/>
              </a:rPr>
              <a:t>Exploration</a:t>
            </a:r>
          </a:p>
        </p:txBody>
      </p:sp>
      <p:grpSp>
        <p:nvGrpSpPr>
          <p:cNvPr id="29" name="Google Shape;402;p21">
            <a:extLst>
              <a:ext uri="{FF2B5EF4-FFF2-40B4-BE49-F238E27FC236}">
                <a16:creationId xmlns:a16="http://schemas.microsoft.com/office/drawing/2014/main" id="{DAF52E4A-62CF-F648-98CE-97718B287B92}"/>
              </a:ext>
            </a:extLst>
          </p:cNvPr>
          <p:cNvGrpSpPr/>
          <p:nvPr/>
        </p:nvGrpSpPr>
        <p:grpSpPr>
          <a:xfrm>
            <a:off x="2038344" y="1227325"/>
            <a:ext cx="3848360" cy="1599128"/>
            <a:chOff x="179954" y="1676400"/>
            <a:chExt cx="3848360" cy="2132171"/>
          </a:xfrm>
        </p:grpSpPr>
        <p:sp>
          <p:nvSpPr>
            <p:cNvPr id="30" name="Google Shape;403;p21">
              <a:extLst>
                <a:ext uri="{FF2B5EF4-FFF2-40B4-BE49-F238E27FC236}">
                  <a16:creationId xmlns:a16="http://schemas.microsoft.com/office/drawing/2014/main" id="{08069BF1-6975-9248-9E75-EAD412B72330}"/>
                </a:ext>
              </a:extLst>
            </p:cNvPr>
            <p:cNvSpPr txBox="1"/>
            <p:nvPr/>
          </p:nvSpPr>
          <p:spPr>
            <a:xfrm>
              <a:off x="383150" y="1676400"/>
              <a:ext cx="3441967" cy="369332"/>
            </a:xfrm>
            <a:prstGeom prst="rect">
              <a:avLst/>
            </a:prstGeom>
            <a:noFill/>
            <a:ln>
              <a:noFill/>
            </a:ln>
          </p:spPr>
          <p:txBody>
            <a:bodyPr spcFirstLastPara="1" wrap="square" lIns="68550" tIns="34275" rIns="68550" bIns="34275" anchor="t" anchorCtr="0">
              <a:noAutofit/>
            </a:bodyPr>
            <a:lstStyle/>
            <a:p>
              <a:pPr algn="ctr"/>
              <a:r>
                <a:rPr lang="en-US">
                  <a:solidFill>
                    <a:srgbClr val="44546A"/>
                  </a:solidFill>
                  <a:latin typeface="Arial"/>
                  <a:ea typeface="Arial"/>
                  <a:cs typeface="Arial"/>
                  <a:sym typeface="Arial"/>
                </a:rPr>
                <a:t>Need for Meaning and Direction</a:t>
              </a:r>
              <a:endParaRPr/>
            </a:p>
          </p:txBody>
        </p:sp>
        <p:sp>
          <p:nvSpPr>
            <p:cNvPr id="31" name="Google Shape;404;p21">
              <a:extLst>
                <a:ext uri="{FF2B5EF4-FFF2-40B4-BE49-F238E27FC236}">
                  <a16:creationId xmlns:a16="http://schemas.microsoft.com/office/drawing/2014/main" id="{C0F14A6B-9484-AC4D-B4FB-51E1564AB7F4}"/>
                </a:ext>
              </a:extLst>
            </p:cNvPr>
            <p:cNvSpPr txBox="1"/>
            <p:nvPr/>
          </p:nvSpPr>
          <p:spPr>
            <a:xfrm>
              <a:off x="179954" y="2048188"/>
              <a:ext cx="3848360" cy="338554"/>
            </a:xfrm>
            <a:prstGeom prst="rect">
              <a:avLst/>
            </a:prstGeom>
            <a:noFill/>
            <a:ln>
              <a:noFill/>
            </a:ln>
          </p:spPr>
          <p:txBody>
            <a:bodyPr spcFirstLastPara="1" wrap="square" lIns="68550" tIns="34275" rIns="68550" bIns="34275" anchor="t" anchorCtr="0">
              <a:noAutofit/>
            </a:bodyPr>
            <a:lstStyle/>
            <a:p>
              <a:pPr algn="ctr"/>
              <a:r>
                <a:rPr lang="en-US" sz="1200">
                  <a:solidFill>
                    <a:srgbClr val="1F3864"/>
                  </a:solidFill>
                  <a:latin typeface="Calibri"/>
                  <a:ea typeface="Calibri"/>
                  <a:cs typeface="Calibri"/>
                  <a:sym typeface="Calibri"/>
                </a:rPr>
                <a:t>Leadership Value: A Strong Sense of Purpose</a:t>
              </a:r>
              <a:endParaRPr/>
            </a:p>
          </p:txBody>
        </p:sp>
        <p:grpSp>
          <p:nvGrpSpPr>
            <p:cNvPr id="32" name="Google Shape;405;p21">
              <a:extLst>
                <a:ext uri="{FF2B5EF4-FFF2-40B4-BE49-F238E27FC236}">
                  <a16:creationId xmlns:a16="http://schemas.microsoft.com/office/drawing/2014/main" id="{64D9540B-2756-FA44-9B10-A1138BA229C1}"/>
                </a:ext>
              </a:extLst>
            </p:cNvPr>
            <p:cNvGrpSpPr/>
            <p:nvPr/>
          </p:nvGrpSpPr>
          <p:grpSpPr>
            <a:xfrm>
              <a:off x="275652" y="2628397"/>
              <a:ext cx="3656963" cy="803701"/>
              <a:chOff x="284132" y="2632096"/>
              <a:chExt cx="3656963" cy="803701"/>
            </a:xfrm>
          </p:grpSpPr>
          <p:sp>
            <p:nvSpPr>
              <p:cNvPr id="48" name="Google Shape;406;p21">
                <a:extLst>
                  <a:ext uri="{FF2B5EF4-FFF2-40B4-BE49-F238E27FC236}">
                    <a16:creationId xmlns:a16="http://schemas.microsoft.com/office/drawing/2014/main" id="{B1296B5B-EC1C-7D46-AB13-03A4A736A3EC}"/>
                  </a:ext>
                </a:extLst>
              </p:cNvPr>
              <p:cNvSpPr/>
              <p:nvPr/>
            </p:nvSpPr>
            <p:spPr>
              <a:xfrm>
                <a:off x="284132" y="2632096"/>
                <a:ext cx="3656963" cy="783146"/>
              </a:xfrm>
              <a:prstGeom prst="roundRect">
                <a:avLst>
                  <a:gd name="adj" fmla="val 16667"/>
                </a:avLst>
              </a:prstGeom>
              <a:solidFill>
                <a:schemeClr val="lt1"/>
              </a:solidFill>
              <a:ln w="12700" cap="flat" cmpd="sng">
                <a:solidFill>
                  <a:schemeClr val="accent5"/>
                </a:solidFill>
                <a:prstDash val="solid"/>
                <a:miter lim="8000"/>
                <a:headEnd type="none" w="sm" len="sm"/>
                <a:tailEnd type="none" w="sm" len="sm"/>
              </a:ln>
            </p:spPr>
            <p:txBody>
              <a:bodyPr spcFirstLastPara="1" wrap="square" lIns="68550" tIns="34275" rIns="68550" bIns="34275" anchor="ctr" anchorCtr="0">
                <a:noAutofit/>
              </a:bodyPr>
              <a:lstStyle/>
              <a:p>
                <a:pPr algn="ctr"/>
                <a:endParaRPr>
                  <a:solidFill>
                    <a:srgbClr val="000000"/>
                  </a:solidFill>
                  <a:latin typeface="Arial"/>
                  <a:ea typeface="Arial"/>
                  <a:cs typeface="Arial"/>
                  <a:sym typeface="Arial"/>
                </a:endParaRPr>
              </a:p>
            </p:txBody>
          </p:sp>
          <p:grpSp>
            <p:nvGrpSpPr>
              <p:cNvPr id="49" name="Google Shape;407;p21">
                <a:extLst>
                  <a:ext uri="{FF2B5EF4-FFF2-40B4-BE49-F238E27FC236}">
                    <a16:creationId xmlns:a16="http://schemas.microsoft.com/office/drawing/2014/main" id="{DA05540E-6CB5-3748-9066-A417A6E561DC}"/>
                  </a:ext>
                </a:extLst>
              </p:cNvPr>
              <p:cNvGrpSpPr/>
              <p:nvPr/>
            </p:nvGrpSpPr>
            <p:grpSpPr>
              <a:xfrm>
                <a:off x="460055" y="2711251"/>
                <a:ext cx="3305120" cy="724546"/>
                <a:chOff x="645093" y="2643206"/>
                <a:chExt cx="4406823" cy="966064"/>
              </a:xfrm>
            </p:grpSpPr>
            <p:sp>
              <p:nvSpPr>
                <p:cNvPr id="50" name="Google Shape;408;p21">
                  <a:extLst>
                    <a:ext uri="{FF2B5EF4-FFF2-40B4-BE49-F238E27FC236}">
                      <a16:creationId xmlns:a16="http://schemas.microsoft.com/office/drawing/2014/main" id="{75F083CE-AFE4-DF48-AB64-74033245F53A}"/>
                    </a:ext>
                  </a:extLst>
                </p:cNvPr>
                <p:cNvSpPr txBox="1"/>
                <p:nvPr/>
              </p:nvSpPr>
              <p:spPr>
                <a:xfrm>
                  <a:off x="877765" y="2643206"/>
                  <a:ext cx="1404658" cy="369333"/>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Sell Problem</a:t>
                  </a:r>
                  <a:endParaRPr/>
                </a:p>
              </p:txBody>
            </p:sp>
            <p:sp>
              <p:nvSpPr>
                <p:cNvPr id="51" name="Google Shape;409;p21">
                  <a:extLst>
                    <a:ext uri="{FF2B5EF4-FFF2-40B4-BE49-F238E27FC236}">
                      <a16:creationId xmlns:a16="http://schemas.microsoft.com/office/drawing/2014/main" id="{109FE54C-6AD0-2E41-832C-D285B552EAA6}"/>
                    </a:ext>
                  </a:extLst>
                </p:cNvPr>
                <p:cNvSpPr txBox="1"/>
                <p:nvPr/>
              </p:nvSpPr>
              <p:spPr>
                <a:xfrm>
                  <a:off x="2760264" y="2643206"/>
                  <a:ext cx="2291652" cy="369333"/>
                </a:xfrm>
                <a:prstGeom prst="rect">
                  <a:avLst/>
                </a:prstGeom>
                <a:noFill/>
                <a:ln>
                  <a:noFill/>
                </a:ln>
              </p:spPr>
              <p:txBody>
                <a:bodyPr spcFirstLastPara="1" wrap="square" lIns="68550" tIns="34275" rIns="68550" bIns="34275" anchor="t" anchorCtr="0">
                  <a:noAutofit/>
                </a:bodyPr>
                <a:lstStyle/>
                <a:p>
                  <a:r>
                    <a:rPr lang="en-US" sz="900">
                      <a:solidFill>
                        <a:srgbClr val="2F5496"/>
                      </a:solidFill>
                      <a:latin typeface="Arial"/>
                      <a:ea typeface="Arial"/>
                      <a:cs typeface="Arial"/>
                      <a:sym typeface="Arial"/>
                    </a:rPr>
                    <a:t>Explain “Why Change”</a:t>
                  </a:r>
                  <a:endParaRPr/>
                </a:p>
              </p:txBody>
            </p:sp>
            <p:sp>
              <p:nvSpPr>
                <p:cNvPr id="52" name="Google Shape;410;p21">
                  <a:extLst>
                    <a:ext uri="{FF2B5EF4-FFF2-40B4-BE49-F238E27FC236}">
                      <a16:creationId xmlns:a16="http://schemas.microsoft.com/office/drawing/2014/main" id="{405C4C3D-DABE-9F43-9351-06998CCC2034}"/>
                    </a:ext>
                  </a:extLst>
                </p:cNvPr>
                <p:cNvSpPr txBox="1"/>
                <p:nvPr/>
              </p:nvSpPr>
              <p:spPr>
                <a:xfrm>
                  <a:off x="645093" y="3106683"/>
                  <a:ext cx="1869998" cy="369333"/>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Verbalize</a:t>
                  </a:r>
                  <a:r>
                    <a:rPr lang="en-US" sz="900">
                      <a:solidFill>
                        <a:srgbClr val="000000"/>
                      </a:solidFill>
                      <a:latin typeface="Arial"/>
                      <a:ea typeface="Arial"/>
                      <a:cs typeface="Arial"/>
                      <a:sym typeface="Arial"/>
                    </a:rPr>
                    <a:t> </a:t>
                  </a:r>
                  <a:r>
                    <a:rPr lang="en-US" sz="900">
                      <a:solidFill>
                        <a:srgbClr val="2F5496"/>
                      </a:solidFill>
                      <a:latin typeface="Arial"/>
                      <a:ea typeface="Arial"/>
                      <a:cs typeface="Arial"/>
                      <a:sym typeface="Arial"/>
                    </a:rPr>
                    <a:t>Passion</a:t>
                  </a:r>
                  <a:endParaRPr/>
                </a:p>
              </p:txBody>
            </p:sp>
            <p:sp>
              <p:nvSpPr>
                <p:cNvPr id="53" name="Google Shape;411;p21">
                  <a:extLst>
                    <a:ext uri="{FF2B5EF4-FFF2-40B4-BE49-F238E27FC236}">
                      <a16:creationId xmlns:a16="http://schemas.microsoft.com/office/drawing/2014/main" id="{9D3F379F-81B7-B949-9837-115CDEFEB377}"/>
                    </a:ext>
                  </a:extLst>
                </p:cNvPr>
                <p:cNvSpPr txBox="1"/>
                <p:nvPr/>
              </p:nvSpPr>
              <p:spPr>
                <a:xfrm>
                  <a:off x="2760266" y="3106683"/>
                  <a:ext cx="2166617" cy="502587"/>
                </a:xfrm>
                <a:prstGeom prst="rect">
                  <a:avLst/>
                </a:prstGeom>
                <a:noFill/>
                <a:ln>
                  <a:noFill/>
                </a:ln>
              </p:spPr>
              <p:txBody>
                <a:bodyPr spcFirstLastPara="1" wrap="square" lIns="68550" tIns="34275" rIns="68550" bIns="34275" anchor="t" anchorCtr="0">
                  <a:noAutofit/>
                </a:bodyPr>
                <a:lstStyle/>
                <a:p>
                  <a:r>
                    <a:rPr lang="en-US" sz="900">
                      <a:solidFill>
                        <a:srgbClr val="2F5496"/>
                      </a:solidFill>
                      <a:latin typeface="Arial"/>
                      <a:ea typeface="Arial"/>
                      <a:cs typeface="Arial"/>
                      <a:sym typeface="Arial"/>
                    </a:rPr>
                    <a:t>Display Perspective</a:t>
                  </a:r>
                  <a:endParaRPr/>
                </a:p>
              </p:txBody>
            </p:sp>
          </p:grpSp>
        </p:grpSp>
        <p:sp>
          <p:nvSpPr>
            <p:cNvPr id="37" name="Google Shape;412;p21">
              <a:extLst>
                <a:ext uri="{FF2B5EF4-FFF2-40B4-BE49-F238E27FC236}">
                  <a16:creationId xmlns:a16="http://schemas.microsoft.com/office/drawing/2014/main" id="{0AEB72B4-6520-404A-A8D2-CDC1480D1418}"/>
                </a:ext>
              </a:extLst>
            </p:cNvPr>
            <p:cNvSpPr/>
            <p:nvPr/>
          </p:nvSpPr>
          <p:spPr>
            <a:xfrm>
              <a:off x="421558" y="3500794"/>
              <a:ext cx="3365152" cy="307777"/>
            </a:xfrm>
            <a:prstGeom prst="rect">
              <a:avLst/>
            </a:prstGeom>
            <a:noFill/>
            <a:ln>
              <a:noFill/>
            </a:ln>
          </p:spPr>
          <p:txBody>
            <a:bodyPr spcFirstLastPara="1" wrap="square" lIns="68550" tIns="34275" rIns="68550" bIns="34275" anchor="t" anchorCtr="0">
              <a:noAutofit/>
            </a:bodyPr>
            <a:lstStyle/>
            <a:p>
              <a:pPr algn="ctr"/>
              <a:r>
                <a:rPr lang="en-US" sz="1050" b="1">
                  <a:solidFill>
                    <a:srgbClr val="1F3864"/>
                  </a:solidFill>
                  <a:latin typeface="Calibri"/>
                  <a:ea typeface="Calibri"/>
                  <a:cs typeface="Calibri"/>
                  <a:sym typeface="Calibri"/>
                </a:rPr>
                <a:t>Leadership Focus: Clear Goals and Objectives</a:t>
              </a:r>
              <a:endParaRPr/>
            </a:p>
          </p:txBody>
        </p:sp>
        <p:sp>
          <p:nvSpPr>
            <p:cNvPr id="47" name="Google Shape;413;p21">
              <a:extLst>
                <a:ext uri="{FF2B5EF4-FFF2-40B4-BE49-F238E27FC236}">
                  <a16:creationId xmlns:a16="http://schemas.microsoft.com/office/drawing/2014/main" id="{D7F66691-C493-AC44-80E2-A861536DD2A9}"/>
                </a:ext>
              </a:extLst>
            </p:cNvPr>
            <p:cNvSpPr txBox="1"/>
            <p:nvPr/>
          </p:nvSpPr>
          <p:spPr>
            <a:xfrm>
              <a:off x="275652" y="2361819"/>
              <a:ext cx="1812304" cy="276998"/>
            </a:xfrm>
            <a:prstGeom prst="rect">
              <a:avLst/>
            </a:prstGeom>
            <a:noFill/>
            <a:ln>
              <a:noFill/>
            </a:ln>
          </p:spPr>
          <p:txBody>
            <a:bodyPr spcFirstLastPara="1" wrap="square" lIns="68550" tIns="34275" rIns="68550" bIns="34275" anchor="t" anchorCtr="0">
              <a:noAutofit/>
            </a:bodyPr>
            <a:lstStyle/>
            <a:p>
              <a:r>
                <a:rPr lang="en-US" sz="900">
                  <a:solidFill>
                    <a:srgbClr val="000000"/>
                  </a:solidFill>
                  <a:latin typeface="Arial"/>
                  <a:ea typeface="Arial"/>
                  <a:cs typeface="Arial"/>
                  <a:sym typeface="Arial"/>
                </a:rPr>
                <a:t>Leadership Behaviors:</a:t>
              </a:r>
              <a:endParaRPr/>
            </a:p>
          </p:txBody>
        </p:sp>
      </p:grpSp>
      <p:sp>
        <p:nvSpPr>
          <p:cNvPr id="55" name="Google Shape;391;p21">
            <a:extLst>
              <a:ext uri="{FF2B5EF4-FFF2-40B4-BE49-F238E27FC236}">
                <a16:creationId xmlns:a16="http://schemas.microsoft.com/office/drawing/2014/main" id="{5E80E8A8-8E02-AD43-ABEF-969B83AC7463}"/>
              </a:ext>
            </a:extLst>
          </p:cNvPr>
          <p:cNvSpPr txBox="1"/>
          <p:nvPr/>
        </p:nvSpPr>
        <p:spPr>
          <a:xfrm>
            <a:off x="2098620" y="4188518"/>
            <a:ext cx="1812304" cy="207749"/>
          </a:xfrm>
          <a:prstGeom prst="rect">
            <a:avLst/>
          </a:prstGeom>
          <a:noFill/>
          <a:ln>
            <a:noFill/>
          </a:ln>
        </p:spPr>
        <p:txBody>
          <a:bodyPr spcFirstLastPara="1" wrap="square" lIns="68550" tIns="34275" rIns="68550" bIns="34275" anchor="t" anchorCtr="0">
            <a:noAutofit/>
          </a:bodyPr>
          <a:lstStyle/>
          <a:p>
            <a:r>
              <a:rPr lang="en-US" sz="900">
                <a:solidFill>
                  <a:srgbClr val="000000"/>
                </a:solidFill>
                <a:latin typeface="Arial"/>
                <a:ea typeface="Arial"/>
                <a:cs typeface="Arial"/>
                <a:sym typeface="Arial"/>
              </a:rPr>
              <a:t>Leadership Behaviors:</a:t>
            </a:r>
            <a:endParaRPr/>
          </a:p>
        </p:txBody>
      </p:sp>
      <p:sp>
        <p:nvSpPr>
          <p:cNvPr id="56" name="Google Shape;392;p21">
            <a:extLst>
              <a:ext uri="{FF2B5EF4-FFF2-40B4-BE49-F238E27FC236}">
                <a16:creationId xmlns:a16="http://schemas.microsoft.com/office/drawing/2014/main" id="{C2845A60-A8C7-3047-AB90-886AB0C74940}"/>
              </a:ext>
            </a:extLst>
          </p:cNvPr>
          <p:cNvSpPr txBox="1"/>
          <p:nvPr/>
        </p:nvSpPr>
        <p:spPr>
          <a:xfrm>
            <a:off x="3085262" y="3654533"/>
            <a:ext cx="1646668" cy="276999"/>
          </a:xfrm>
          <a:prstGeom prst="rect">
            <a:avLst/>
          </a:prstGeom>
          <a:solidFill>
            <a:schemeClr val="bg1"/>
          </a:solidFill>
          <a:ln>
            <a:noFill/>
          </a:ln>
        </p:spPr>
        <p:txBody>
          <a:bodyPr spcFirstLastPara="1" wrap="square" lIns="68550" tIns="34275" rIns="68550" bIns="34275" anchor="t" anchorCtr="0">
            <a:noAutofit/>
          </a:bodyPr>
          <a:lstStyle/>
          <a:p>
            <a:pPr algn="ctr"/>
            <a:r>
              <a:rPr lang="en-US">
                <a:solidFill>
                  <a:srgbClr val="44546A"/>
                </a:solidFill>
                <a:latin typeface="Arial"/>
                <a:ea typeface="Arial"/>
                <a:cs typeface="Arial"/>
                <a:sym typeface="Arial"/>
              </a:rPr>
              <a:t>Need for Trust</a:t>
            </a:r>
            <a:endParaRPr/>
          </a:p>
        </p:txBody>
      </p:sp>
      <p:sp>
        <p:nvSpPr>
          <p:cNvPr id="57" name="Google Shape;393;p21">
            <a:extLst>
              <a:ext uri="{FF2B5EF4-FFF2-40B4-BE49-F238E27FC236}">
                <a16:creationId xmlns:a16="http://schemas.microsoft.com/office/drawing/2014/main" id="{3F4E9510-08EE-4940-9A95-1BDFDC1B1B48}"/>
              </a:ext>
            </a:extLst>
          </p:cNvPr>
          <p:cNvSpPr txBox="1"/>
          <p:nvPr/>
        </p:nvSpPr>
        <p:spPr>
          <a:xfrm>
            <a:off x="2018047" y="3919185"/>
            <a:ext cx="3781099" cy="253916"/>
          </a:xfrm>
          <a:prstGeom prst="rect">
            <a:avLst/>
          </a:prstGeom>
          <a:noFill/>
          <a:ln>
            <a:noFill/>
          </a:ln>
        </p:spPr>
        <p:txBody>
          <a:bodyPr spcFirstLastPara="1" wrap="square" lIns="68550" tIns="34275" rIns="68550" bIns="34275" anchor="t" anchorCtr="0">
            <a:noAutofit/>
          </a:bodyPr>
          <a:lstStyle/>
          <a:p>
            <a:pPr algn="ctr"/>
            <a:r>
              <a:rPr lang="en-US" sz="1200">
                <a:solidFill>
                  <a:srgbClr val="1F3864"/>
                </a:solidFill>
                <a:latin typeface="Calibri"/>
                <a:ea typeface="Calibri"/>
                <a:cs typeface="Calibri"/>
                <a:sym typeface="Calibri"/>
              </a:rPr>
              <a:t>Leadership Value: Authenticity and Integrity</a:t>
            </a:r>
            <a:endParaRPr/>
          </a:p>
        </p:txBody>
      </p:sp>
      <p:grpSp>
        <p:nvGrpSpPr>
          <p:cNvPr id="58" name="Google Shape;394;p21">
            <a:extLst>
              <a:ext uri="{FF2B5EF4-FFF2-40B4-BE49-F238E27FC236}">
                <a16:creationId xmlns:a16="http://schemas.microsoft.com/office/drawing/2014/main" id="{D548CE5A-989E-0743-8704-7E05AB76DDC9}"/>
              </a:ext>
            </a:extLst>
          </p:cNvPr>
          <p:cNvGrpSpPr/>
          <p:nvPr/>
        </p:nvGrpSpPr>
        <p:grpSpPr>
          <a:xfrm>
            <a:off x="2098621" y="4380902"/>
            <a:ext cx="3663793" cy="592553"/>
            <a:chOff x="219582" y="5262368"/>
            <a:chExt cx="3663792" cy="790070"/>
          </a:xfrm>
        </p:grpSpPr>
        <p:sp>
          <p:nvSpPr>
            <p:cNvPr id="60" name="Google Shape;395;p21">
              <a:extLst>
                <a:ext uri="{FF2B5EF4-FFF2-40B4-BE49-F238E27FC236}">
                  <a16:creationId xmlns:a16="http://schemas.microsoft.com/office/drawing/2014/main" id="{647FE1EE-2CE8-F845-84EE-58C2CA06890B}"/>
                </a:ext>
              </a:extLst>
            </p:cNvPr>
            <p:cNvSpPr/>
            <p:nvPr/>
          </p:nvSpPr>
          <p:spPr>
            <a:xfrm>
              <a:off x="219582" y="5269269"/>
              <a:ext cx="3656963" cy="783146"/>
            </a:xfrm>
            <a:prstGeom prst="roundRect">
              <a:avLst>
                <a:gd name="adj" fmla="val 16667"/>
              </a:avLst>
            </a:prstGeom>
            <a:solidFill>
              <a:schemeClr val="lt1"/>
            </a:solidFill>
            <a:ln w="12700" cap="flat" cmpd="sng">
              <a:solidFill>
                <a:schemeClr val="accent5"/>
              </a:solidFill>
              <a:prstDash val="solid"/>
              <a:miter lim="8000"/>
              <a:headEnd type="none" w="sm" len="sm"/>
              <a:tailEnd type="none" w="sm" len="sm"/>
            </a:ln>
          </p:spPr>
          <p:txBody>
            <a:bodyPr spcFirstLastPara="1" wrap="square" lIns="68550" tIns="34275" rIns="68550" bIns="34275" anchor="ctr" anchorCtr="0">
              <a:noAutofit/>
            </a:bodyPr>
            <a:lstStyle/>
            <a:p>
              <a:pPr algn="ctr"/>
              <a:endParaRPr>
                <a:solidFill>
                  <a:srgbClr val="000000"/>
                </a:solidFill>
                <a:latin typeface="Arial"/>
                <a:ea typeface="Arial"/>
                <a:cs typeface="Arial"/>
                <a:sym typeface="Arial"/>
              </a:endParaRPr>
            </a:p>
          </p:txBody>
        </p:sp>
        <p:grpSp>
          <p:nvGrpSpPr>
            <p:cNvPr id="61" name="Google Shape;396;p21">
              <a:extLst>
                <a:ext uri="{FF2B5EF4-FFF2-40B4-BE49-F238E27FC236}">
                  <a16:creationId xmlns:a16="http://schemas.microsoft.com/office/drawing/2014/main" id="{09C4B6D2-A5BD-AE44-B102-A2B98EED96DF}"/>
                </a:ext>
              </a:extLst>
            </p:cNvPr>
            <p:cNvGrpSpPr/>
            <p:nvPr/>
          </p:nvGrpSpPr>
          <p:grpSpPr>
            <a:xfrm>
              <a:off x="273730" y="5262368"/>
              <a:ext cx="3609644" cy="790070"/>
              <a:chOff x="503552" y="2846272"/>
              <a:chExt cx="4812861" cy="1179909"/>
            </a:xfrm>
          </p:grpSpPr>
          <p:sp>
            <p:nvSpPr>
              <p:cNvPr id="62" name="Google Shape;397;p21">
                <a:extLst>
                  <a:ext uri="{FF2B5EF4-FFF2-40B4-BE49-F238E27FC236}">
                    <a16:creationId xmlns:a16="http://schemas.microsoft.com/office/drawing/2014/main" id="{215096DE-160D-264D-9454-6F92153CEE31}"/>
                  </a:ext>
                </a:extLst>
              </p:cNvPr>
              <p:cNvSpPr txBox="1"/>
              <p:nvPr/>
            </p:nvSpPr>
            <p:spPr>
              <a:xfrm>
                <a:off x="503552" y="2846272"/>
                <a:ext cx="2291655" cy="689460"/>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Embrace</a:t>
                </a:r>
                <a:endParaRPr/>
              </a:p>
              <a:p>
                <a:pPr algn="ctr"/>
                <a:r>
                  <a:rPr lang="en-US" sz="900">
                    <a:solidFill>
                      <a:srgbClr val="2F5496"/>
                    </a:solidFill>
                    <a:latin typeface="Arial"/>
                    <a:ea typeface="Arial"/>
                    <a:cs typeface="Arial"/>
                    <a:sym typeface="Arial"/>
                  </a:rPr>
                  <a:t>Resistance/Opposition</a:t>
                </a:r>
                <a:endParaRPr/>
              </a:p>
            </p:txBody>
          </p:sp>
          <p:sp>
            <p:nvSpPr>
              <p:cNvPr id="63" name="Google Shape;398;p21">
                <a:extLst>
                  <a:ext uri="{FF2B5EF4-FFF2-40B4-BE49-F238E27FC236}">
                    <a16:creationId xmlns:a16="http://schemas.microsoft.com/office/drawing/2014/main" id="{29C82315-7855-7E46-A2A0-0EA005209CBB}"/>
                  </a:ext>
                </a:extLst>
              </p:cNvPr>
              <p:cNvSpPr txBox="1"/>
              <p:nvPr/>
            </p:nvSpPr>
            <p:spPr>
              <a:xfrm>
                <a:off x="3087808" y="2984164"/>
                <a:ext cx="1825716" cy="413675"/>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Remain Constant</a:t>
                </a:r>
                <a:endParaRPr/>
              </a:p>
            </p:txBody>
          </p:sp>
          <p:sp>
            <p:nvSpPr>
              <p:cNvPr id="64" name="Google Shape;399;p21">
                <a:extLst>
                  <a:ext uri="{FF2B5EF4-FFF2-40B4-BE49-F238E27FC236}">
                    <a16:creationId xmlns:a16="http://schemas.microsoft.com/office/drawing/2014/main" id="{D35DB527-76E7-3945-945E-7DC2A652C4AE}"/>
                  </a:ext>
                </a:extLst>
              </p:cNvPr>
              <p:cNvSpPr txBox="1"/>
              <p:nvPr/>
            </p:nvSpPr>
            <p:spPr>
              <a:xfrm>
                <a:off x="839116" y="3474614"/>
                <a:ext cx="1620530" cy="413675"/>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Magnify Caring</a:t>
                </a:r>
                <a:endParaRPr/>
              </a:p>
            </p:txBody>
          </p:sp>
          <p:sp>
            <p:nvSpPr>
              <p:cNvPr id="65" name="Google Shape;400;p21">
                <a:extLst>
                  <a:ext uri="{FF2B5EF4-FFF2-40B4-BE49-F238E27FC236}">
                    <a16:creationId xmlns:a16="http://schemas.microsoft.com/office/drawing/2014/main" id="{AA8BFD7A-6D14-4442-95E3-FE993BFB1111}"/>
                  </a:ext>
                </a:extLst>
              </p:cNvPr>
              <p:cNvSpPr txBox="1"/>
              <p:nvPr/>
            </p:nvSpPr>
            <p:spPr>
              <a:xfrm>
                <a:off x="2684921" y="3336721"/>
                <a:ext cx="2631492" cy="689460"/>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Display Patient Candor</a:t>
                </a:r>
                <a:endParaRPr/>
              </a:p>
              <a:p>
                <a:pPr algn="ctr"/>
                <a:r>
                  <a:rPr lang="en-US" sz="900">
                    <a:solidFill>
                      <a:srgbClr val="2F5496"/>
                    </a:solidFill>
                    <a:latin typeface="Arial"/>
                    <a:ea typeface="Arial"/>
                    <a:cs typeface="Arial"/>
                    <a:sym typeface="Arial"/>
                  </a:rPr>
                  <a:t>and Ruthless Compassion</a:t>
                </a:r>
                <a:endParaRPr/>
              </a:p>
            </p:txBody>
          </p:sp>
        </p:grpSp>
      </p:grpSp>
      <p:sp>
        <p:nvSpPr>
          <p:cNvPr id="59" name="Google Shape;401;p21">
            <a:extLst>
              <a:ext uri="{FF2B5EF4-FFF2-40B4-BE49-F238E27FC236}">
                <a16:creationId xmlns:a16="http://schemas.microsoft.com/office/drawing/2014/main" id="{ADCA48DC-FB7B-CA44-B12E-60488E0301C7}"/>
              </a:ext>
            </a:extLst>
          </p:cNvPr>
          <p:cNvSpPr/>
          <p:nvPr/>
        </p:nvSpPr>
        <p:spPr>
          <a:xfrm>
            <a:off x="2289436" y="5022486"/>
            <a:ext cx="3238323" cy="230833"/>
          </a:xfrm>
          <a:prstGeom prst="rect">
            <a:avLst/>
          </a:prstGeom>
          <a:noFill/>
          <a:ln>
            <a:noFill/>
          </a:ln>
        </p:spPr>
        <p:txBody>
          <a:bodyPr spcFirstLastPara="1" wrap="square" lIns="68550" tIns="34275" rIns="68550" bIns="34275" anchor="t" anchorCtr="0">
            <a:noAutofit/>
          </a:bodyPr>
          <a:lstStyle/>
          <a:p>
            <a:pPr algn="ctr"/>
            <a:r>
              <a:rPr lang="en-US" sz="1050" b="1">
                <a:solidFill>
                  <a:srgbClr val="1F3864"/>
                </a:solidFill>
                <a:latin typeface="Calibri"/>
                <a:ea typeface="Calibri"/>
                <a:cs typeface="Calibri"/>
                <a:sym typeface="Calibri"/>
              </a:rPr>
              <a:t>Leadership Focus: Reliability and Constancy</a:t>
            </a:r>
            <a:endParaRPr/>
          </a:p>
        </p:txBody>
      </p:sp>
      <p:grpSp>
        <p:nvGrpSpPr>
          <p:cNvPr id="66" name="Google Shape;414;p21">
            <a:extLst>
              <a:ext uri="{FF2B5EF4-FFF2-40B4-BE49-F238E27FC236}">
                <a16:creationId xmlns:a16="http://schemas.microsoft.com/office/drawing/2014/main" id="{9253970C-E692-C34A-8E5F-57E2EE967D63}"/>
              </a:ext>
            </a:extLst>
          </p:cNvPr>
          <p:cNvGrpSpPr/>
          <p:nvPr/>
        </p:nvGrpSpPr>
        <p:grpSpPr>
          <a:xfrm>
            <a:off x="5799146" y="1227325"/>
            <a:ext cx="3899419" cy="1577175"/>
            <a:chOff x="4328924" y="1676400"/>
            <a:chExt cx="3899419" cy="2102900"/>
          </a:xfrm>
        </p:grpSpPr>
        <p:sp>
          <p:nvSpPr>
            <p:cNvPr id="67" name="Google Shape;415;p21">
              <a:extLst>
                <a:ext uri="{FF2B5EF4-FFF2-40B4-BE49-F238E27FC236}">
                  <a16:creationId xmlns:a16="http://schemas.microsoft.com/office/drawing/2014/main" id="{3791D8B0-EA59-5C40-9BA3-DC2AE6B250BD}"/>
                </a:ext>
              </a:extLst>
            </p:cNvPr>
            <p:cNvSpPr txBox="1"/>
            <p:nvPr/>
          </p:nvSpPr>
          <p:spPr>
            <a:xfrm>
              <a:off x="5403310" y="1676400"/>
              <a:ext cx="1903085" cy="369332"/>
            </a:xfrm>
            <a:prstGeom prst="rect">
              <a:avLst/>
            </a:prstGeom>
            <a:noFill/>
            <a:ln>
              <a:noFill/>
            </a:ln>
          </p:spPr>
          <p:txBody>
            <a:bodyPr spcFirstLastPara="1" wrap="square" lIns="68550" tIns="34275" rIns="68550" bIns="34275" anchor="t" anchorCtr="0">
              <a:noAutofit/>
            </a:bodyPr>
            <a:lstStyle/>
            <a:p>
              <a:pPr algn="ctr"/>
              <a:r>
                <a:rPr lang="en-US">
                  <a:solidFill>
                    <a:srgbClr val="44546A"/>
                  </a:solidFill>
                  <a:latin typeface="Arial"/>
                  <a:ea typeface="Arial"/>
                  <a:cs typeface="Arial"/>
                  <a:sym typeface="Arial"/>
                </a:rPr>
                <a:t>Need for Results</a:t>
              </a:r>
              <a:endParaRPr/>
            </a:p>
          </p:txBody>
        </p:sp>
        <p:sp>
          <p:nvSpPr>
            <p:cNvPr id="68" name="Google Shape;416;p21">
              <a:extLst>
                <a:ext uri="{FF2B5EF4-FFF2-40B4-BE49-F238E27FC236}">
                  <a16:creationId xmlns:a16="http://schemas.microsoft.com/office/drawing/2014/main" id="{951E550C-12E6-9541-A9A3-876614D0E083}"/>
                </a:ext>
              </a:extLst>
            </p:cNvPr>
            <p:cNvSpPr txBox="1"/>
            <p:nvPr/>
          </p:nvSpPr>
          <p:spPr>
            <a:xfrm>
              <a:off x="4581194" y="2046873"/>
              <a:ext cx="3547316" cy="338554"/>
            </a:xfrm>
            <a:prstGeom prst="rect">
              <a:avLst/>
            </a:prstGeom>
            <a:noFill/>
            <a:ln>
              <a:noFill/>
            </a:ln>
          </p:spPr>
          <p:txBody>
            <a:bodyPr spcFirstLastPara="1" wrap="square" lIns="68550" tIns="34275" rIns="68550" bIns="34275" anchor="t" anchorCtr="0">
              <a:noAutofit/>
            </a:bodyPr>
            <a:lstStyle/>
            <a:p>
              <a:pPr algn="ctr"/>
              <a:r>
                <a:rPr lang="en-US" sz="1200">
                  <a:solidFill>
                    <a:srgbClr val="1F3864"/>
                  </a:solidFill>
                  <a:latin typeface="Calibri"/>
                  <a:ea typeface="Calibri"/>
                  <a:cs typeface="Calibri"/>
                  <a:sym typeface="Calibri"/>
                </a:rPr>
                <a:t>Leadership Value: Courage and Creativity</a:t>
              </a:r>
              <a:endParaRPr/>
            </a:p>
          </p:txBody>
        </p:sp>
        <p:grpSp>
          <p:nvGrpSpPr>
            <p:cNvPr id="69" name="Google Shape;417;p21">
              <a:extLst>
                <a:ext uri="{FF2B5EF4-FFF2-40B4-BE49-F238E27FC236}">
                  <a16:creationId xmlns:a16="http://schemas.microsoft.com/office/drawing/2014/main" id="{EB899C3A-A96A-A146-9F39-3C99B253767F}"/>
                </a:ext>
              </a:extLst>
            </p:cNvPr>
            <p:cNvGrpSpPr/>
            <p:nvPr/>
          </p:nvGrpSpPr>
          <p:grpSpPr>
            <a:xfrm>
              <a:off x="4481363" y="2614638"/>
              <a:ext cx="3746980" cy="810660"/>
              <a:chOff x="4472726" y="2614638"/>
              <a:chExt cx="3746980" cy="810660"/>
            </a:xfrm>
          </p:grpSpPr>
          <p:sp>
            <p:nvSpPr>
              <p:cNvPr id="72" name="Google Shape;418;p21">
                <a:extLst>
                  <a:ext uri="{FF2B5EF4-FFF2-40B4-BE49-F238E27FC236}">
                    <a16:creationId xmlns:a16="http://schemas.microsoft.com/office/drawing/2014/main" id="{5B8F3024-AE66-7245-A938-0A2D8DF5325B}"/>
                  </a:ext>
                </a:extLst>
              </p:cNvPr>
              <p:cNvSpPr/>
              <p:nvPr/>
            </p:nvSpPr>
            <p:spPr>
              <a:xfrm>
                <a:off x="4472726" y="2628397"/>
                <a:ext cx="3746980" cy="783146"/>
              </a:xfrm>
              <a:prstGeom prst="roundRect">
                <a:avLst>
                  <a:gd name="adj" fmla="val 16667"/>
                </a:avLst>
              </a:prstGeom>
              <a:solidFill>
                <a:schemeClr val="lt1"/>
              </a:solidFill>
              <a:ln w="12700" cap="flat" cmpd="sng">
                <a:solidFill>
                  <a:schemeClr val="accent5"/>
                </a:solidFill>
                <a:prstDash val="solid"/>
                <a:miter lim="8000"/>
                <a:headEnd type="none" w="sm" len="sm"/>
                <a:tailEnd type="none" w="sm" len="sm"/>
              </a:ln>
            </p:spPr>
            <p:txBody>
              <a:bodyPr spcFirstLastPara="1" wrap="square" lIns="68550" tIns="34275" rIns="68550" bIns="34275" anchor="ctr" anchorCtr="0">
                <a:noAutofit/>
              </a:bodyPr>
              <a:lstStyle/>
              <a:p>
                <a:pPr algn="ctr"/>
                <a:endParaRPr>
                  <a:solidFill>
                    <a:srgbClr val="000000"/>
                  </a:solidFill>
                  <a:latin typeface="Arial"/>
                  <a:ea typeface="Arial"/>
                  <a:cs typeface="Arial"/>
                  <a:sym typeface="Arial"/>
                </a:endParaRPr>
              </a:p>
            </p:txBody>
          </p:sp>
          <p:grpSp>
            <p:nvGrpSpPr>
              <p:cNvPr id="73" name="Google Shape;419;p21">
                <a:extLst>
                  <a:ext uri="{FF2B5EF4-FFF2-40B4-BE49-F238E27FC236}">
                    <a16:creationId xmlns:a16="http://schemas.microsoft.com/office/drawing/2014/main" id="{BC8E50C0-10B7-BD41-BB3F-18B9C775921D}"/>
                  </a:ext>
                </a:extLst>
              </p:cNvPr>
              <p:cNvGrpSpPr/>
              <p:nvPr/>
            </p:nvGrpSpPr>
            <p:grpSpPr>
              <a:xfrm>
                <a:off x="4486609" y="2614638"/>
                <a:ext cx="3719211" cy="810660"/>
                <a:chOff x="205857" y="2751348"/>
                <a:chExt cx="4958949" cy="1210658"/>
              </a:xfrm>
            </p:grpSpPr>
            <p:sp>
              <p:nvSpPr>
                <p:cNvPr id="74" name="Google Shape;420;p21">
                  <a:extLst>
                    <a:ext uri="{FF2B5EF4-FFF2-40B4-BE49-F238E27FC236}">
                      <a16:creationId xmlns:a16="http://schemas.microsoft.com/office/drawing/2014/main" id="{228EF430-4947-4143-A04E-631A94B4829F}"/>
                    </a:ext>
                  </a:extLst>
                </p:cNvPr>
                <p:cNvSpPr txBox="1"/>
                <p:nvPr/>
              </p:nvSpPr>
              <p:spPr>
                <a:xfrm>
                  <a:off x="718020" y="2889240"/>
                  <a:ext cx="1802203" cy="413675"/>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Provide Rewards</a:t>
                  </a:r>
                  <a:endParaRPr/>
                </a:p>
              </p:txBody>
            </p:sp>
            <p:sp>
              <p:nvSpPr>
                <p:cNvPr id="75" name="Google Shape;421;p21">
                  <a:extLst>
                    <a:ext uri="{FF2B5EF4-FFF2-40B4-BE49-F238E27FC236}">
                      <a16:creationId xmlns:a16="http://schemas.microsoft.com/office/drawing/2014/main" id="{A3C6909A-ECB7-9341-B517-0B7A9DBE46A2}"/>
                    </a:ext>
                  </a:extLst>
                </p:cNvPr>
                <p:cNvSpPr txBox="1"/>
                <p:nvPr/>
              </p:nvSpPr>
              <p:spPr>
                <a:xfrm>
                  <a:off x="2712852" y="2751348"/>
                  <a:ext cx="2451954" cy="689459"/>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Establish Controls</a:t>
                  </a:r>
                  <a:endParaRPr/>
                </a:p>
                <a:p>
                  <a:pPr algn="ctr"/>
                  <a:r>
                    <a:rPr lang="en-US" sz="900">
                      <a:solidFill>
                        <a:srgbClr val="2F5496"/>
                      </a:solidFill>
                      <a:latin typeface="Arial"/>
                      <a:ea typeface="Arial"/>
                      <a:cs typeface="Arial"/>
                      <a:sym typeface="Arial"/>
                    </a:rPr>
                    <a:t>That Liberate Innovation</a:t>
                  </a:r>
                  <a:endParaRPr/>
                </a:p>
              </p:txBody>
            </p:sp>
            <p:sp>
              <p:nvSpPr>
                <p:cNvPr id="76" name="Google Shape;422;p21">
                  <a:extLst>
                    <a:ext uri="{FF2B5EF4-FFF2-40B4-BE49-F238E27FC236}">
                      <a16:creationId xmlns:a16="http://schemas.microsoft.com/office/drawing/2014/main" id="{29F565FD-B3D2-C143-A838-07793B243337}"/>
                    </a:ext>
                  </a:extLst>
                </p:cNvPr>
                <p:cNvSpPr txBox="1"/>
                <p:nvPr/>
              </p:nvSpPr>
              <p:spPr>
                <a:xfrm>
                  <a:off x="205857" y="3246476"/>
                  <a:ext cx="2712708" cy="689459"/>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Identify Change Milestones</a:t>
                  </a:r>
                  <a:br>
                    <a:rPr lang="en-US" sz="900">
                      <a:solidFill>
                        <a:srgbClr val="2F5496"/>
                      </a:solidFill>
                      <a:latin typeface="Arial"/>
                      <a:ea typeface="Arial"/>
                      <a:cs typeface="Arial"/>
                      <a:sym typeface="Arial"/>
                    </a:rPr>
                  </a:br>
                  <a:r>
                    <a:rPr lang="en-US" sz="900">
                      <a:solidFill>
                        <a:srgbClr val="2F5496"/>
                      </a:solidFill>
                      <a:latin typeface="Arial"/>
                      <a:ea typeface="Arial"/>
                      <a:cs typeface="Arial"/>
                      <a:sym typeface="Arial"/>
                    </a:rPr>
                    <a:t>and Plateaus</a:t>
                  </a:r>
                  <a:endParaRPr/>
                </a:p>
              </p:txBody>
            </p:sp>
            <p:sp>
              <p:nvSpPr>
                <p:cNvPr id="77" name="Google Shape;423;p21">
                  <a:extLst>
                    <a:ext uri="{FF2B5EF4-FFF2-40B4-BE49-F238E27FC236}">
                      <a16:creationId xmlns:a16="http://schemas.microsoft.com/office/drawing/2014/main" id="{3CB871E6-B4D1-3B4A-8413-69397C6B7F80}"/>
                    </a:ext>
                  </a:extLst>
                </p:cNvPr>
                <p:cNvSpPr txBox="1"/>
                <p:nvPr/>
              </p:nvSpPr>
              <p:spPr>
                <a:xfrm>
                  <a:off x="3060171" y="3272547"/>
                  <a:ext cx="1757320" cy="689459"/>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Encourage</a:t>
                  </a:r>
                  <a:endParaRPr/>
                </a:p>
                <a:p>
                  <a:pPr algn="ctr"/>
                  <a:r>
                    <a:rPr lang="en-US" sz="900">
                      <a:solidFill>
                        <a:srgbClr val="2F5496"/>
                      </a:solidFill>
                      <a:latin typeface="Arial"/>
                      <a:ea typeface="Arial"/>
                      <a:cs typeface="Arial"/>
                      <a:sym typeface="Arial"/>
                    </a:rPr>
                    <a:t>Feedback Loops</a:t>
                  </a:r>
                  <a:endParaRPr/>
                </a:p>
              </p:txBody>
            </p:sp>
          </p:grpSp>
        </p:grpSp>
        <p:sp>
          <p:nvSpPr>
            <p:cNvPr id="70" name="Google Shape;424;p21">
              <a:extLst>
                <a:ext uri="{FF2B5EF4-FFF2-40B4-BE49-F238E27FC236}">
                  <a16:creationId xmlns:a16="http://schemas.microsoft.com/office/drawing/2014/main" id="{08878A97-FAB5-054B-BFAA-D6A3E78FDE51}"/>
                </a:ext>
              </a:extLst>
            </p:cNvPr>
            <p:cNvSpPr/>
            <p:nvPr/>
          </p:nvSpPr>
          <p:spPr>
            <a:xfrm>
              <a:off x="4328924" y="3471523"/>
              <a:ext cx="3299108" cy="307777"/>
            </a:xfrm>
            <a:prstGeom prst="rect">
              <a:avLst/>
            </a:prstGeom>
            <a:noFill/>
            <a:ln>
              <a:noFill/>
            </a:ln>
          </p:spPr>
          <p:txBody>
            <a:bodyPr spcFirstLastPara="1" wrap="square" lIns="68550" tIns="34275" rIns="68550" bIns="34275" anchor="t" anchorCtr="0">
              <a:noAutofit/>
            </a:bodyPr>
            <a:lstStyle/>
            <a:p>
              <a:pPr algn="ctr"/>
              <a:r>
                <a:rPr lang="en-US" sz="1050" b="1">
                  <a:solidFill>
                    <a:srgbClr val="1F3864"/>
                  </a:solidFill>
                  <a:latin typeface="Calibri"/>
                  <a:ea typeface="Calibri"/>
                  <a:cs typeface="Calibri"/>
                  <a:sym typeface="Calibri"/>
                </a:rPr>
                <a:t>Leadership Focus: Confidence and Creativity</a:t>
              </a:r>
              <a:endParaRPr/>
            </a:p>
          </p:txBody>
        </p:sp>
        <p:sp>
          <p:nvSpPr>
            <p:cNvPr id="71" name="Google Shape;425;p21">
              <a:extLst>
                <a:ext uri="{FF2B5EF4-FFF2-40B4-BE49-F238E27FC236}">
                  <a16:creationId xmlns:a16="http://schemas.microsoft.com/office/drawing/2014/main" id="{07DA5246-A3E3-0E41-AC45-F83E28E679BF}"/>
                </a:ext>
              </a:extLst>
            </p:cNvPr>
            <p:cNvSpPr txBox="1"/>
            <p:nvPr/>
          </p:nvSpPr>
          <p:spPr>
            <a:xfrm>
              <a:off x="4481362" y="2361819"/>
              <a:ext cx="1812304" cy="276998"/>
            </a:xfrm>
            <a:prstGeom prst="rect">
              <a:avLst/>
            </a:prstGeom>
            <a:noFill/>
            <a:ln>
              <a:noFill/>
            </a:ln>
          </p:spPr>
          <p:txBody>
            <a:bodyPr spcFirstLastPara="1" wrap="square" lIns="68550" tIns="34275" rIns="68550" bIns="34275" anchor="t" anchorCtr="0">
              <a:noAutofit/>
            </a:bodyPr>
            <a:lstStyle/>
            <a:p>
              <a:r>
                <a:rPr lang="en-US" sz="900">
                  <a:solidFill>
                    <a:srgbClr val="000000"/>
                  </a:solidFill>
                  <a:latin typeface="Arial"/>
                  <a:ea typeface="Arial"/>
                  <a:cs typeface="Arial"/>
                  <a:sym typeface="Arial"/>
                </a:rPr>
                <a:t>Leadership Behaviors:</a:t>
              </a:r>
              <a:endParaRPr/>
            </a:p>
          </p:txBody>
        </p:sp>
      </p:grpSp>
      <p:sp>
        <p:nvSpPr>
          <p:cNvPr id="79" name="Google Shape;427;p21">
            <a:extLst>
              <a:ext uri="{FF2B5EF4-FFF2-40B4-BE49-F238E27FC236}">
                <a16:creationId xmlns:a16="http://schemas.microsoft.com/office/drawing/2014/main" id="{9EEFD4EE-71D5-7642-89B3-E572514F0FF5}"/>
              </a:ext>
            </a:extLst>
          </p:cNvPr>
          <p:cNvSpPr txBox="1"/>
          <p:nvPr/>
        </p:nvSpPr>
        <p:spPr>
          <a:xfrm>
            <a:off x="6269300" y="3655616"/>
            <a:ext cx="3172663" cy="276999"/>
          </a:xfrm>
          <a:prstGeom prst="rect">
            <a:avLst/>
          </a:prstGeom>
          <a:solidFill>
            <a:schemeClr val="bg1"/>
          </a:solidFill>
          <a:ln>
            <a:noFill/>
          </a:ln>
        </p:spPr>
        <p:txBody>
          <a:bodyPr spcFirstLastPara="1" wrap="square" lIns="68550" tIns="34275" rIns="68550" bIns="34275" anchor="t" anchorCtr="0">
            <a:noAutofit/>
          </a:bodyPr>
          <a:lstStyle/>
          <a:p>
            <a:pPr algn="ctr"/>
            <a:r>
              <a:rPr lang="en-US">
                <a:solidFill>
                  <a:srgbClr val="44546A"/>
                </a:solidFill>
                <a:latin typeface="Arial"/>
                <a:ea typeface="Arial"/>
                <a:cs typeface="Arial"/>
                <a:sym typeface="Arial"/>
              </a:rPr>
              <a:t>Need for Hope and Optimism</a:t>
            </a:r>
            <a:endParaRPr/>
          </a:p>
        </p:txBody>
      </p:sp>
      <p:sp>
        <p:nvSpPr>
          <p:cNvPr id="80" name="Google Shape;428;p21">
            <a:extLst>
              <a:ext uri="{FF2B5EF4-FFF2-40B4-BE49-F238E27FC236}">
                <a16:creationId xmlns:a16="http://schemas.microsoft.com/office/drawing/2014/main" id="{ABD555EB-6257-9E4D-9E5C-C67C9030BFED}"/>
              </a:ext>
            </a:extLst>
          </p:cNvPr>
          <p:cNvSpPr txBox="1"/>
          <p:nvPr/>
        </p:nvSpPr>
        <p:spPr>
          <a:xfrm>
            <a:off x="6163598" y="3899334"/>
            <a:ext cx="3384066" cy="253916"/>
          </a:xfrm>
          <a:prstGeom prst="rect">
            <a:avLst/>
          </a:prstGeom>
          <a:noFill/>
          <a:ln>
            <a:noFill/>
          </a:ln>
        </p:spPr>
        <p:txBody>
          <a:bodyPr spcFirstLastPara="1" wrap="square" lIns="68550" tIns="34275" rIns="68550" bIns="34275" anchor="t" anchorCtr="0">
            <a:noAutofit/>
          </a:bodyPr>
          <a:lstStyle/>
          <a:p>
            <a:pPr algn="ctr"/>
            <a:r>
              <a:rPr lang="en-US" sz="1200">
                <a:solidFill>
                  <a:srgbClr val="1F3864"/>
                </a:solidFill>
                <a:latin typeface="Calibri"/>
                <a:ea typeface="Calibri"/>
                <a:cs typeface="Calibri"/>
                <a:sym typeface="Calibri"/>
              </a:rPr>
              <a:t>Leadership Value: Resilience/Hardiness</a:t>
            </a:r>
            <a:endParaRPr/>
          </a:p>
        </p:txBody>
      </p:sp>
      <p:grpSp>
        <p:nvGrpSpPr>
          <p:cNvPr id="81" name="Google Shape;429;p21">
            <a:extLst>
              <a:ext uri="{FF2B5EF4-FFF2-40B4-BE49-F238E27FC236}">
                <a16:creationId xmlns:a16="http://schemas.microsoft.com/office/drawing/2014/main" id="{7040C4E1-2D54-3E4A-A9E0-7E533028E17D}"/>
              </a:ext>
            </a:extLst>
          </p:cNvPr>
          <p:cNvGrpSpPr/>
          <p:nvPr/>
        </p:nvGrpSpPr>
        <p:grpSpPr>
          <a:xfrm>
            <a:off x="5974684" y="4377237"/>
            <a:ext cx="3761896" cy="602051"/>
            <a:chOff x="4463387" y="5261025"/>
            <a:chExt cx="3761896" cy="802735"/>
          </a:xfrm>
        </p:grpSpPr>
        <p:sp>
          <p:nvSpPr>
            <p:cNvPr id="84" name="Google Shape;430;p21">
              <a:extLst>
                <a:ext uri="{FF2B5EF4-FFF2-40B4-BE49-F238E27FC236}">
                  <a16:creationId xmlns:a16="http://schemas.microsoft.com/office/drawing/2014/main" id="{BF24A837-0891-9E43-B5AF-84CC97BB1A24}"/>
                </a:ext>
              </a:extLst>
            </p:cNvPr>
            <p:cNvSpPr/>
            <p:nvPr/>
          </p:nvSpPr>
          <p:spPr>
            <a:xfrm>
              <a:off x="4463387" y="5274362"/>
              <a:ext cx="3761896" cy="783146"/>
            </a:xfrm>
            <a:prstGeom prst="roundRect">
              <a:avLst>
                <a:gd name="adj" fmla="val 16667"/>
              </a:avLst>
            </a:prstGeom>
            <a:solidFill>
              <a:schemeClr val="lt1"/>
            </a:solidFill>
            <a:ln w="12700" cap="flat" cmpd="sng">
              <a:solidFill>
                <a:schemeClr val="accent5"/>
              </a:solidFill>
              <a:prstDash val="solid"/>
              <a:miter lim="8000"/>
              <a:headEnd type="none" w="sm" len="sm"/>
              <a:tailEnd type="none" w="sm" len="sm"/>
            </a:ln>
          </p:spPr>
          <p:txBody>
            <a:bodyPr spcFirstLastPara="1" wrap="square" lIns="68550" tIns="34275" rIns="68550" bIns="34275" anchor="ctr" anchorCtr="0">
              <a:noAutofit/>
            </a:bodyPr>
            <a:lstStyle/>
            <a:p>
              <a:pPr algn="ctr"/>
              <a:endParaRPr>
                <a:solidFill>
                  <a:srgbClr val="000000"/>
                </a:solidFill>
                <a:latin typeface="Arial"/>
                <a:ea typeface="Arial"/>
                <a:cs typeface="Arial"/>
                <a:sym typeface="Arial"/>
              </a:endParaRPr>
            </a:p>
          </p:txBody>
        </p:sp>
        <p:grpSp>
          <p:nvGrpSpPr>
            <p:cNvPr id="85" name="Google Shape;431;p21">
              <a:extLst>
                <a:ext uri="{FF2B5EF4-FFF2-40B4-BE49-F238E27FC236}">
                  <a16:creationId xmlns:a16="http://schemas.microsoft.com/office/drawing/2014/main" id="{224C4128-0392-3B43-B55C-DECE641B303C}"/>
                </a:ext>
              </a:extLst>
            </p:cNvPr>
            <p:cNvGrpSpPr/>
            <p:nvPr/>
          </p:nvGrpSpPr>
          <p:grpSpPr>
            <a:xfrm>
              <a:off x="4622622" y="5261025"/>
              <a:ext cx="3443424" cy="802735"/>
              <a:chOff x="470637" y="2736396"/>
              <a:chExt cx="4591229" cy="1310074"/>
            </a:xfrm>
          </p:grpSpPr>
          <p:sp>
            <p:nvSpPr>
              <p:cNvPr id="86" name="Google Shape;432;p21">
                <a:extLst>
                  <a:ext uri="{FF2B5EF4-FFF2-40B4-BE49-F238E27FC236}">
                    <a16:creationId xmlns:a16="http://schemas.microsoft.com/office/drawing/2014/main" id="{DDCD9BC0-C56C-894D-BB0F-504F473DCA8D}"/>
                  </a:ext>
                </a:extLst>
              </p:cNvPr>
              <p:cNvSpPr txBox="1"/>
              <p:nvPr/>
            </p:nvSpPr>
            <p:spPr>
              <a:xfrm>
                <a:off x="540885" y="2887084"/>
                <a:ext cx="1962502" cy="452065"/>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Re-clarify Priorities</a:t>
                </a:r>
                <a:endParaRPr/>
              </a:p>
            </p:txBody>
          </p:sp>
          <p:sp>
            <p:nvSpPr>
              <p:cNvPr id="87" name="Google Shape;433;p21">
                <a:extLst>
                  <a:ext uri="{FF2B5EF4-FFF2-40B4-BE49-F238E27FC236}">
                    <a16:creationId xmlns:a16="http://schemas.microsoft.com/office/drawing/2014/main" id="{6D8AEF58-67F2-5347-BEAF-3A7B8ECE975E}"/>
                  </a:ext>
                </a:extLst>
              </p:cNvPr>
              <p:cNvSpPr txBox="1"/>
              <p:nvPr/>
            </p:nvSpPr>
            <p:spPr>
              <a:xfrm>
                <a:off x="2877517" y="2736396"/>
                <a:ext cx="2107842" cy="753442"/>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Encourage Listening</a:t>
                </a:r>
                <a:endParaRPr/>
              </a:p>
              <a:p>
                <a:pPr algn="ctr"/>
                <a:r>
                  <a:rPr lang="en-US" sz="900">
                    <a:solidFill>
                      <a:srgbClr val="2F5496"/>
                    </a:solidFill>
                    <a:latin typeface="Arial"/>
                    <a:ea typeface="Arial"/>
                    <a:cs typeface="Arial"/>
                    <a:sym typeface="Arial"/>
                  </a:rPr>
                  <a:t>and Reframing</a:t>
                </a:r>
                <a:endParaRPr/>
              </a:p>
            </p:txBody>
          </p:sp>
          <p:sp>
            <p:nvSpPr>
              <p:cNvPr id="88" name="Google Shape;434;p21">
                <a:extLst>
                  <a:ext uri="{FF2B5EF4-FFF2-40B4-BE49-F238E27FC236}">
                    <a16:creationId xmlns:a16="http://schemas.microsoft.com/office/drawing/2014/main" id="{551A83E0-1E30-D74A-B0C8-1B02F2429D55}"/>
                  </a:ext>
                </a:extLst>
              </p:cNvPr>
              <p:cNvSpPr txBox="1"/>
              <p:nvPr/>
            </p:nvSpPr>
            <p:spPr>
              <a:xfrm>
                <a:off x="2815101" y="3443717"/>
                <a:ext cx="2246765" cy="452065"/>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Be Flexible With Plans</a:t>
                </a:r>
                <a:endParaRPr/>
              </a:p>
            </p:txBody>
          </p:sp>
          <p:sp>
            <p:nvSpPr>
              <p:cNvPr id="89" name="Google Shape;435;p21">
                <a:extLst>
                  <a:ext uri="{FF2B5EF4-FFF2-40B4-BE49-F238E27FC236}">
                    <a16:creationId xmlns:a16="http://schemas.microsoft.com/office/drawing/2014/main" id="{AA50D6FA-25F8-6B46-A7A1-1E17EF25D821}"/>
                  </a:ext>
                </a:extLst>
              </p:cNvPr>
              <p:cNvSpPr txBox="1"/>
              <p:nvPr/>
            </p:nvSpPr>
            <p:spPr>
              <a:xfrm>
                <a:off x="470637" y="3293028"/>
                <a:ext cx="2076549" cy="753442"/>
              </a:xfrm>
              <a:prstGeom prst="rect">
                <a:avLst/>
              </a:prstGeom>
              <a:noFill/>
              <a:ln>
                <a:noFill/>
              </a:ln>
            </p:spPr>
            <p:txBody>
              <a:bodyPr spcFirstLastPara="1" wrap="square" lIns="68550" tIns="34275" rIns="68550" bIns="34275" anchor="t" anchorCtr="0">
                <a:noAutofit/>
              </a:bodyPr>
              <a:lstStyle/>
              <a:p>
                <a:pPr algn="ctr"/>
                <a:r>
                  <a:rPr lang="en-US" sz="900">
                    <a:solidFill>
                      <a:srgbClr val="2F5496"/>
                    </a:solidFill>
                    <a:latin typeface="Arial"/>
                    <a:ea typeface="Arial"/>
                    <a:cs typeface="Arial"/>
                    <a:sym typeface="Arial"/>
                  </a:rPr>
                  <a:t>Support Risk Taking</a:t>
                </a:r>
                <a:endParaRPr/>
              </a:p>
              <a:p>
                <a:pPr algn="ctr"/>
                <a:r>
                  <a:rPr lang="en-US" sz="900">
                    <a:solidFill>
                      <a:srgbClr val="2F5496"/>
                    </a:solidFill>
                    <a:latin typeface="Arial"/>
                    <a:ea typeface="Arial"/>
                    <a:cs typeface="Arial"/>
                    <a:sym typeface="Arial"/>
                  </a:rPr>
                  <a:t>and Innovation</a:t>
                </a:r>
                <a:endParaRPr/>
              </a:p>
            </p:txBody>
          </p:sp>
        </p:grpSp>
      </p:grpSp>
      <p:sp>
        <p:nvSpPr>
          <p:cNvPr id="82" name="Google Shape;436;p21">
            <a:extLst>
              <a:ext uri="{FF2B5EF4-FFF2-40B4-BE49-F238E27FC236}">
                <a16:creationId xmlns:a16="http://schemas.microsoft.com/office/drawing/2014/main" id="{75C43AC1-3CAF-3747-A5FE-C6197BAE8222}"/>
              </a:ext>
            </a:extLst>
          </p:cNvPr>
          <p:cNvSpPr/>
          <p:nvPr/>
        </p:nvSpPr>
        <p:spPr>
          <a:xfrm>
            <a:off x="6230475" y="5024110"/>
            <a:ext cx="3250311" cy="230833"/>
          </a:xfrm>
          <a:prstGeom prst="rect">
            <a:avLst/>
          </a:prstGeom>
          <a:noFill/>
          <a:ln>
            <a:noFill/>
          </a:ln>
        </p:spPr>
        <p:txBody>
          <a:bodyPr spcFirstLastPara="1" wrap="square" lIns="68550" tIns="34275" rIns="68550" bIns="34275" anchor="t" anchorCtr="0">
            <a:noAutofit/>
          </a:bodyPr>
          <a:lstStyle/>
          <a:p>
            <a:pPr algn="ctr"/>
            <a:r>
              <a:rPr lang="en-US" sz="1050" b="1">
                <a:solidFill>
                  <a:srgbClr val="1F3864"/>
                </a:solidFill>
                <a:latin typeface="Calibri"/>
                <a:ea typeface="Calibri"/>
                <a:cs typeface="Calibri"/>
                <a:sym typeface="Calibri"/>
              </a:rPr>
              <a:t>Leadership Focus: Energy and Commitment</a:t>
            </a:r>
            <a:endParaRPr/>
          </a:p>
        </p:txBody>
      </p:sp>
      <p:sp>
        <p:nvSpPr>
          <p:cNvPr id="83" name="Google Shape;437;p21">
            <a:extLst>
              <a:ext uri="{FF2B5EF4-FFF2-40B4-BE49-F238E27FC236}">
                <a16:creationId xmlns:a16="http://schemas.microsoft.com/office/drawing/2014/main" id="{4C6CE585-A7AF-2540-BE67-CC2579F2D86E}"/>
              </a:ext>
            </a:extLst>
          </p:cNvPr>
          <p:cNvSpPr txBox="1"/>
          <p:nvPr/>
        </p:nvSpPr>
        <p:spPr>
          <a:xfrm>
            <a:off x="5974684" y="4189601"/>
            <a:ext cx="1812304" cy="207749"/>
          </a:xfrm>
          <a:prstGeom prst="rect">
            <a:avLst/>
          </a:prstGeom>
          <a:noFill/>
          <a:ln>
            <a:noFill/>
          </a:ln>
        </p:spPr>
        <p:txBody>
          <a:bodyPr spcFirstLastPara="1" wrap="square" lIns="68550" tIns="34275" rIns="68550" bIns="34275" anchor="t" anchorCtr="0">
            <a:noAutofit/>
          </a:bodyPr>
          <a:lstStyle/>
          <a:p>
            <a:r>
              <a:rPr lang="en-US" sz="900">
                <a:solidFill>
                  <a:srgbClr val="000000"/>
                </a:solidFill>
                <a:latin typeface="Arial"/>
                <a:ea typeface="Arial"/>
                <a:cs typeface="Arial"/>
                <a:sym typeface="Arial"/>
              </a:rPr>
              <a:t>Leadership Behaviors:</a:t>
            </a:r>
            <a:endParaRPr/>
          </a:p>
        </p:txBody>
      </p:sp>
      <p:sp>
        <p:nvSpPr>
          <p:cNvPr id="78"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30</a:t>
            </a:fld>
            <a:endParaRPr lang="en-US"/>
          </a:p>
        </p:txBody>
      </p:sp>
    </p:spTree>
    <p:custDataLst>
      <p:tags r:id="rId1"/>
    </p:custDataLst>
    <p:extLst>
      <p:ext uri="{BB962C8B-B14F-4D97-AF65-F5344CB8AC3E}">
        <p14:creationId xmlns:p14="http://schemas.microsoft.com/office/powerpoint/2010/main" val="2183694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82C4-38C7-944D-AC7A-20E0CF53D22A}"/>
              </a:ext>
            </a:extLst>
          </p:cNvPr>
          <p:cNvSpPr>
            <a:spLocks noGrp="1"/>
          </p:cNvSpPr>
          <p:nvPr>
            <p:ph type="title"/>
          </p:nvPr>
        </p:nvSpPr>
        <p:spPr/>
        <p:txBody>
          <a:bodyPr/>
          <a:lstStyle/>
          <a:p>
            <a:r>
              <a:rPr lang="en-US" sz="3600"/>
              <a:t>Powerful Questions</a:t>
            </a:r>
          </a:p>
        </p:txBody>
      </p:sp>
      <p:sp>
        <p:nvSpPr>
          <p:cNvPr id="3" name="Content Placeholder 2">
            <a:extLst>
              <a:ext uri="{FF2B5EF4-FFF2-40B4-BE49-F238E27FC236}">
                <a16:creationId xmlns:a16="http://schemas.microsoft.com/office/drawing/2014/main" id="{FA33C7B7-BD58-E943-A100-9BF002473DE0}"/>
              </a:ext>
            </a:extLst>
          </p:cNvPr>
          <p:cNvSpPr>
            <a:spLocks noGrp="1"/>
          </p:cNvSpPr>
          <p:nvPr>
            <p:ph sz="half" idx="1"/>
          </p:nvPr>
        </p:nvSpPr>
        <p:spPr>
          <a:xfrm>
            <a:off x="838201" y="1464118"/>
            <a:ext cx="5181600" cy="4082222"/>
          </a:xfrm>
        </p:spPr>
        <p:txBody>
          <a:bodyPr/>
          <a:lstStyle/>
          <a:p>
            <a:pPr marL="0" indent="0">
              <a:buNone/>
            </a:pPr>
            <a:r>
              <a:rPr lang="en-US"/>
              <a:t>During stressful times, it might be easy and necessary to lean into your role as a subject matter expert or “fixer” when problems come up.  However, as the shift to remote work becomes more established, you will need to balance your expertise with that of serving as a coaching leader, and one who develops others. </a:t>
            </a:r>
          </a:p>
          <a:p>
            <a:pPr marL="0" indent="0">
              <a:buNone/>
            </a:pPr>
            <a:r>
              <a:rPr lang="en-US"/>
              <a:t>To that end, one of the most powerful tools in your toolkit is inquiry – being curious and asking questions that help your team members grow and develop personally and professionally. </a:t>
            </a:r>
          </a:p>
        </p:txBody>
      </p:sp>
      <p:sp>
        <p:nvSpPr>
          <p:cNvPr id="4" name="Content Placeholder 3">
            <a:extLst>
              <a:ext uri="{FF2B5EF4-FFF2-40B4-BE49-F238E27FC236}">
                <a16:creationId xmlns:a16="http://schemas.microsoft.com/office/drawing/2014/main" id="{FA3F5A27-8018-A044-A0C4-F95388245BE4}"/>
              </a:ext>
            </a:extLst>
          </p:cNvPr>
          <p:cNvSpPr>
            <a:spLocks noGrp="1"/>
          </p:cNvSpPr>
          <p:nvPr>
            <p:ph sz="half" idx="2"/>
          </p:nvPr>
        </p:nvSpPr>
        <p:spPr>
          <a:xfrm>
            <a:off x="6172201" y="1464118"/>
            <a:ext cx="5181600" cy="4108704"/>
          </a:xfrm>
        </p:spPr>
        <p:txBody>
          <a:bodyPr/>
          <a:lstStyle/>
          <a:p>
            <a:pPr marL="0" indent="0">
              <a:buNone/>
            </a:pPr>
            <a:r>
              <a:rPr lang="en-US" b="1"/>
              <a:t>Types of Questions:</a:t>
            </a:r>
          </a:p>
          <a:p>
            <a:r>
              <a:rPr lang="en-US" b="1"/>
              <a:t>Clarification and Discovery </a:t>
            </a:r>
          </a:p>
          <a:p>
            <a:pPr lvl="1"/>
            <a:r>
              <a:rPr lang="en-US"/>
              <a:t>Yield data</a:t>
            </a:r>
          </a:p>
          <a:p>
            <a:r>
              <a:rPr lang="en-US" b="1"/>
              <a:t>Exploration </a:t>
            </a:r>
          </a:p>
          <a:p>
            <a:pPr lvl="1"/>
            <a:r>
              <a:rPr lang="en-US"/>
              <a:t>Designed to cause other person to reflect or look inside themselves; yields self-awareness and insights, and prompts growth</a:t>
            </a:r>
          </a:p>
          <a:p>
            <a:r>
              <a:rPr lang="en-US" b="1"/>
              <a:t>Move to Action</a:t>
            </a:r>
          </a:p>
          <a:p>
            <a:pPr lvl="1"/>
            <a:r>
              <a:rPr lang="en-US"/>
              <a:t>Allows other person to identify steps that will move them to action</a:t>
            </a:r>
          </a:p>
          <a:p>
            <a:pPr lvl="1"/>
            <a:r>
              <a:rPr lang="en-US"/>
              <a:t>Offer your ideas last --- offer more than one suggestion and have them choose</a:t>
            </a:r>
          </a:p>
          <a:p>
            <a:pPr lvl="1"/>
            <a:r>
              <a:rPr lang="en-US"/>
              <a:t>Shift hats between "expert” and “coach”</a:t>
            </a:r>
          </a:p>
        </p:txBody>
      </p:sp>
      <p:pic>
        <p:nvPicPr>
          <p:cNvPr id="6" name="Picture 6" descr="A close up of a sign&#10;&#10;Description generated with very high confidence">
            <a:extLst>
              <a:ext uri="{FF2B5EF4-FFF2-40B4-BE49-F238E27FC236}">
                <a16:creationId xmlns:a16="http://schemas.microsoft.com/office/drawing/2014/main" id="{0BC44C01-65B3-49C7-A30A-4651F228F38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26728" y="4043558"/>
            <a:ext cx="4391890" cy="1529264"/>
          </a:xfrm>
          <a:prstGeom prst="rect">
            <a:avLst/>
          </a:prstGeom>
        </p:spPr>
      </p:pic>
    </p:spTree>
    <p:custDataLst>
      <p:tags r:id="rId1"/>
    </p:custDataLst>
    <p:extLst>
      <p:ext uri="{BB962C8B-B14F-4D97-AF65-F5344CB8AC3E}">
        <p14:creationId xmlns:p14="http://schemas.microsoft.com/office/powerpoint/2010/main" val="205320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E5D6CF-2101-D849-BB73-0487D6A200E3}"/>
              </a:ext>
            </a:extLst>
          </p:cNvPr>
          <p:cNvSpPr>
            <a:spLocks noGrp="1"/>
          </p:cNvSpPr>
          <p:nvPr>
            <p:ph type="title"/>
          </p:nvPr>
        </p:nvSpPr>
        <p:spPr/>
        <p:txBody>
          <a:bodyPr/>
          <a:lstStyle/>
          <a:p>
            <a:r>
              <a:rPr lang="en-US"/>
              <a:t>Sample Powerful Questions</a:t>
            </a:r>
          </a:p>
        </p:txBody>
      </p:sp>
      <p:graphicFrame>
        <p:nvGraphicFramePr>
          <p:cNvPr id="7" name="Content Placeholder 6">
            <a:extLst>
              <a:ext uri="{FF2B5EF4-FFF2-40B4-BE49-F238E27FC236}">
                <a16:creationId xmlns:a16="http://schemas.microsoft.com/office/drawing/2014/main" id="{5F2D1889-4DDC-F24F-B4D2-478B3E6FC47A}"/>
              </a:ext>
            </a:extLst>
          </p:cNvPr>
          <p:cNvGraphicFramePr>
            <a:graphicFrameLocks noGrp="1"/>
          </p:cNvGraphicFramePr>
          <p:nvPr>
            <p:ph idx="1"/>
            <p:extLst>
              <p:ext uri="{D42A27DB-BD31-4B8C-83A1-F6EECF244321}">
                <p14:modId xmlns:p14="http://schemas.microsoft.com/office/powerpoint/2010/main" val="3897755206"/>
              </p:ext>
            </p:extLst>
          </p:nvPr>
        </p:nvGraphicFramePr>
        <p:xfrm>
          <a:off x="838200" y="1259814"/>
          <a:ext cx="10507662" cy="4671058"/>
        </p:xfrm>
        <a:graphic>
          <a:graphicData uri="http://schemas.openxmlformats.org/drawingml/2006/table">
            <a:tbl>
              <a:tblPr firstRow="1" bandRow="1">
                <a:tableStyleId>{5C22544A-7EE6-4342-B048-85BDC9FD1C3A}</a:tableStyleId>
              </a:tblPr>
              <a:tblGrid>
                <a:gridCol w="2755326">
                  <a:extLst>
                    <a:ext uri="{9D8B030D-6E8A-4147-A177-3AD203B41FA5}">
                      <a16:colId xmlns:a16="http://schemas.microsoft.com/office/drawing/2014/main" val="4156759376"/>
                    </a:ext>
                  </a:extLst>
                </a:gridCol>
                <a:gridCol w="3314133">
                  <a:extLst>
                    <a:ext uri="{9D8B030D-6E8A-4147-A177-3AD203B41FA5}">
                      <a16:colId xmlns:a16="http://schemas.microsoft.com/office/drawing/2014/main" val="1227588216"/>
                    </a:ext>
                  </a:extLst>
                </a:gridCol>
                <a:gridCol w="4438203">
                  <a:extLst>
                    <a:ext uri="{9D8B030D-6E8A-4147-A177-3AD203B41FA5}">
                      <a16:colId xmlns:a16="http://schemas.microsoft.com/office/drawing/2014/main" val="3335077982"/>
                    </a:ext>
                  </a:extLst>
                </a:gridCol>
              </a:tblGrid>
              <a:tr h="632458">
                <a:tc>
                  <a:txBody>
                    <a:bodyPr/>
                    <a:lstStyle/>
                    <a:p>
                      <a:pPr algn="ctr"/>
                      <a:r>
                        <a:rPr lang="en-US" sz="1600"/>
                        <a:t>Clarification and Discovery Questions</a:t>
                      </a:r>
                    </a:p>
                  </a:txBody>
                  <a:tcPr marL="91371" marR="91371" anchor="ctr"/>
                </a:tc>
                <a:tc>
                  <a:txBody>
                    <a:bodyPr/>
                    <a:lstStyle/>
                    <a:p>
                      <a:pPr algn="ctr"/>
                      <a:r>
                        <a:rPr lang="en-US" sz="1600"/>
                        <a:t>Exploration Questions</a:t>
                      </a:r>
                    </a:p>
                  </a:txBody>
                  <a:tcPr marL="91371" marR="91371" anchor="ctr"/>
                </a:tc>
                <a:tc>
                  <a:txBody>
                    <a:bodyPr/>
                    <a:lstStyle/>
                    <a:p>
                      <a:pPr algn="ctr"/>
                      <a:r>
                        <a:rPr lang="en-US" sz="1600"/>
                        <a:t>Move to Action Questions</a:t>
                      </a:r>
                    </a:p>
                  </a:txBody>
                  <a:tcPr marL="91371" marR="91371" anchor="ctr"/>
                </a:tc>
                <a:extLst>
                  <a:ext uri="{0D108BD9-81ED-4DB2-BD59-A6C34878D82A}">
                    <a16:rowId xmlns:a16="http://schemas.microsoft.com/office/drawing/2014/main" val="2592221138"/>
                  </a:ext>
                </a:extLst>
              </a:tr>
              <a:tr h="3828038">
                <a:tc>
                  <a:txBody>
                    <a:bodyPr/>
                    <a:lstStyle/>
                    <a:p>
                      <a:pPr marL="285750" indent="-285750">
                        <a:spcAft>
                          <a:spcPts val="600"/>
                        </a:spcAft>
                        <a:buFont typeface="Arial" panose="020B0604020202020204" pitchFamily="34" charset="0"/>
                        <a:buChar char="•"/>
                      </a:pPr>
                      <a:r>
                        <a:rPr lang="en-US" sz="1600"/>
                        <a:t>What would like to focus on today?</a:t>
                      </a:r>
                    </a:p>
                    <a:p>
                      <a:pPr marL="285750" indent="-285750">
                        <a:spcAft>
                          <a:spcPts val="600"/>
                        </a:spcAft>
                        <a:buFont typeface="Arial" panose="020B0604020202020204" pitchFamily="34" charset="0"/>
                        <a:buChar char="•"/>
                      </a:pPr>
                      <a:r>
                        <a:rPr lang="en-US" sz="1600"/>
                        <a:t>What are the key outcomes for our meeting/conversation?</a:t>
                      </a:r>
                    </a:p>
                    <a:p>
                      <a:pPr marL="285750" indent="-285750">
                        <a:spcAft>
                          <a:spcPts val="600"/>
                        </a:spcAft>
                        <a:buFont typeface="Arial" panose="020B0604020202020204" pitchFamily="34" charset="0"/>
                        <a:buChar char="•"/>
                      </a:pPr>
                      <a:r>
                        <a:rPr lang="en-US" sz="1600"/>
                        <a:t>What’s happening now?</a:t>
                      </a:r>
                    </a:p>
                    <a:p>
                      <a:pPr marL="285750" indent="-285750">
                        <a:spcAft>
                          <a:spcPts val="600"/>
                        </a:spcAft>
                        <a:buFont typeface="Arial" panose="020B0604020202020204" pitchFamily="34" charset="0"/>
                        <a:buChar char="•"/>
                      </a:pPr>
                      <a:r>
                        <a:rPr lang="en-US" sz="1600"/>
                        <a:t>What else is important for me to know?</a:t>
                      </a:r>
                    </a:p>
                  </a:txBody>
                  <a:tcPr marL="91371" marR="91371">
                    <a:solidFill>
                      <a:schemeClr val="bg2"/>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is the current situation?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do you really know for sure?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is working well for you?</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do you find challenging?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are the opportunities in this situation?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would you like instead?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is the ideal future or situation?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does success look like?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dk1"/>
                          </a:solidFill>
                          <a:effectLst/>
                          <a:uLnTx/>
                          <a:uFillTx/>
                          <a:latin typeface="+mn-lt"/>
                          <a:ea typeface="+mn-ea"/>
                          <a:cs typeface="+mn-cs"/>
                        </a:rPr>
                        <a:t>What are the pros/cons of achieving this?</a:t>
                      </a:r>
                    </a:p>
                  </a:txBody>
                  <a:tcPr marL="91371" marR="91371">
                    <a:solidFill>
                      <a:schemeClr val="bg2"/>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What are 3 – 5 ideas you have to address the situation?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What has worked for you in the past?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What could you do if there were no constraints?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May I offer some suggestions? (</a:t>
                      </a:r>
                      <a:r>
                        <a:rPr lang="en-US" sz="1600" b="0" i="0" u="none" strike="noStrike" kern="1200" cap="none" spc="0" normalizeH="0" baseline="0" noProof="0">
                          <a:ln>
                            <a:noFill/>
                          </a:ln>
                          <a:effectLst/>
                          <a:uLnTx/>
                          <a:uFillTx/>
                          <a:latin typeface="+mn-lt"/>
                          <a:ea typeface="+mn-ea"/>
                          <a:cs typeface="+mn-cs"/>
                        </a:rPr>
                        <a:t>Only</a:t>
                      </a:r>
                      <a:r>
                        <a:rPr kumimoji="0" lang="en-US" sz="1600" b="0" i="0" u="none" strike="noStrike" kern="1200" cap="none" spc="0" normalizeH="0" baseline="0" noProof="0">
                          <a:ln>
                            <a:noFill/>
                          </a:ln>
                          <a:effectLst/>
                          <a:uLnTx/>
                          <a:uFillTx/>
                          <a:latin typeface="+mn-lt"/>
                          <a:ea typeface="+mn-ea"/>
                          <a:cs typeface="+mn-cs"/>
                        </a:rPr>
                        <a:t> do this after they have brainstormed on their own first</a:t>
                      </a:r>
                      <a:r>
                        <a:rPr lang="en-US" sz="1600" b="0" i="0" u="none" strike="noStrike" kern="1200" cap="none" spc="0" normalizeH="0" baseline="0" noProof="0">
                          <a:ln>
                            <a:noFill/>
                          </a:ln>
                          <a:effectLst/>
                          <a:uLnTx/>
                          <a:uFillTx/>
                          <a:latin typeface="+mn-lt"/>
                          <a:ea typeface="+mn-ea"/>
                          <a:cs typeface="+mn-cs"/>
                        </a:rPr>
                        <a:t>.)</a:t>
                      </a:r>
                      <a:endParaRPr kumimoji="0" lang="en-US" sz="1600" b="0" i="0" u="none" strike="noStrike" kern="1200" cap="none" spc="0" normalizeH="0" baseline="0" noProof="0">
                        <a:ln>
                          <a:noFill/>
                        </a:ln>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Of all the ideas identified, which one can you commit to taking action 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What do you need to implement the idea?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How may I help or support you?</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mn-lt"/>
                          <a:ea typeface="+mn-ea"/>
                          <a:cs typeface="+mn-cs"/>
                        </a:rPr>
                        <a:t>What obstacles might come up and how might you address them?</a:t>
                      </a:r>
                    </a:p>
                  </a:txBody>
                  <a:tcPr marL="91371" marR="91371">
                    <a:solidFill>
                      <a:schemeClr val="bg2"/>
                    </a:solidFill>
                  </a:tcPr>
                </a:tc>
                <a:extLst>
                  <a:ext uri="{0D108BD9-81ED-4DB2-BD59-A6C34878D82A}">
                    <a16:rowId xmlns:a16="http://schemas.microsoft.com/office/drawing/2014/main" val="744630812"/>
                  </a:ext>
                </a:extLst>
              </a:tr>
            </a:tbl>
          </a:graphicData>
        </a:graphic>
      </p:graphicFrame>
      <p:sp>
        <p:nvSpPr>
          <p:cNvPr id="2" name="Slide Number Placeholder 1"/>
          <p:cNvSpPr>
            <a:spLocks noGrp="1"/>
          </p:cNvSpPr>
          <p:nvPr>
            <p:ph type="sldNum" sz="quarter" idx="4"/>
          </p:nvPr>
        </p:nvSpPr>
        <p:spPr/>
        <p:txBody>
          <a:bodyPr/>
          <a:lstStyle/>
          <a:p>
            <a:fld id="{BC825DD3-F8EA-8B4C-9EBB-4B822F02D76E}" type="slidenum">
              <a:rPr lang="en-US" smtClean="0"/>
              <a:pPr/>
              <a:t>32</a:t>
            </a:fld>
            <a:endParaRPr lang="en-US"/>
          </a:p>
        </p:txBody>
      </p:sp>
    </p:spTree>
    <p:custDataLst>
      <p:tags r:id="rId1"/>
    </p:custDataLst>
    <p:extLst>
      <p:ext uri="{BB962C8B-B14F-4D97-AF65-F5344CB8AC3E}">
        <p14:creationId xmlns:p14="http://schemas.microsoft.com/office/powerpoint/2010/main" val="37868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5534-EFBB-1943-8DD7-748F7D38C26A}"/>
              </a:ext>
            </a:extLst>
          </p:cNvPr>
          <p:cNvSpPr>
            <a:spLocks noGrp="1"/>
          </p:cNvSpPr>
          <p:nvPr>
            <p:ph type="title"/>
          </p:nvPr>
        </p:nvSpPr>
        <p:spPr/>
        <p:txBody>
          <a:bodyPr/>
          <a:lstStyle/>
          <a:p>
            <a:r>
              <a:rPr lang="en-US"/>
              <a:t>Activity:  Coaching Conversation</a:t>
            </a:r>
          </a:p>
        </p:txBody>
      </p:sp>
      <p:sp>
        <p:nvSpPr>
          <p:cNvPr id="3" name="Content Placeholder 2">
            <a:extLst>
              <a:ext uri="{FF2B5EF4-FFF2-40B4-BE49-F238E27FC236}">
                <a16:creationId xmlns:a16="http://schemas.microsoft.com/office/drawing/2014/main" id="{4C9E6612-F56F-AD4A-BADC-7292008402A1}"/>
              </a:ext>
            </a:extLst>
          </p:cNvPr>
          <p:cNvSpPr>
            <a:spLocks noGrp="1"/>
          </p:cNvSpPr>
          <p:nvPr>
            <p:ph idx="1"/>
          </p:nvPr>
        </p:nvSpPr>
        <p:spPr>
          <a:xfrm>
            <a:off x="753141" y="1644871"/>
            <a:ext cx="10508199" cy="3807079"/>
          </a:xfrm>
        </p:spPr>
        <p:txBody>
          <a:bodyPr/>
          <a:lstStyle/>
          <a:p>
            <a:pPr marL="0" indent="0">
              <a:buNone/>
            </a:pPr>
            <a:r>
              <a:rPr lang="en-US" dirty="0"/>
              <a:t>Use the following framework to have a coaching conversation/moment with one of your employees or peers:</a:t>
            </a:r>
          </a:p>
          <a:p>
            <a:pPr marL="514350" indent="-514350">
              <a:buFont typeface="+mj-lt"/>
              <a:buAutoNum type="arabicPeriod"/>
            </a:pPr>
            <a:r>
              <a:rPr lang="en-US" b="1" dirty="0"/>
              <a:t>Ask what is the topic and desired outcome(s) for the conversation </a:t>
            </a:r>
            <a:r>
              <a:rPr lang="en-US" dirty="0">
                <a:solidFill>
                  <a:srgbClr val="0070C0"/>
                </a:solidFill>
              </a:rPr>
              <a:t>(</a:t>
            </a:r>
            <a:r>
              <a:rPr lang="en-US" dirty="0">
                <a:solidFill>
                  <a:srgbClr val="0070C0"/>
                </a:solidFill>
                <a:hlinkClick r:id="rId3" action="ppaction://hlinksldjump"/>
              </a:rPr>
              <a:t>use Clarification and Discovery questions</a:t>
            </a:r>
            <a:r>
              <a:rPr lang="en-US" dirty="0">
                <a:solidFill>
                  <a:srgbClr val="0070C0"/>
                </a:solidFill>
              </a:rPr>
              <a:t>)</a:t>
            </a:r>
          </a:p>
          <a:p>
            <a:pPr marL="514350" indent="-514350">
              <a:buFont typeface="+mj-lt"/>
              <a:buAutoNum type="arabicPeriod"/>
            </a:pPr>
            <a:r>
              <a:rPr lang="en-US" b="1" dirty="0"/>
              <a:t>Explore the situation in depth: </a:t>
            </a:r>
            <a:r>
              <a:rPr lang="en-US" dirty="0">
                <a:solidFill>
                  <a:srgbClr val="0070C0"/>
                </a:solidFill>
              </a:rPr>
              <a:t>(</a:t>
            </a:r>
            <a:r>
              <a:rPr lang="en-US" dirty="0">
                <a:solidFill>
                  <a:srgbClr val="0070C0"/>
                </a:solidFill>
                <a:hlinkClick r:id="rId3" action="ppaction://hlinksldjump"/>
              </a:rPr>
              <a:t>use Exploration questions</a:t>
            </a:r>
            <a:r>
              <a:rPr lang="en-US" dirty="0">
                <a:solidFill>
                  <a:srgbClr val="0070C0"/>
                </a:solidFill>
              </a:rPr>
              <a:t>)</a:t>
            </a:r>
          </a:p>
          <a:p>
            <a:pPr lvl="1"/>
            <a:r>
              <a:rPr lang="en-US" dirty="0"/>
              <a:t>Current situation</a:t>
            </a:r>
          </a:p>
          <a:p>
            <a:pPr lvl="1"/>
            <a:r>
              <a:rPr lang="en-US" dirty="0"/>
              <a:t>Desired, future state</a:t>
            </a:r>
          </a:p>
          <a:p>
            <a:pPr marL="514350" indent="-514350">
              <a:buFont typeface="+mj-lt"/>
              <a:buAutoNum type="arabicPeriod"/>
            </a:pPr>
            <a:r>
              <a:rPr lang="en-US" b="1" dirty="0"/>
              <a:t>Brainstorm ideas and commit to actions: </a:t>
            </a:r>
            <a:r>
              <a:rPr lang="en-US" dirty="0">
                <a:solidFill>
                  <a:srgbClr val="0070C0"/>
                </a:solidFill>
              </a:rPr>
              <a:t>(</a:t>
            </a:r>
            <a:r>
              <a:rPr lang="en-US" dirty="0">
                <a:solidFill>
                  <a:srgbClr val="0070C0"/>
                </a:solidFill>
                <a:hlinkClick r:id="rId3" action="ppaction://hlinksldjump"/>
              </a:rPr>
              <a:t>use Move to Action questions</a:t>
            </a:r>
            <a:r>
              <a:rPr lang="en-US" dirty="0">
                <a:solidFill>
                  <a:srgbClr val="0070C0"/>
                </a:solidFill>
              </a:rPr>
              <a:t>)</a:t>
            </a:r>
          </a:p>
          <a:p>
            <a:pPr lvl="1"/>
            <a:r>
              <a:rPr lang="en-US" dirty="0"/>
              <a:t>Brainstorm ideas for moving forward</a:t>
            </a:r>
          </a:p>
          <a:p>
            <a:pPr lvl="1"/>
            <a:r>
              <a:rPr lang="en-US" dirty="0"/>
              <a:t>Identify which idea(s) you will commit to</a:t>
            </a:r>
          </a:p>
          <a:p>
            <a:pPr lvl="1"/>
            <a:r>
              <a:rPr lang="en-US" dirty="0"/>
              <a:t>Apply SMART framework</a:t>
            </a:r>
          </a:p>
          <a:p>
            <a:pPr lvl="1"/>
            <a:r>
              <a:rPr lang="en-US" dirty="0"/>
              <a:t>Thank each other</a:t>
            </a:r>
          </a:p>
          <a:p>
            <a:pPr lvl="1"/>
            <a:endParaRPr lang="en-US" dirty="0"/>
          </a:p>
          <a:p>
            <a:pPr lvl="1"/>
            <a:endParaRPr lang="en-US" dirty="0"/>
          </a:p>
        </p:txBody>
      </p:sp>
      <p:sp>
        <p:nvSpPr>
          <p:cNvPr id="4" name="Slide Number Placeholder 3"/>
          <p:cNvSpPr>
            <a:spLocks noGrp="1"/>
          </p:cNvSpPr>
          <p:nvPr>
            <p:ph type="sldNum" sz="quarter" idx="4"/>
          </p:nvPr>
        </p:nvSpPr>
        <p:spPr/>
        <p:txBody>
          <a:bodyPr/>
          <a:lstStyle/>
          <a:p>
            <a:fld id="{BC825DD3-F8EA-8B4C-9EBB-4B822F02D76E}" type="slidenum">
              <a:rPr lang="en-US" smtClean="0"/>
              <a:pPr/>
              <a:t>33</a:t>
            </a:fld>
            <a:endParaRPr lang="en-US"/>
          </a:p>
        </p:txBody>
      </p:sp>
    </p:spTree>
    <p:custDataLst>
      <p:tags r:id="rId1"/>
    </p:custDataLst>
    <p:extLst>
      <p:ext uri="{BB962C8B-B14F-4D97-AF65-F5344CB8AC3E}">
        <p14:creationId xmlns:p14="http://schemas.microsoft.com/office/powerpoint/2010/main" val="351702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90EC-66A5-B449-BE43-871B2D518F0A}"/>
              </a:ext>
            </a:extLst>
          </p:cNvPr>
          <p:cNvSpPr>
            <a:spLocks noGrp="1"/>
          </p:cNvSpPr>
          <p:nvPr>
            <p:ph type="title"/>
          </p:nvPr>
        </p:nvSpPr>
        <p:spPr/>
        <p:txBody>
          <a:bodyPr/>
          <a:lstStyle/>
          <a:p>
            <a:r>
              <a:rPr lang="en-US"/>
              <a:t>Activity:  Editing Your Story</a:t>
            </a:r>
          </a:p>
        </p:txBody>
      </p:sp>
      <p:sp>
        <p:nvSpPr>
          <p:cNvPr id="3" name="Content Placeholder 2">
            <a:extLst>
              <a:ext uri="{FF2B5EF4-FFF2-40B4-BE49-F238E27FC236}">
                <a16:creationId xmlns:a16="http://schemas.microsoft.com/office/drawing/2014/main" id="{B03EC1FC-DA3B-4C41-A198-AF363A47CA6A}"/>
              </a:ext>
            </a:extLst>
          </p:cNvPr>
          <p:cNvSpPr>
            <a:spLocks noGrp="1"/>
          </p:cNvSpPr>
          <p:nvPr>
            <p:ph idx="1"/>
          </p:nvPr>
        </p:nvSpPr>
        <p:spPr>
          <a:xfrm>
            <a:off x="838201" y="1438937"/>
            <a:ext cx="6849139" cy="3807079"/>
          </a:xfrm>
        </p:spPr>
        <p:txBody>
          <a:bodyPr/>
          <a:lstStyle/>
          <a:p>
            <a:pPr marL="0" indent="0">
              <a:buNone/>
            </a:pPr>
            <a:r>
              <a:rPr lang="en-US"/>
              <a:t>A quick and effective way of coaching someone when they are coming to you emotionally charged or triggered is to help them “edit their story.”  This exercise was developed by </a:t>
            </a:r>
            <a:r>
              <a:rPr lang="en-US" b="1"/>
              <a:t>Cy </a:t>
            </a:r>
            <a:r>
              <a:rPr lang="en-US" b="1" err="1"/>
              <a:t>Wakeman</a:t>
            </a:r>
            <a:r>
              <a:rPr lang="en-US" b="1"/>
              <a:t> </a:t>
            </a:r>
            <a:r>
              <a:rPr lang="en-US"/>
              <a:t>and is freely available on her </a:t>
            </a:r>
            <a:r>
              <a:rPr lang="en-US">
                <a:hlinkClick r:id="rId3"/>
              </a:rPr>
              <a:t>website</a:t>
            </a:r>
            <a:r>
              <a:rPr lang="en-US"/>
              <a:t>. The goal is to help the team member separate the facts of the story from interpretations so they may act on reality versus stories or unchecked assumptions they have created.</a:t>
            </a:r>
          </a:p>
          <a:p>
            <a:pPr marL="0" indent="0">
              <a:buNone/>
            </a:pPr>
            <a:r>
              <a:rPr lang="en-US"/>
              <a:t>When someone comes to you stressed out or finds themselves triggered by an event:</a:t>
            </a:r>
          </a:p>
          <a:p>
            <a:r>
              <a:rPr lang="en-US"/>
              <a:t>Have them share what is happening</a:t>
            </a:r>
          </a:p>
          <a:p>
            <a:r>
              <a:rPr lang="en-US"/>
              <a:t>Ask "What do you know for sure? What is real?”</a:t>
            </a:r>
          </a:p>
          <a:p>
            <a:r>
              <a:rPr lang="en-US"/>
              <a:t>Have them separate the real facts from everything else they cannot know for sure, including judgements, assumptions, interpretations, premature conclusions, assignments of motives, etc.</a:t>
            </a:r>
          </a:p>
          <a:p>
            <a:r>
              <a:rPr lang="en-US"/>
              <a:t>Once you have established the “reality,” ask them “what is the very next thing I could do to add value?”</a:t>
            </a:r>
          </a:p>
        </p:txBody>
      </p:sp>
      <p:sp>
        <p:nvSpPr>
          <p:cNvPr id="4" name="Slide Number Placeholder 3"/>
          <p:cNvSpPr>
            <a:spLocks noGrp="1"/>
          </p:cNvSpPr>
          <p:nvPr>
            <p:ph type="sldNum" sz="quarter" idx="4"/>
          </p:nvPr>
        </p:nvSpPr>
        <p:spPr/>
        <p:txBody>
          <a:bodyPr/>
          <a:lstStyle/>
          <a:p>
            <a:fld id="{BC825DD3-F8EA-8B4C-9EBB-4B822F02D76E}" type="slidenum">
              <a:rPr lang="en-US" smtClean="0"/>
              <a:pPr/>
              <a:t>34</a:t>
            </a:fld>
            <a:endParaRPr lang="en-US"/>
          </a:p>
        </p:txBody>
      </p:sp>
      <p:pic>
        <p:nvPicPr>
          <p:cNvPr id="5" name="Picture 5" descr="A close up of text on a white background&#10;&#10;Description generated with very high confidence">
            <a:extLst>
              <a:ext uri="{FF2B5EF4-FFF2-40B4-BE49-F238E27FC236}">
                <a16:creationId xmlns:a16="http://schemas.microsoft.com/office/drawing/2014/main" id="{11704D61-2DC2-4F00-995F-E61B47562421}"/>
              </a:ext>
            </a:extLst>
          </p:cNvPr>
          <p:cNvPicPr>
            <a:picLocks noChangeAspect="1"/>
          </p:cNvPicPr>
          <p:nvPr/>
        </p:nvPicPr>
        <p:blipFill>
          <a:blip r:embed="rId4"/>
          <a:stretch>
            <a:fillRect/>
          </a:stretch>
        </p:blipFill>
        <p:spPr>
          <a:xfrm>
            <a:off x="7687340" y="1524001"/>
            <a:ext cx="3893894" cy="2916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14227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3FA1-305E-4DF9-86FA-B06B36D46A21}"/>
              </a:ext>
            </a:extLst>
          </p:cNvPr>
          <p:cNvSpPr>
            <a:spLocks noGrp="1"/>
          </p:cNvSpPr>
          <p:nvPr>
            <p:ph type="title"/>
          </p:nvPr>
        </p:nvSpPr>
        <p:spPr>
          <a:xfrm>
            <a:off x="4368799" y="2438401"/>
            <a:ext cx="7356475" cy="1752601"/>
          </a:xfrm>
        </p:spPr>
        <p:txBody>
          <a:bodyPr>
            <a:normAutofit/>
          </a:bodyPr>
          <a:lstStyle/>
          <a:p>
            <a:r>
              <a:rPr lang="en-US" sz="4800">
                <a:solidFill>
                  <a:schemeClr val="accent1"/>
                </a:solidFill>
                <a:latin typeface="Trebuchet MS"/>
              </a:rPr>
              <a:t>Communication Tips and Tools for Remote Work</a:t>
            </a:r>
            <a:endParaRPr lang="en-US" sz="4800">
              <a:solidFill>
                <a:schemeClr val="accent1"/>
              </a:solidFill>
            </a:endParaRPr>
          </a:p>
        </p:txBody>
      </p:sp>
      <p:sp>
        <p:nvSpPr>
          <p:cNvPr id="3" name="Slide Number Placeholder 2">
            <a:extLst>
              <a:ext uri="{FF2B5EF4-FFF2-40B4-BE49-F238E27FC236}">
                <a16:creationId xmlns:a16="http://schemas.microsoft.com/office/drawing/2014/main" id="{908F560A-719D-4CE9-BB03-5F73B39FB46A}"/>
              </a:ext>
            </a:extLst>
          </p:cNvPr>
          <p:cNvSpPr>
            <a:spLocks noGrp="1"/>
          </p:cNvSpPr>
          <p:nvPr>
            <p:ph type="sldNum" sz="quarter" idx="12"/>
          </p:nvPr>
        </p:nvSpPr>
        <p:spPr/>
        <p:txBody>
          <a:bodyPr/>
          <a:lstStyle/>
          <a:p>
            <a:fld id="{4085167E-05FD-4703-8690-475230B9DB7D}" type="slidenum">
              <a:rPr lang="en-US" smtClean="0"/>
              <a:t>35</a:t>
            </a:fld>
            <a:endParaRPr lang="en-US"/>
          </a:p>
        </p:txBody>
      </p:sp>
    </p:spTree>
    <p:custDataLst>
      <p:tags r:id="rId1"/>
    </p:custDataLst>
    <p:extLst>
      <p:ext uri="{BB962C8B-B14F-4D97-AF65-F5344CB8AC3E}">
        <p14:creationId xmlns:p14="http://schemas.microsoft.com/office/powerpoint/2010/main" val="2099912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A6B7-5E1E-D144-A4BB-D96B11A689F9}"/>
              </a:ext>
            </a:extLst>
          </p:cNvPr>
          <p:cNvSpPr>
            <a:spLocks noGrp="1"/>
          </p:cNvSpPr>
          <p:nvPr>
            <p:ph type="title"/>
          </p:nvPr>
        </p:nvSpPr>
        <p:spPr/>
        <p:txBody>
          <a:bodyPr/>
          <a:lstStyle/>
          <a:p>
            <a:r>
              <a:rPr lang="en-US"/>
              <a:t>Communicate, Communicate, Communicate!</a:t>
            </a:r>
          </a:p>
        </p:txBody>
      </p:sp>
      <p:sp>
        <p:nvSpPr>
          <p:cNvPr id="3" name="Content Placeholder 2">
            <a:extLst>
              <a:ext uri="{FF2B5EF4-FFF2-40B4-BE49-F238E27FC236}">
                <a16:creationId xmlns:a16="http://schemas.microsoft.com/office/drawing/2014/main" id="{6C899D32-D1D5-1D42-82B1-B2C34B18A427}"/>
              </a:ext>
            </a:extLst>
          </p:cNvPr>
          <p:cNvSpPr>
            <a:spLocks noGrp="1"/>
          </p:cNvSpPr>
          <p:nvPr>
            <p:ph idx="1"/>
          </p:nvPr>
        </p:nvSpPr>
        <p:spPr>
          <a:xfrm>
            <a:off x="838203" y="1825625"/>
            <a:ext cx="5987900" cy="3807079"/>
          </a:xfrm>
        </p:spPr>
        <p:txBody>
          <a:bodyPr/>
          <a:lstStyle/>
          <a:p>
            <a:pPr marL="0" indent="0">
              <a:buNone/>
            </a:pPr>
            <a:r>
              <a:rPr lang="en-US"/>
              <a:t>In this new normal, it is important to provide your team with a sense of stability, direction, and guidance.  To accomplish this, you must over-communicate!  With everyone fully remote and most of us working in a totally new way, there are many questions your team will have about how to accomplish their jobs, when and what to communicate to you, and what your new expectations are of them. </a:t>
            </a:r>
          </a:p>
          <a:p>
            <a:pPr marL="0" indent="0">
              <a:buNone/>
            </a:pPr>
            <a:r>
              <a:rPr lang="en-US"/>
              <a:t>This section will provide you with tips for your virtual meetings, how to share your expectations with the team, and online communication tools.  </a:t>
            </a:r>
          </a:p>
          <a:p>
            <a:endParaRPr lang="en-US"/>
          </a:p>
        </p:txBody>
      </p:sp>
      <p:sp>
        <p:nvSpPr>
          <p:cNvPr id="4" name="Slide Number Placeholder 3">
            <a:extLst>
              <a:ext uri="{FF2B5EF4-FFF2-40B4-BE49-F238E27FC236}">
                <a16:creationId xmlns:a16="http://schemas.microsoft.com/office/drawing/2014/main" id="{4E981D03-8B34-CC4C-AE23-C30370ECF18C}"/>
              </a:ext>
            </a:extLst>
          </p:cNvPr>
          <p:cNvSpPr>
            <a:spLocks noGrp="1"/>
          </p:cNvSpPr>
          <p:nvPr>
            <p:ph type="sldNum" sz="quarter" idx="4"/>
          </p:nvPr>
        </p:nvSpPr>
        <p:spPr/>
        <p:txBody>
          <a:bodyPr/>
          <a:lstStyle/>
          <a:p>
            <a:fld id="{BC825DD3-F8EA-8B4C-9EBB-4B822F02D76E}" type="slidenum">
              <a:rPr lang="en-US" smtClean="0"/>
              <a:pPr/>
              <a:t>36</a:t>
            </a:fld>
            <a:endParaRPr lang="en-US"/>
          </a:p>
        </p:txBody>
      </p:sp>
      <p:pic>
        <p:nvPicPr>
          <p:cNvPr id="6" name="Picture 5">
            <a:extLst>
              <a:ext uri="{FF2B5EF4-FFF2-40B4-BE49-F238E27FC236}">
                <a16:creationId xmlns:a16="http://schemas.microsoft.com/office/drawing/2014/main" id="{A30A2C63-3CDC-F346-9E68-BCA27B876B23}"/>
              </a:ext>
            </a:extLst>
          </p:cNvPr>
          <p:cNvPicPr>
            <a:picLocks noChangeAspect="1"/>
          </p:cNvPicPr>
          <p:nvPr/>
        </p:nvPicPr>
        <p:blipFill rotWithShape="1">
          <a:blip r:embed="rId3"/>
          <a:srcRect b="7572"/>
          <a:stretch/>
        </p:blipFill>
        <p:spPr>
          <a:xfrm>
            <a:off x="7253526" y="1602379"/>
            <a:ext cx="4102100" cy="3286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Connector 7">
            <a:extLst>
              <a:ext uri="{FF2B5EF4-FFF2-40B4-BE49-F238E27FC236}">
                <a16:creationId xmlns:a16="http://schemas.microsoft.com/office/drawing/2014/main" id="{DC077B7D-751C-EC4E-8A75-A42E1B0F17C5}"/>
              </a:ext>
            </a:extLst>
          </p:cNvPr>
          <p:cNvCxnSpPr/>
          <p:nvPr/>
        </p:nvCxnSpPr>
        <p:spPr>
          <a:xfrm>
            <a:off x="838201" y="1628504"/>
            <a:ext cx="5758543"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775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9A3A-3780-6A4A-83B9-A4FFCF794A25}"/>
              </a:ext>
            </a:extLst>
          </p:cNvPr>
          <p:cNvSpPr>
            <a:spLocks noGrp="1"/>
          </p:cNvSpPr>
          <p:nvPr>
            <p:ph type="title"/>
          </p:nvPr>
        </p:nvSpPr>
        <p:spPr>
          <a:xfrm>
            <a:off x="655320" y="365125"/>
            <a:ext cx="5120114" cy="1692794"/>
          </a:xfrm>
        </p:spPr>
        <p:txBody>
          <a:bodyPr>
            <a:normAutofit/>
          </a:bodyPr>
          <a:lstStyle/>
          <a:p>
            <a:r>
              <a:rPr lang="en-US"/>
              <a:t>Provide Transparent Communication During Times of Uncertainty</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4F9CF4-DFB9-014F-B761-C53566302F29}"/>
              </a:ext>
            </a:extLst>
          </p:cNvPr>
          <p:cNvSpPr>
            <a:spLocks noGrp="1"/>
          </p:cNvSpPr>
          <p:nvPr>
            <p:ph idx="1"/>
          </p:nvPr>
        </p:nvSpPr>
        <p:spPr>
          <a:xfrm>
            <a:off x="655321" y="2575034"/>
            <a:ext cx="5120113" cy="3462228"/>
          </a:xfrm>
        </p:spPr>
        <p:txBody>
          <a:bodyPr>
            <a:normAutofit/>
          </a:bodyPr>
          <a:lstStyle/>
          <a:p>
            <a:pPr>
              <a:spcBef>
                <a:spcPts val="600"/>
              </a:spcBef>
              <a:spcAft>
                <a:spcPts val="600"/>
              </a:spcAft>
            </a:pPr>
            <a:r>
              <a:rPr lang="en-US" sz="1500"/>
              <a:t>Leaders often think they need to have all the answers in order to address their team’s needs; in this situation, we know it is impossible to know what will happen next. </a:t>
            </a:r>
          </a:p>
          <a:p>
            <a:pPr>
              <a:spcBef>
                <a:spcPts val="600"/>
              </a:spcBef>
              <a:spcAft>
                <a:spcPts val="600"/>
              </a:spcAft>
            </a:pPr>
            <a:r>
              <a:rPr lang="en-US" sz="1500"/>
              <a:t>What you must create is an environment of transparency in which you share the information you do know and listen to the concerns and thoughts of your team.  There may be some questions you can respond to and others where you just provide a listening ear.  This will strengthen your team’s engagement and build trust during a challenging experience. </a:t>
            </a:r>
          </a:p>
          <a:p>
            <a:pPr>
              <a:spcBef>
                <a:spcPts val="600"/>
              </a:spcBef>
              <a:spcAft>
                <a:spcPts val="600"/>
              </a:spcAft>
            </a:pPr>
            <a:r>
              <a:rPr lang="en-US" sz="1500"/>
              <a:t>“When people are isolated, over-communication is more important than ever.” – Business and team management author, Patrick Lencioni, recommends in his article, </a:t>
            </a:r>
            <a:r>
              <a:rPr lang="en-US" sz="1500">
                <a:hlinkClick r:id="rId3"/>
              </a:rPr>
              <a:t>3 Thoughts for Leaders In a Perilous Time</a:t>
            </a:r>
            <a:endParaRPr lang="en-US" sz="1500"/>
          </a:p>
          <a:p>
            <a:endParaRPr lang="en-US" sz="1500"/>
          </a:p>
        </p:txBody>
      </p:sp>
      <p:sp>
        <p:nvSpPr>
          <p:cNvPr id="4" name="Slide Number Placeholder 3">
            <a:extLst>
              <a:ext uri="{FF2B5EF4-FFF2-40B4-BE49-F238E27FC236}">
                <a16:creationId xmlns:a16="http://schemas.microsoft.com/office/drawing/2014/main" id="{6F01B84A-3A21-4E44-B6A2-A704BD082C7A}"/>
              </a:ext>
            </a:extLst>
          </p:cNvPr>
          <p:cNvSpPr>
            <a:spLocks noGrp="1"/>
          </p:cNvSpPr>
          <p:nvPr>
            <p:ph type="sldNum" sz="quarter" idx="4"/>
          </p:nvPr>
        </p:nvSpPr>
        <p:spPr>
          <a:xfrm>
            <a:off x="6941820" y="6356350"/>
            <a:ext cx="1165860" cy="365125"/>
          </a:xfrm>
        </p:spPr>
        <p:txBody>
          <a:bodyPr>
            <a:normAutofit/>
          </a:bodyPr>
          <a:lstStyle/>
          <a:p>
            <a:pPr>
              <a:spcAft>
                <a:spcPts val="600"/>
              </a:spcAft>
            </a:pPr>
            <a:fld id="{BC825DD3-F8EA-8B4C-9EBB-4B822F02D76E}" type="slidenum">
              <a:rPr lang="en-US" smtClean="0"/>
              <a:pPr>
                <a:spcAft>
                  <a:spcPts val="600"/>
                </a:spcAft>
              </a:pPr>
              <a:t>37</a:t>
            </a:fld>
            <a:endParaRPr lang="en-US"/>
          </a:p>
        </p:txBody>
      </p:sp>
      <p:pic>
        <p:nvPicPr>
          <p:cNvPr id="8" name="Picture 7">
            <a:extLst>
              <a:ext uri="{FF2B5EF4-FFF2-40B4-BE49-F238E27FC236}">
                <a16:creationId xmlns:a16="http://schemas.microsoft.com/office/drawing/2014/main" id="{82BB03D3-0D12-C44E-806F-4444F066440F}"/>
              </a:ext>
            </a:extLst>
          </p:cNvPr>
          <p:cNvPicPr>
            <a:picLocks noChangeAspect="1"/>
          </p:cNvPicPr>
          <p:nvPr/>
        </p:nvPicPr>
        <p:blipFill rotWithShape="1">
          <a:blip r:embed="rId4"/>
          <a:srcRect l="29152" r="9400"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rgbClr val="FFFFFF">
              <a:shade val="85000"/>
            </a:srgbClr>
          </a:solidFill>
        </p:spPr>
      </p:pic>
    </p:spTree>
    <p:custDataLst>
      <p:tags r:id="rId1"/>
    </p:custDataLst>
    <p:extLst>
      <p:ext uri="{BB962C8B-B14F-4D97-AF65-F5344CB8AC3E}">
        <p14:creationId xmlns:p14="http://schemas.microsoft.com/office/powerpoint/2010/main" val="313013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8E17-A7DB-BC4B-80FE-E78F3B099463}"/>
              </a:ext>
            </a:extLst>
          </p:cNvPr>
          <p:cNvSpPr>
            <a:spLocks noGrp="1"/>
          </p:cNvSpPr>
          <p:nvPr>
            <p:ph type="title"/>
          </p:nvPr>
        </p:nvSpPr>
        <p:spPr/>
        <p:txBody>
          <a:bodyPr/>
          <a:lstStyle/>
          <a:p>
            <a:r>
              <a:rPr lang="en-US"/>
              <a:t>Virtual Meetings: Top Communication Method for Remote Workplaces</a:t>
            </a:r>
          </a:p>
        </p:txBody>
      </p:sp>
      <p:sp>
        <p:nvSpPr>
          <p:cNvPr id="3" name="Content Placeholder 2">
            <a:extLst>
              <a:ext uri="{FF2B5EF4-FFF2-40B4-BE49-F238E27FC236}">
                <a16:creationId xmlns:a16="http://schemas.microsoft.com/office/drawing/2014/main" id="{5096A2EB-9C3C-7548-BC19-7E42E76382CF}"/>
              </a:ext>
            </a:extLst>
          </p:cNvPr>
          <p:cNvSpPr>
            <a:spLocks noGrp="1"/>
          </p:cNvSpPr>
          <p:nvPr>
            <p:ph idx="1"/>
          </p:nvPr>
        </p:nvSpPr>
        <p:spPr/>
        <p:txBody>
          <a:bodyPr/>
          <a:lstStyle/>
          <a:p>
            <a:r>
              <a:rPr lang="en-US" b="1"/>
              <a:t>“All hands” meetings </a:t>
            </a:r>
            <a:r>
              <a:rPr lang="en-US"/>
              <a:t>– </a:t>
            </a:r>
            <a:r>
              <a:rPr lang="en-US">
                <a:ea typeface="+mn-lt"/>
                <a:cs typeface="+mn-lt"/>
              </a:rPr>
              <a:t> all team members affiliated with the department, no matter their role or title, attend this meeting for updates and news, to learn about new decisions, and ask questions.  This could be thought of as a departmental town hall meeting.</a:t>
            </a:r>
            <a:br>
              <a:rPr lang="en-US">
                <a:ea typeface="+mn-lt"/>
                <a:cs typeface="+mn-lt"/>
              </a:rPr>
            </a:br>
            <a:endParaRPr lang="en-US"/>
          </a:p>
          <a:p>
            <a:r>
              <a:rPr lang="en-US" b="1"/>
              <a:t>Team meetings</a:t>
            </a:r>
            <a:r>
              <a:rPr lang="en-US" b="1">
                <a:ea typeface="+mn-lt"/>
                <a:cs typeface="+mn-lt"/>
              </a:rPr>
              <a:t> </a:t>
            </a:r>
            <a:r>
              <a:rPr lang="en-US">
                <a:ea typeface="+mn-lt"/>
                <a:cs typeface="+mn-lt"/>
              </a:rPr>
              <a:t>–</a:t>
            </a:r>
            <a:r>
              <a:rPr lang="en-US"/>
              <a:t> </a:t>
            </a:r>
            <a:r>
              <a:rPr lang="en-US">
                <a:ea typeface="+mn-lt"/>
                <a:cs typeface="+mn-lt"/>
              </a:rPr>
              <a:t>meetings reserved for those who regularly work together on similar projects, have the same duties, or occupy similar roles.</a:t>
            </a:r>
            <a:br>
              <a:rPr lang="en-US">
                <a:ea typeface="+mn-lt"/>
                <a:cs typeface="+mn-lt"/>
              </a:rPr>
            </a:br>
            <a:endParaRPr lang="en-US"/>
          </a:p>
          <a:p>
            <a:r>
              <a:rPr lang="en-US" b="1"/>
              <a:t>One-on-one meetings</a:t>
            </a:r>
            <a:r>
              <a:rPr lang="en-US"/>
              <a:t> </a:t>
            </a:r>
            <a:r>
              <a:rPr lang="en-US">
                <a:ea typeface="+mn-lt"/>
                <a:cs typeface="+mn-lt"/>
              </a:rPr>
              <a:t>–</a:t>
            </a:r>
            <a:r>
              <a:rPr lang="en-US"/>
              <a:t> </a:t>
            </a:r>
            <a:r>
              <a:rPr lang="en-US">
                <a:ea typeface="+mn-lt"/>
                <a:cs typeface="+mn-lt"/>
              </a:rPr>
              <a:t>this is where you meet with each individual that reports directly to you.</a:t>
            </a:r>
            <a:br>
              <a:rPr lang="en-US">
                <a:ea typeface="+mn-lt"/>
                <a:cs typeface="+mn-lt"/>
              </a:rPr>
            </a:br>
            <a:endParaRPr lang="en-US"/>
          </a:p>
          <a:p>
            <a:r>
              <a:rPr lang="en-US" b="1"/>
              <a:t>Non-business meeting (i.e., virtual lunch) </a:t>
            </a:r>
            <a:r>
              <a:rPr lang="en-US">
                <a:ea typeface="+mn-lt"/>
                <a:cs typeface="+mn-lt"/>
              </a:rPr>
              <a:t>–</a:t>
            </a:r>
            <a:r>
              <a:rPr lang="en-US"/>
              <a:t> </a:t>
            </a:r>
            <a:r>
              <a:rPr lang="en-US">
                <a:ea typeface="+mn-lt"/>
                <a:cs typeface="+mn-lt"/>
              </a:rPr>
              <a:t>scheduled time for the team to come together without an agenda to share personal updates and exchange stories.</a:t>
            </a:r>
          </a:p>
        </p:txBody>
      </p:sp>
      <p:sp>
        <p:nvSpPr>
          <p:cNvPr id="4" name="Slide Number Placeholder 3">
            <a:extLst>
              <a:ext uri="{FF2B5EF4-FFF2-40B4-BE49-F238E27FC236}">
                <a16:creationId xmlns:a16="http://schemas.microsoft.com/office/drawing/2014/main" id="{A900C64C-934B-8749-9360-550E799922D2}"/>
              </a:ext>
            </a:extLst>
          </p:cNvPr>
          <p:cNvSpPr>
            <a:spLocks noGrp="1"/>
          </p:cNvSpPr>
          <p:nvPr>
            <p:ph type="sldNum" sz="quarter" idx="4"/>
          </p:nvPr>
        </p:nvSpPr>
        <p:spPr/>
        <p:txBody>
          <a:bodyPr/>
          <a:lstStyle/>
          <a:p>
            <a:fld id="{BC825DD3-F8EA-8B4C-9EBB-4B822F02D76E}" type="slidenum">
              <a:rPr lang="en-US" smtClean="0"/>
              <a:pPr/>
              <a:t>38</a:t>
            </a:fld>
            <a:endParaRPr lang="en-US"/>
          </a:p>
        </p:txBody>
      </p:sp>
    </p:spTree>
    <p:custDataLst>
      <p:tags r:id="rId1"/>
    </p:custDataLst>
    <p:extLst>
      <p:ext uri="{BB962C8B-B14F-4D97-AF65-F5344CB8AC3E}">
        <p14:creationId xmlns:p14="http://schemas.microsoft.com/office/powerpoint/2010/main" val="1289326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4B7E-1D4B-2147-9AC1-5EB37B751BEA}"/>
              </a:ext>
            </a:extLst>
          </p:cNvPr>
          <p:cNvSpPr>
            <a:spLocks noGrp="1"/>
          </p:cNvSpPr>
          <p:nvPr>
            <p:ph type="title"/>
          </p:nvPr>
        </p:nvSpPr>
        <p:spPr/>
        <p:txBody>
          <a:bodyPr/>
          <a:lstStyle/>
          <a:p>
            <a:r>
              <a:rPr lang="en-US"/>
              <a:t>Lead a Virtual “All-Hands” Meeting for Your Team and Demonstrate Your Transparent Communication Skills</a:t>
            </a:r>
          </a:p>
        </p:txBody>
      </p:sp>
      <p:sp>
        <p:nvSpPr>
          <p:cNvPr id="3" name="Content Placeholder 2">
            <a:extLst>
              <a:ext uri="{FF2B5EF4-FFF2-40B4-BE49-F238E27FC236}">
                <a16:creationId xmlns:a16="http://schemas.microsoft.com/office/drawing/2014/main" id="{29123EB0-04FC-8746-BD63-6B561FF3F489}"/>
              </a:ext>
            </a:extLst>
          </p:cNvPr>
          <p:cNvSpPr>
            <a:spLocks noGrp="1"/>
          </p:cNvSpPr>
          <p:nvPr>
            <p:ph idx="1"/>
          </p:nvPr>
        </p:nvSpPr>
        <p:spPr>
          <a:xfrm>
            <a:off x="838202" y="1825625"/>
            <a:ext cx="10793817" cy="3807079"/>
          </a:xfrm>
        </p:spPr>
        <p:txBody>
          <a:bodyPr/>
          <a:lstStyle/>
          <a:p>
            <a:pPr marL="0" indent="0">
              <a:spcBef>
                <a:spcPts val="1800"/>
              </a:spcBef>
              <a:spcAft>
                <a:spcPts val="0"/>
              </a:spcAft>
              <a:buNone/>
            </a:pPr>
            <a:r>
              <a:rPr lang="en-US"/>
              <a:t>Bring all team members together for an "all-hands" meeting to keep them informed, provide space for everyone to ask questions and be heard, and foster team engagement while strengthening morale.  As mentioned earlier, you may not have the answers to all the questions, but you can note their requests and follow-up with others who may have the response. </a:t>
            </a:r>
          </a:p>
          <a:p>
            <a:pPr marL="0" indent="0">
              <a:spcBef>
                <a:spcPts val="1800"/>
              </a:spcBef>
              <a:spcAft>
                <a:spcPts val="0"/>
              </a:spcAft>
              <a:buNone/>
            </a:pPr>
            <a:r>
              <a:rPr lang="en-US" u="sng"/>
              <a:t>Consider the following when leading this type of meeting in this new normal:</a:t>
            </a:r>
          </a:p>
          <a:p>
            <a:r>
              <a:rPr lang="en-US"/>
              <a:t>Share the importance of being flexible as new guidance is given almost hourly. </a:t>
            </a:r>
          </a:p>
          <a:p>
            <a:r>
              <a:rPr lang="en-US"/>
              <a:t>Explain how we are going to rethink how we perform our work.  Ensure everyone that they will have the necessary access to accomplish their responsibilities.</a:t>
            </a:r>
          </a:p>
          <a:p>
            <a:r>
              <a:rPr lang="en-US"/>
              <a:t>Tell them what is continuing and what is stopping. </a:t>
            </a:r>
          </a:p>
          <a:p>
            <a:r>
              <a:rPr lang="en-US"/>
              <a:t>Review what you’ve done to prepare for them to go remote (Activity in section 1) and explain that you will be working with each person to complete the planning.</a:t>
            </a:r>
          </a:p>
          <a:p>
            <a:r>
              <a:rPr lang="en-US"/>
              <a:t>Create space for colleagues to discuss their experiences thus far.</a:t>
            </a:r>
          </a:p>
          <a:p>
            <a:r>
              <a:rPr lang="en-US"/>
              <a:t>Ask for questions and respond to those you can. </a:t>
            </a:r>
          </a:p>
          <a:p>
            <a:r>
              <a:rPr lang="en-US"/>
              <a:t>Ask for questions and respond to those you can. </a:t>
            </a:r>
          </a:p>
          <a:p>
            <a:endParaRPr lang="en-US"/>
          </a:p>
        </p:txBody>
      </p:sp>
      <p:sp>
        <p:nvSpPr>
          <p:cNvPr id="4" name="Slide Number Placeholder 3">
            <a:extLst>
              <a:ext uri="{FF2B5EF4-FFF2-40B4-BE49-F238E27FC236}">
                <a16:creationId xmlns:a16="http://schemas.microsoft.com/office/drawing/2014/main" id="{ECC1EBAA-F74F-FE4D-A609-B123AF235DD2}"/>
              </a:ext>
            </a:extLst>
          </p:cNvPr>
          <p:cNvSpPr>
            <a:spLocks noGrp="1"/>
          </p:cNvSpPr>
          <p:nvPr>
            <p:ph type="sldNum" sz="quarter" idx="4"/>
          </p:nvPr>
        </p:nvSpPr>
        <p:spPr/>
        <p:txBody>
          <a:bodyPr/>
          <a:lstStyle/>
          <a:p>
            <a:fld id="{BC825DD3-F8EA-8B4C-9EBB-4B822F02D76E}" type="slidenum">
              <a:rPr lang="en-US" smtClean="0"/>
              <a:pPr/>
              <a:t>39</a:t>
            </a:fld>
            <a:endParaRPr lang="en-US"/>
          </a:p>
        </p:txBody>
      </p:sp>
    </p:spTree>
    <p:custDataLst>
      <p:tags r:id="rId1"/>
    </p:custDataLst>
    <p:extLst>
      <p:ext uri="{BB962C8B-B14F-4D97-AF65-F5344CB8AC3E}">
        <p14:creationId xmlns:p14="http://schemas.microsoft.com/office/powerpoint/2010/main" val="5241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0FEF-3AF8-49B8-A230-6C98101C16E6}"/>
              </a:ext>
            </a:extLst>
          </p:cNvPr>
          <p:cNvSpPr>
            <a:spLocks noGrp="1"/>
          </p:cNvSpPr>
          <p:nvPr>
            <p:ph type="title"/>
          </p:nvPr>
        </p:nvSpPr>
        <p:spPr>
          <a:xfrm>
            <a:off x="4038600" y="3088535"/>
            <a:ext cx="7763539" cy="757130"/>
          </a:xfrm>
        </p:spPr>
        <p:txBody>
          <a:bodyPr/>
          <a:lstStyle/>
          <a:p>
            <a:r>
              <a:rPr lang="en-US"/>
              <a:t>Shifting to Remote Work</a:t>
            </a:r>
          </a:p>
        </p:txBody>
      </p:sp>
      <p:sp>
        <p:nvSpPr>
          <p:cNvPr id="3" name="Slide Number Placeholder 2">
            <a:extLst>
              <a:ext uri="{FF2B5EF4-FFF2-40B4-BE49-F238E27FC236}">
                <a16:creationId xmlns:a16="http://schemas.microsoft.com/office/drawing/2014/main" id="{78DE8863-6F90-4062-9C10-9143973201FB}"/>
              </a:ext>
            </a:extLst>
          </p:cNvPr>
          <p:cNvSpPr>
            <a:spLocks noGrp="1"/>
          </p:cNvSpPr>
          <p:nvPr>
            <p:ph type="sldNum" sz="quarter" idx="12"/>
          </p:nvPr>
        </p:nvSpPr>
        <p:spPr/>
        <p:txBody>
          <a:bodyPr/>
          <a:lstStyle/>
          <a:p>
            <a:fld id="{4085167E-05FD-4703-8690-475230B9DB7D}" type="slidenum">
              <a:rPr lang="en-US" smtClean="0"/>
              <a:t>4</a:t>
            </a:fld>
            <a:endParaRPr lang="en-US"/>
          </a:p>
        </p:txBody>
      </p:sp>
    </p:spTree>
    <p:custDataLst>
      <p:tags r:id="rId1"/>
    </p:custDataLst>
    <p:extLst>
      <p:ext uri="{BB962C8B-B14F-4D97-AF65-F5344CB8AC3E}">
        <p14:creationId xmlns:p14="http://schemas.microsoft.com/office/powerpoint/2010/main" val="2461503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4B7E-1D4B-2147-9AC1-5EB37B751BEA}"/>
              </a:ext>
            </a:extLst>
          </p:cNvPr>
          <p:cNvSpPr>
            <a:spLocks noGrp="1"/>
          </p:cNvSpPr>
          <p:nvPr>
            <p:ph type="title"/>
          </p:nvPr>
        </p:nvSpPr>
        <p:spPr/>
        <p:txBody>
          <a:bodyPr/>
          <a:lstStyle/>
          <a:p>
            <a:r>
              <a:rPr lang="en-US"/>
              <a:t>Check In on Your Team's Work Progress and Experiences</a:t>
            </a:r>
          </a:p>
        </p:txBody>
      </p:sp>
      <p:sp>
        <p:nvSpPr>
          <p:cNvPr id="3" name="Content Placeholder 2">
            <a:extLst>
              <a:ext uri="{FF2B5EF4-FFF2-40B4-BE49-F238E27FC236}">
                <a16:creationId xmlns:a16="http://schemas.microsoft.com/office/drawing/2014/main" id="{29123EB0-04FC-8746-BD63-6B561FF3F489}"/>
              </a:ext>
            </a:extLst>
          </p:cNvPr>
          <p:cNvSpPr>
            <a:spLocks noGrp="1"/>
          </p:cNvSpPr>
          <p:nvPr>
            <p:ph idx="1"/>
          </p:nvPr>
        </p:nvSpPr>
        <p:spPr>
          <a:xfrm>
            <a:off x="838201" y="1520942"/>
            <a:ext cx="10508199" cy="3807079"/>
          </a:xfrm>
        </p:spPr>
        <p:txBody>
          <a:bodyPr/>
          <a:lstStyle/>
          <a:p>
            <a:pPr marL="0" indent="0">
              <a:buNone/>
            </a:pPr>
            <a:r>
              <a:rPr lang="en-US"/>
              <a:t>For individuals who work together on projects or perform similar duties for the department, consider having a regular, weekly virtual team meeting to discuss their progress, learn what needs to be adjusted (i.e., timelines, processes, expectations) and problem solve together. </a:t>
            </a:r>
          </a:p>
          <a:p>
            <a:pPr marL="0" indent="0">
              <a:buNone/>
            </a:pPr>
            <a:r>
              <a:rPr lang="en-US" u="sng"/>
              <a:t>Consider the following when leading virtual team meetings in this new normal:</a:t>
            </a:r>
          </a:p>
          <a:p>
            <a:r>
              <a:rPr lang="en-US"/>
              <a:t>Ask about project/work progress. </a:t>
            </a:r>
          </a:p>
          <a:p>
            <a:r>
              <a:rPr lang="en-US"/>
              <a:t>Have team members discuss which processes have worked for them during this time. </a:t>
            </a:r>
          </a:p>
          <a:p>
            <a:r>
              <a:rPr lang="en-US"/>
              <a:t>Discuss messaging that may need to be shared with external groups </a:t>
            </a:r>
            <a:br>
              <a:rPr lang="en-US"/>
            </a:br>
            <a:r>
              <a:rPr lang="en-US"/>
              <a:t>(i.e., affiliated departments, partners, donors, students, clients).</a:t>
            </a:r>
          </a:p>
          <a:p>
            <a:r>
              <a:rPr lang="en-US"/>
              <a:t>Strategize and problem solve together as a team.</a:t>
            </a:r>
          </a:p>
          <a:p>
            <a:r>
              <a:rPr lang="en-US"/>
              <a:t>Share any decisions you’ve made that will impact their project/work.</a:t>
            </a:r>
          </a:p>
          <a:p>
            <a:r>
              <a:rPr lang="en-US"/>
              <a:t>Adjust deadlines appropriately. </a:t>
            </a:r>
          </a:p>
          <a:p>
            <a:endParaRPr lang="en-US"/>
          </a:p>
        </p:txBody>
      </p:sp>
      <p:sp>
        <p:nvSpPr>
          <p:cNvPr id="4" name="Slide Number Placeholder 3">
            <a:extLst>
              <a:ext uri="{FF2B5EF4-FFF2-40B4-BE49-F238E27FC236}">
                <a16:creationId xmlns:a16="http://schemas.microsoft.com/office/drawing/2014/main" id="{ECC1EBAA-F74F-FE4D-A609-B123AF235DD2}"/>
              </a:ext>
            </a:extLst>
          </p:cNvPr>
          <p:cNvSpPr>
            <a:spLocks noGrp="1"/>
          </p:cNvSpPr>
          <p:nvPr>
            <p:ph type="sldNum" sz="quarter" idx="4"/>
          </p:nvPr>
        </p:nvSpPr>
        <p:spPr/>
        <p:txBody>
          <a:bodyPr/>
          <a:lstStyle/>
          <a:p>
            <a:fld id="{BC825DD3-F8EA-8B4C-9EBB-4B822F02D76E}" type="slidenum">
              <a:rPr lang="en-US" smtClean="0"/>
              <a:pPr/>
              <a:t>40</a:t>
            </a:fld>
            <a:endParaRPr lang="en-US"/>
          </a:p>
        </p:txBody>
      </p:sp>
      <p:pic>
        <p:nvPicPr>
          <p:cNvPr id="6" name="Picture 1" descr="Image result for video conference photos working from home">
            <a:extLst>
              <a:ext uri="{FF2B5EF4-FFF2-40B4-BE49-F238E27FC236}">
                <a16:creationId xmlns:a16="http://schemas.microsoft.com/office/drawing/2014/main" id="{0062E911-2E28-3D47-9C9E-050287D25498}"/>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974114" y="3517451"/>
            <a:ext cx="2978331" cy="1985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193762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4B7E-1D4B-2147-9AC1-5EB37B751BEA}"/>
              </a:ext>
            </a:extLst>
          </p:cNvPr>
          <p:cNvSpPr>
            <a:spLocks noGrp="1"/>
          </p:cNvSpPr>
          <p:nvPr>
            <p:ph type="title"/>
          </p:nvPr>
        </p:nvSpPr>
        <p:spPr/>
        <p:txBody>
          <a:bodyPr/>
          <a:lstStyle/>
          <a:p>
            <a:r>
              <a:rPr lang="en-US"/>
              <a:t>Have Regular Virtual One-On-One Meetings With Each Member of Your Team</a:t>
            </a:r>
          </a:p>
        </p:txBody>
      </p:sp>
      <p:sp>
        <p:nvSpPr>
          <p:cNvPr id="3" name="Content Placeholder 2">
            <a:extLst>
              <a:ext uri="{FF2B5EF4-FFF2-40B4-BE49-F238E27FC236}">
                <a16:creationId xmlns:a16="http://schemas.microsoft.com/office/drawing/2014/main" id="{29123EB0-04FC-8746-BD63-6B561FF3F489}"/>
              </a:ext>
            </a:extLst>
          </p:cNvPr>
          <p:cNvSpPr>
            <a:spLocks noGrp="1"/>
          </p:cNvSpPr>
          <p:nvPr>
            <p:ph idx="1"/>
          </p:nvPr>
        </p:nvSpPr>
        <p:spPr>
          <a:xfrm>
            <a:off x="838201" y="1524001"/>
            <a:ext cx="10508199" cy="3807079"/>
          </a:xfrm>
        </p:spPr>
        <p:txBody>
          <a:bodyPr/>
          <a:lstStyle/>
          <a:p>
            <a:pPr marL="0" indent="0">
              <a:buNone/>
            </a:pPr>
            <a:r>
              <a:rPr lang="en-US"/>
              <a:t>During virtual one-on-one meetings, plan to not only discuss work projects, but also learn how the employee is coping with the new work environment and the overall health crisis.  Depending on the job needs and personal obligations in this new normal (i.e., caring for children or loved ones), you may want to discuss a more flexible schedule that could allow for accomplishing work outside of normal business hours.  This is also the best venue to discuss your expectations and project deadlines, and to clarify job responsibilities.</a:t>
            </a:r>
          </a:p>
          <a:p>
            <a:pPr marL="0" indent="0">
              <a:buNone/>
            </a:pPr>
            <a:r>
              <a:rPr lang="en-US" u="sng"/>
              <a:t>Consider the following when leading virtual one-on-one meetings in this new normal:</a:t>
            </a:r>
          </a:p>
          <a:p>
            <a:r>
              <a:rPr lang="en-US"/>
              <a:t>Learn how each employee is coping and adjusting to this major transition. </a:t>
            </a:r>
          </a:p>
          <a:p>
            <a:r>
              <a:rPr lang="en-US"/>
              <a:t>Find out whether the employee's duties can be accomplished during normal work hours (or whether the employee needs flexibility to attend to familial obligations during the day). </a:t>
            </a:r>
          </a:p>
          <a:p>
            <a:r>
              <a:rPr lang="en-US"/>
              <a:t>Discuss your expectations during this time.  </a:t>
            </a:r>
            <a:br>
              <a:rPr lang="en-US"/>
            </a:br>
            <a:r>
              <a:rPr lang="en-US"/>
              <a:t>(Reference the Activity you completed in section 1.) </a:t>
            </a:r>
          </a:p>
          <a:p>
            <a:r>
              <a:rPr lang="en-US"/>
              <a:t>Determine if access to additional technology and programs is needed to </a:t>
            </a:r>
            <a:br>
              <a:rPr lang="en-US"/>
            </a:br>
            <a:r>
              <a:rPr lang="en-US"/>
              <a:t>perform job duties remotely. </a:t>
            </a:r>
          </a:p>
          <a:p>
            <a:r>
              <a:rPr lang="en-US"/>
              <a:t>Help to solve any problems or challenges. </a:t>
            </a:r>
          </a:p>
        </p:txBody>
      </p:sp>
      <p:sp>
        <p:nvSpPr>
          <p:cNvPr id="4" name="Slide Number Placeholder 3">
            <a:extLst>
              <a:ext uri="{FF2B5EF4-FFF2-40B4-BE49-F238E27FC236}">
                <a16:creationId xmlns:a16="http://schemas.microsoft.com/office/drawing/2014/main" id="{ECC1EBAA-F74F-FE4D-A609-B123AF235DD2}"/>
              </a:ext>
            </a:extLst>
          </p:cNvPr>
          <p:cNvSpPr>
            <a:spLocks noGrp="1"/>
          </p:cNvSpPr>
          <p:nvPr>
            <p:ph type="sldNum" sz="quarter" idx="4"/>
          </p:nvPr>
        </p:nvSpPr>
        <p:spPr/>
        <p:txBody>
          <a:bodyPr/>
          <a:lstStyle/>
          <a:p>
            <a:fld id="{BC825DD3-F8EA-8B4C-9EBB-4B822F02D76E}" type="slidenum">
              <a:rPr lang="en-US" smtClean="0"/>
              <a:pPr/>
              <a:t>41</a:t>
            </a:fld>
            <a:endParaRPr lang="en-US"/>
          </a:p>
        </p:txBody>
      </p:sp>
      <p:pic>
        <p:nvPicPr>
          <p:cNvPr id="3073" name="Picture 3" descr="Image result for video conference photos working from home">
            <a:extLst>
              <a:ext uri="{FF2B5EF4-FFF2-40B4-BE49-F238E27FC236}">
                <a16:creationId xmlns:a16="http://schemas.microsoft.com/office/drawing/2014/main" id="{9E71A1A3-5640-F649-96AB-49D38E28627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174323" y="4040373"/>
            <a:ext cx="2764464" cy="1382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945663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4B7E-1D4B-2147-9AC1-5EB37B751BEA}"/>
              </a:ext>
            </a:extLst>
          </p:cNvPr>
          <p:cNvSpPr>
            <a:spLocks noGrp="1"/>
          </p:cNvSpPr>
          <p:nvPr>
            <p:ph type="title"/>
          </p:nvPr>
        </p:nvSpPr>
        <p:spPr/>
        <p:txBody>
          <a:bodyPr/>
          <a:lstStyle/>
          <a:p>
            <a:r>
              <a:rPr lang="en-US"/>
              <a:t>Host a Non-Business Meeting, Like a Virtual Lunch</a:t>
            </a:r>
          </a:p>
        </p:txBody>
      </p:sp>
      <p:sp>
        <p:nvSpPr>
          <p:cNvPr id="3" name="Content Placeholder 2">
            <a:extLst>
              <a:ext uri="{FF2B5EF4-FFF2-40B4-BE49-F238E27FC236}">
                <a16:creationId xmlns:a16="http://schemas.microsoft.com/office/drawing/2014/main" id="{29123EB0-04FC-8746-BD63-6B561FF3F489}"/>
              </a:ext>
            </a:extLst>
          </p:cNvPr>
          <p:cNvSpPr>
            <a:spLocks noGrp="1"/>
          </p:cNvSpPr>
          <p:nvPr>
            <p:ph idx="1"/>
          </p:nvPr>
        </p:nvSpPr>
        <p:spPr>
          <a:xfrm>
            <a:off x="838201" y="1524001"/>
            <a:ext cx="10508199" cy="3807079"/>
          </a:xfrm>
        </p:spPr>
        <p:txBody>
          <a:bodyPr/>
          <a:lstStyle/>
          <a:p>
            <a:pPr marL="0" indent="0">
              <a:buNone/>
            </a:pPr>
            <a:r>
              <a:rPr lang="en-US"/>
              <a:t>While in the office, you probably had time to chat with your team and learn about their lives outside of JHU, including their families, pets, and hobbies/activities.  These conversations do not have to end just because you are not in the office.  Schedule time to continue to build relationships and take a break from work and the news cycle.  You may want to schedule this during a lunch hour to help break up a workday or even at the end of the day for a pick-me-up.  This meeting should be optional, as some team members may not be able to join.</a:t>
            </a:r>
          </a:p>
          <a:p>
            <a:pPr marL="0" indent="0">
              <a:buNone/>
            </a:pPr>
            <a:r>
              <a:rPr lang="en-US"/>
              <a:t>Consider the following when hosting virtual team bonding meetings:</a:t>
            </a:r>
          </a:p>
          <a:p>
            <a:r>
              <a:rPr lang="en-US"/>
              <a:t>Give everyone present an opportunity to share an update/recent experience. </a:t>
            </a:r>
          </a:p>
          <a:p>
            <a:r>
              <a:rPr lang="en-US"/>
              <a:t>Allow people to invite their pets or loved ones to drop in on the video calls; </a:t>
            </a:r>
            <a:br>
              <a:rPr lang="en-US"/>
            </a:br>
            <a:r>
              <a:rPr lang="en-US"/>
              <a:t>some may even want to give a home tour. </a:t>
            </a:r>
          </a:p>
          <a:p>
            <a:r>
              <a:rPr lang="en-US"/>
              <a:t>If the conversation becomes too gloomy, steer the conversation in another</a:t>
            </a:r>
            <a:br>
              <a:rPr lang="en-US"/>
            </a:br>
            <a:r>
              <a:rPr lang="en-US"/>
              <a:t>direction by sharing a positive story. </a:t>
            </a:r>
          </a:p>
          <a:p>
            <a:r>
              <a:rPr lang="en-US"/>
              <a:t>Try to avoid conversations about work, but it is okay if it leads in that direction.</a:t>
            </a:r>
          </a:p>
          <a:p>
            <a:endParaRPr lang="en-US"/>
          </a:p>
        </p:txBody>
      </p:sp>
      <p:sp>
        <p:nvSpPr>
          <p:cNvPr id="4" name="Slide Number Placeholder 3">
            <a:extLst>
              <a:ext uri="{FF2B5EF4-FFF2-40B4-BE49-F238E27FC236}">
                <a16:creationId xmlns:a16="http://schemas.microsoft.com/office/drawing/2014/main" id="{ECC1EBAA-F74F-FE4D-A609-B123AF235DD2}"/>
              </a:ext>
            </a:extLst>
          </p:cNvPr>
          <p:cNvSpPr>
            <a:spLocks noGrp="1"/>
          </p:cNvSpPr>
          <p:nvPr>
            <p:ph type="sldNum" sz="quarter" idx="4"/>
          </p:nvPr>
        </p:nvSpPr>
        <p:spPr/>
        <p:txBody>
          <a:bodyPr/>
          <a:lstStyle/>
          <a:p>
            <a:fld id="{BC825DD3-F8EA-8B4C-9EBB-4B822F02D76E}" type="slidenum">
              <a:rPr lang="en-US" smtClean="0"/>
              <a:pPr/>
              <a:t>42</a:t>
            </a:fld>
            <a:endParaRPr lang="en-US"/>
          </a:p>
        </p:txBody>
      </p:sp>
      <p:sp>
        <p:nvSpPr>
          <p:cNvPr id="5" name="Rectangle 2">
            <a:extLst>
              <a:ext uri="{FF2B5EF4-FFF2-40B4-BE49-F238E27FC236}">
                <a16:creationId xmlns:a16="http://schemas.microsoft.com/office/drawing/2014/main" id="{30105355-7310-194B-8716-5E09405C65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8" descr="https://image.shutterstock.com/image-photo/businesswoman-mother-woman-toddler-working-260nw-628141928.jpg">
            <a:extLst>
              <a:ext uri="{FF2B5EF4-FFF2-40B4-BE49-F238E27FC236}">
                <a16:creationId xmlns:a16="http://schemas.microsoft.com/office/drawing/2014/main" id="{11801431-DD09-0549-B81A-B7F8DAF347C8}"/>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b="8052"/>
          <a:stretch>
            <a:fillRect/>
          </a:stretch>
        </p:blipFill>
        <p:spPr bwMode="auto">
          <a:xfrm>
            <a:off x="8183425" y="3125972"/>
            <a:ext cx="3333304" cy="2205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2789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4C20-6887-5641-B734-71D544DBD9A1}"/>
              </a:ext>
            </a:extLst>
          </p:cNvPr>
          <p:cNvSpPr>
            <a:spLocks noGrp="1"/>
          </p:cNvSpPr>
          <p:nvPr>
            <p:ph type="title"/>
          </p:nvPr>
        </p:nvSpPr>
        <p:spPr/>
        <p:txBody>
          <a:bodyPr/>
          <a:lstStyle/>
          <a:p>
            <a:r>
              <a:rPr lang="en-US"/>
              <a:t>Virtual Tools to Explore – Zoom </a:t>
            </a:r>
          </a:p>
        </p:txBody>
      </p:sp>
      <p:sp>
        <p:nvSpPr>
          <p:cNvPr id="3" name="Content Placeholder 2">
            <a:extLst>
              <a:ext uri="{FF2B5EF4-FFF2-40B4-BE49-F238E27FC236}">
                <a16:creationId xmlns:a16="http://schemas.microsoft.com/office/drawing/2014/main" id="{D0D7B1FB-D9DB-0E4B-B5ED-A9D43EDEF422}"/>
              </a:ext>
            </a:extLst>
          </p:cNvPr>
          <p:cNvSpPr>
            <a:spLocks noGrp="1"/>
          </p:cNvSpPr>
          <p:nvPr>
            <p:ph idx="1"/>
          </p:nvPr>
        </p:nvSpPr>
        <p:spPr>
          <a:xfrm>
            <a:off x="838201" y="1381488"/>
            <a:ext cx="10508199" cy="3807079"/>
          </a:xfrm>
        </p:spPr>
        <p:txBody>
          <a:bodyPr vert="horz" lIns="91440" tIns="45720" rIns="91440" bIns="45720" rtlCol="0" anchor="t">
            <a:noAutofit/>
          </a:bodyPr>
          <a:lstStyle/>
          <a:p>
            <a:pPr marL="0" indent="0">
              <a:buNone/>
            </a:pPr>
            <a:r>
              <a:rPr lang="en-US" sz="1600"/>
              <a:t>Zoom is the video conference tool of choice for many teams.</a:t>
            </a:r>
            <a:r>
              <a:rPr lang="en-US"/>
              <a:t> </a:t>
            </a:r>
            <a:r>
              <a:rPr lang="en-US" sz="1600"/>
              <a:t> Contact the IT department to </a:t>
            </a:r>
            <a:r>
              <a:rPr lang="en-US" sz="1600">
                <a:hlinkClick r:id="rId3"/>
              </a:rPr>
              <a:t>register for a personal account </a:t>
            </a:r>
            <a:r>
              <a:rPr lang="en-US" sz="1600"/>
              <a:t>and/or for colleagues who require it for frequent meetings.</a:t>
            </a:r>
            <a:r>
              <a:rPr lang="en-US"/>
              <a:t> </a:t>
            </a:r>
            <a:endParaRPr lang="en-US" sz="1600"/>
          </a:p>
          <a:p>
            <a:pPr marL="0" indent="0">
              <a:buNone/>
            </a:pPr>
            <a:endParaRPr lang="en-US" sz="1600" u="sng"/>
          </a:p>
          <a:p>
            <a:pPr marL="0" indent="0">
              <a:buNone/>
            </a:pPr>
            <a:r>
              <a:rPr lang="en-US" sz="1600" u="sng"/>
              <a:t>Using Zoom, participants can:</a:t>
            </a:r>
          </a:p>
          <a:p>
            <a:r>
              <a:rPr lang="en-US" sz="1600"/>
              <a:t>Join via conference call or computer audio</a:t>
            </a:r>
          </a:p>
          <a:p>
            <a:r>
              <a:rPr lang="en-US" sz="1600"/>
              <a:t>Share their webcam (participate in video conferences)</a:t>
            </a:r>
          </a:p>
          <a:p>
            <a:r>
              <a:rPr lang="en-US" sz="1600"/>
              <a:t>Share their screen or applications with others</a:t>
            </a:r>
          </a:p>
          <a:p>
            <a:r>
              <a:rPr lang="en-US" sz="1600"/>
              <a:t>Type written messages via the chat function</a:t>
            </a:r>
            <a:r>
              <a:rPr lang="en-US"/>
              <a:t> </a:t>
            </a:r>
          </a:p>
          <a:p>
            <a:r>
              <a:rPr lang="en-US"/>
              <a:t> </a:t>
            </a:r>
            <a:r>
              <a:rPr lang="en-US" sz="1600"/>
              <a:t>Brainstorm via the whiteboard function</a:t>
            </a:r>
            <a:r>
              <a:rPr lang="en-US"/>
              <a:t> </a:t>
            </a:r>
            <a:endParaRPr lang="en-US" sz="1600"/>
          </a:p>
        </p:txBody>
      </p:sp>
      <p:sp>
        <p:nvSpPr>
          <p:cNvPr id="4" name="Slide Number Placeholder 3">
            <a:extLst>
              <a:ext uri="{FF2B5EF4-FFF2-40B4-BE49-F238E27FC236}">
                <a16:creationId xmlns:a16="http://schemas.microsoft.com/office/drawing/2014/main" id="{F61929B2-9F2E-D943-82FD-7CD7E98A0621}"/>
              </a:ext>
            </a:extLst>
          </p:cNvPr>
          <p:cNvSpPr>
            <a:spLocks noGrp="1"/>
          </p:cNvSpPr>
          <p:nvPr>
            <p:ph type="sldNum" sz="quarter" idx="4"/>
          </p:nvPr>
        </p:nvSpPr>
        <p:spPr>
          <a:xfrm>
            <a:off x="10728345" y="6207495"/>
            <a:ext cx="1236112" cy="365125"/>
          </a:xfrm>
        </p:spPr>
        <p:txBody>
          <a:bodyPr/>
          <a:lstStyle/>
          <a:p>
            <a:fld id="{BC825DD3-F8EA-8B4C-9EBB-4B822F02D76E}" type="slidenum">
              <a:rPr lang="en-US" smtClean="0"/>
              <a:pPr/>
              <a:t>43</a:t>
            </a:fld>
            <a:endParaRPr lang="en-US"/>
          </a:p>
        </p:txBody>
      </p:sp>
      <p:pic>
        <p:nvPicPr>
          <p:cNvPr id="5123" name="Picture 6" descr="https://image.shutterstock.com/image-photo/video-call-woman-man-talking-260nw-352345325.jpg">
            <a:extLst>
              <a:ext uri="{FF2B5EF4-FFF2-40B4-BE49-F238E27FC236}">
                <a16:creationId xmlns:a16="http://schemas.microsoft.com/office/drawing/2014/main" id="{AEF823C1-F8A4-894F-B6FB-302587AE76F9}"/>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b="8052"/>
          <a:stretch>
            <a:fillRect/>
          </a:stretch>
        </p:blipFill>
        <p:spPr bwMode="auto">
          <a:xfrm>
            <a:off x="7435500" y="2550993"/>
            <a:ext cx="3683726" cy="2436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711640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4C20-6887-5641-B734-71D544DBD9A1}"/>
              </a:ext>
            </a:extLst>
          </p:cNvPr>
          <p:cNvSpPr>
            <a:spLocks noGrp="1"/>
          </p:cNvSpPr>
          <p:nvPr>
            <p:ph type="title"/>
          </p:nvPr>
        </p:nvSpPr>
        <p:spPr/>
        <p:txBody>
          <a:bodyPr/>
          <a:lstStyle/>
          <a:p>
            <a:r>
              <a:rPr lang="en-US"/>
              <a:t>Virtual Tools to Explore– Microsoft Teams</a:t>
            </a:r>
          </a:p>
        </p:txBody>
      </p:sp>
      <p:sp>
        <p:nvSpPr>
          <p:cNvPr id="3" name="Content Placeholder 2">
            <a:extLst>
              <a:ext uri="{FF2B5EF4-FFF2-40B4-BE49-F238E27FC236}">
                <a16:creationId xmlns:a16="http://schemas.microsoft.com/office/drawing/2014/main" id="{D0D7B1FB-D9DB-0E4B-B5ED-A9D43EDEF422}"/>
              </a:ext>
            </a:extLst>
          </p:cNvPr>
          <p:cNvSpPr>
            <a:spLocks noGrp="1"/>
          </p:cNvSpPr>
          <p:nvPr>
            <p:ph idx="1"/>
          </p:nvPr>
        </p:nvSpPr>
        <p:spPr>
          <a:xfrm>
            <a:off x="847427" y="1382602"/>
            <a:ext cx="10508199" cy="3807079"/>
          </a:xfrm>
        </p:spPr>
        <p:txBody>
          <a:bodyPr/>
          <a:lstStyle/>
          <a:p>
            <a:pPr marL="0" indent="0">
              <a:lnSpc>
                <a:spcPct val="100000"/>
              </a:lnSpc>
              <a:buNone/>
            </a:pPr>
            <a:r>
              <a:rPr lang="en-US"/>
              <a:t>Our </a:t>
            </a:r>
            <a:r>
              <a:rPr lang="en-US">
                <a:hlinkClick r:id="rId3"/>
              </a:rPr>
              <a:t>Microsoft Office 365 </a:t>
            </a:r>
            <a:r>
              <a:rPr lang="en-US"/>
              <a:t>suite includes access to Microsoft Teams, a collaboration tool that allows you to communicate in multiple formats. </a:t>
            </a:r>
          </a:p>
          <a:p>
            <a:endParaRPr lang="en-US"/>
          </a:p>
          <a:p>
            <a:pPr marL="0" indent="0">
              <a:buNone/>
            </a:pPr>
            <a:r>
              <a:rPr lang="en-US" u="sng"/>
              <a:t>Using Microsoft Teams, users can:</a:t>
            </a:r>
          </a:p>
          <a:p>
            <a:r>
              <a:rPr lang="en-US"/>
              <a:t>Invite members of the team to collaborate</a:t>
            </a:r>
          </a:p>
          <a:p>
            <a:r>
              <a:rPr lang="en-US"/>
              <a:t>Have a continuous conversation or start new ones via chat</a:t>
            </a:r>
          </a:p>
          <a:p>
            <a:r>
              <a:rPr lang="en-US"/>
              <a:t>Host video conferences </a:t>
            </a:r>
          </a:p>
          <a:p>
            <a:r>
              <a:rPr lang="en-US"/>
              <a:t>Share Microsoft compatible projects (i.e., Word docs, PowerPoint, and Excel files) </a:t>
            </a:r>
          </a:p>
          <a:p>
            <a:endParaRPr lang="en-US"/>
          </a:p>
          <a:p>
            <a:endParaRPr lang="en-US"/>
          </a:p>
          <a:p>
            <a:endParaRPr lang="en-US"/>
          </a:p>
        </p:txBody>
      </p:sp>
      <p:sp>
        <p:nvSpPr>
          <p:cNvPr id="4" name="Slide Number Placeholder 3">
            <a:extLst>
              <a:ext uri="{FF2B5EF4-FFF2-40B4-BE49-F238E27FC236}">
                <a16:creationId xmlns:a16="http://schemas.microsoft.com/office/drawing/2014/main" id="{F61929B2-9F2E-D943-82FD-7CD7E98A0621}"/>
              </a:ext>
            </a:extLst>
          </p:cNvPr>
          <p:cNvSpPr>
            <a:spLocks noGrp="1"/>
          </p:cNvSpPr>
          <p:nvPr>
            <p:ph type="sldNum" sz="quarter" idx="4"/>
          </p:nvPr>
        </p:nvSpPr>
        <p:spPr/>
        <p:txBody>
          <a:bodyPr/>
          <a:lstStyle/>
          <a:p>
            <a:fld id="{BC825DD3-F8EA-8B4C-9EBB-4B822F02D76E}" type="slidenum">
              <a:rPr lang="en-US" smtClean="0"/>
              <a:pPr/>
              <a:t>44</a:t>
            </a:fld>
            <a:endParaRPr lang="en-US"/>
          </a:p>
        </p:txBody>
      </p:sp>
      <p:pic>
        <p:nvPicPr>
          <p:cNvPr id="5" name="Picture 6" descr="A person sitting at a table using a computer&#10;&#10;Description generated with very high confidence">
            <a:extLst>
              <a:ext uri="{FF2B5EF4-FFF2-40B4-BE49-F238E27FC236}">
                <a16:creationId xmlns:a16="http://schemas.microsoft.com/office/drawing/2014/main" id="{AFB33D1A-A821-40BE-A49D-7056EB34BCD8}"/>
              </a:ext>
            </a:extLst>
          </p:cNvPr>
          <p:cNvPicPr>
            <a:picLocks noChangeAspect="1"/>
          </p:cNvPicPr>
          <p:nvPr/>
        </p:nvPicPr>
        <p:blipFill>
          <a:blip r:embed="rId4"/>
          <a:stretch>
            <a:fillRect/>
          </a:stretch>
        </p:blipFill>
        <p:spPr>
          <a:xfrm>
            <a:off x="8356009" y="2884497"/>
            <a:ext cx="3318540" cy="2212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517905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4C20-6887-5641-B734-71D544DBD9A1}"/>
              </a:ext>
            </a:extLst>
          </p:cNvPr>
          <p:cNvSpPr>
            <a:spLocks noGrp="1"/>
          </p:cNvSpPr>
          <p:nvPr>
            <p:ph type="title"/>
          </p:nvPr>
        </p:nvSpPr>
        <p:spPr>
          <a:xfrm>
            <a:off x="481013" y="3752849"/>
            <a:ext cx="3290887" cy="2452687"/>
          </a:xfrm>
        </p:spPr>
        <p:txBody>
          <a:bodyPr anchor="ctr">
            <a:normAutofit/>
          </a:bodyPr>
          <a:lstStyle/>
          <a:p>
            <a:r>
              <a:rPr lang="en-US"/>
              <a:t>Virtual Tools </a:t>
            </a:r>
            <a:br>
              <a:rPr lang="en-US"/>
            </a:br>
            <a:r>
              <a:rPr lang="en-US"/>
              <a:t>to Explore– </a:t>
            </a:r>
            <a:br>
              <a:rPr lang="en-US"/>
            </a:br>
            <a:r>
              <a:rPr lang="en-US"/>
              <a:t>One Drive</a:t>
            </a:r>
          </a:p>
        </p:txBody>
      </p:sp>
      <p:pic>
        <p:nvPicPr>
          <p:cNvPr id="1025" name="Picture 11" descr="Computer, Startup, Business, Business Meeting">
            <a:extLst>
              <a:ext uri="{FF2B5EF4-FFF2-40B4-BE49-F238E27FC236}">
                <a16:creationId xmlns:a16="http://schemas.microsoft.com/office/drawing/2014/main" id="{5A38636C-978D-5F4B-BC39-8E5925129B2D}"/>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t="51911" b="2322"/>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olidFill>
            <a:srgbClr val="FFFFFF">
              <a:shade val="85000"/>
            </a:srgbClr>
          </a:solidFill>
        </p:spPr>
      </p:pic>
      <p:sp>
        <p:nvSpPr>
          <p:cNvPr id="3" name="Content Placeholder 2">
            <a:extLst>
              <a:ext uri="{FF2B5EF4-FFF2-40B4-BE49-F238E27FC236}">
                <a16:creationId xmlns:a16="http://schemas.microsoft.com/office/drawing/2014/main" id="{D0D7B1FB-D9DB-0E4B-B5ED-A9D43EDEF422}"/>
              </a:ext>
            </a:extLst>
          </p:cNvPr>
          <p:cNvSpPr>
            <a:spLocks noGrp="1"/>
          </p:cNvSpPr>
          <p:nvPr>
            <p:ph idx="1"/>
          </p:nvPr>
        </p:nvSpPr>
        <p:spPr>
          <a:xfrm>
            <a:off x="4223982" y="4338153"/>
            <a:ext cx="7485413" cy="2176601"/>
          </a:xfrm>
        </p:spPr>
        <p:txBody>
          <a:bodyPr vert="horz" lIns="91440" tIns="45720" rIns="91440" bIns="45720" rtlCol="0" anchor="ctr">
            <a:noAutofit/>
          </a:bodyPr>
          <a:lstStyle/>
          <a:p>
            <a:pPr marL="0" indent="0">
              <a:buNone/>
            </a:pPr>
            <a:r>
              <a:rPr lang="en-US">
                <a:ea typeface="+mn-lt"/>
                <a:cs typeface="+mn-lt"/>
              </a:rPr>
              <a:t>Another tool in our Microsoft Suite that is great for collaboration is </a:t>
            </a:r>
            <a:r>
              <a:rPr lang="en-US">
                <a:ea typeface="+mn-lt"/>
                <a:cs typeface="+mn-lt"/>
                <a:hlinkClick r:id="rId5"/>
              </a:rPr>
              <a:t>One Drive</a:t>
            </a:r>
            <a:r>
              <a:rPr lang="en-US">
                <a:ea typeface="+mn-lt"/>
                <a:cs typeface="+mn-lt"/>
              </a:rPr>
              <a:t>. </a:t>
            </a:r>
            <a:endParaRPr lang="en-US"/>
          </a:p>
          <a:p>
            <a:pPr>
              <a:spcBef>
                <a:spcPts val="600"/>
              </a:spcBef>
            </a:pPr>
            <a:r>
              <a:rPr lang="en-US">
                <a:ea typeface="+mn-lt"/>
                <a:cs typeface="+mn-lt"/>
              </a:rPr>
              <a:t>Using Microsoft One Drive, users can:</a:t>
            </a:r>
            <a:endParaRPr lang="en-US"/>
          </a:p>
          <a:p>
            <a:pPr>
              <a:spcBef>
                <a:spcPts val="600"/>
              </a:spcBef>
            </a:pPr>
            <a:r>
              <a:rPr lang="en-US">
                <a:ea typeface="+mn-lt"/>
                <a:cs typeface="+mn-lt"/>
              </a:rPr>
              <a:t>Save files to a cloud for easy access from any location </a:t>
            </a:r>
            <a:endParaRPr lang="en-US"/>
          </a:p>
          <a:p>
            <a:pPr>
              <a:spcBef>
                <a:spcPts val="600"/>
              </a:spcBef>
            </a:pPr>
            <a:r>
              <a:rPr lang="en-US">
                <a:ea typeface="+mn-lt"/>
                <a:cs typeface="+mn-lt"/>
              </a:rPr>
              <a:t>Access files while offline </a:t>
            </a:r>
            <a:endParaRPr lang="en-US"/>
          </a:p>
          <a:p>
            <a:pPr>
              <a:spcBef>
                <a:spcPts val="600"/>
              </a:spcBef>
            </a:pPr>
            <a:r>
              <a:rPr lang="en-US">
                <a:ea typeface="+mn-lt"/>
                <a:cs typeface="+mn-lt"/>
              </a:rPr>
              <a:t>Send files via a link to colleagues for review or collaboration </a:t>
            </a:r>
            <a:endParaRPr lang="en-US"/>
          </a:p>
          <a:p>
            <a:pPr>
              <a:spcBef>
                <a:spcPts val="600"/>
              </a:spcBef>
            </a:pPr>
            <a:r>
              <a:rPr lang="en-US">
                <a:ea typeface="+mn-lt"/>
                <a:cs typeface="+mn-lt"/>
              </a:rPr>
              <a:t>Collaborate on a Word document, PowerPoint, or Excel file simultaneously</a:t>
            </a:r>
            <a:endParaRPr lang="en-US"/>
          </a:p>
          <a:p>
            <a:endParaRPr lang="en-US" sz="1400"/>
          </a:p>
          <a:p>
            <a:endParaRPr lang="en-US" sz="1400"/>
          </a:p>
          <a:p>
            <a:endParaRPr lang="en-US" sz="1400"/>
          </a:p>
          <a:p>
            <a:endParaRPr lang="en-US" sz="1400"/>
          </a:p>
        </p:txBody>
      </p:sp>
      <p:sp>
        <p:nvSpPr>
          <p:cNvPr id="4" name="Slide Number Placeholder 3">
            <a:extLst>
              <a:ext uri="{FF2B5EF4-FFF2-40B4-BE49-F238E27FC236}">
                <a16:creationId xmlns:a16="http://schemas.microsoft.com/office/drawing/2014/main" id="{F61929B2-9F2E-D943-82FD-7CD7E98A0621}"/>
              </a:ext>
            </a:extLst>
          </p:cNvPr>
          <p:cNvSpPr>
            <a:spLocks noGrp="1"/>
          </p:cNvSpPr>
          <p:nvPr>
            <p:ph type="sldNum" sz="quarter" idx="4"/>
          </p:nvPr>
        </p:nvSpPr>
        <p:spPr>
          <a:xfrm>
            <a:off x="8864600" y="6356350"/>
            <a:ext cx="2743200" cy="365125"/>
          </a:xfrm>
        </p:spPr>
        <p:txBody>
          <a:bodyPr>
            <a:normAutofit/>
          </a:bodyPr>
          <a:lstStyle/>
          <a:p>
            <a:pPr>
              <a:spcAft>
                <a:spcPts val="600"/>
              </a:spcAft>
            </a:pPr>
            <a:fld id="{BC825DD3-F8EA-8B4C-9EBB-4B822F02D76E}" type="slidenum">
              <a:rPr lang="en-US" sz="1200">
                <a:solidFill>
                  <a:schemeClr val="tx1">
                    <a:lumMod val="75000"/>
                    <a:lumOff val="25000"/>
                  </a:schemeClr>
                </a:solidFill>
              </a:rPr>
              <a:pPr>
                <a:spcAft>
                  <a:spcPts val="600"/>
                </a:spcAft>
              </a:pPr>
              <a:t>45</a:t>
            </a:fld>
            <a:endParaRPr lang="en-US" sz="1200">
              <a:solidFill>
                <a:schemeClr val="tx1">
                  <a:lumMod val="75000"/>
                  <a:lumOff val="25000"/>
                </a:schemeClr>
              </a:solidFill>
            </a:endParaRPr>
          </a:p>
        </p:txBody>
      </p:sp>
      <p:sp>
        <p:nvSpPr>
          <p:cNvPr id="7" name="Rectangle 2">
            <a:extLst>
              <a:ext uri="{FF2B5EF4-FFF2-40B4-BE49-F238E27FC236}">
                <a16:creationId xmlns:a16="http://schemas.microsoft.com/office/drawing/2014/main" id="{36459105-8613-9C4F-879B-B73904B0B1CF}"/>
              </a:ext>
            </a:extLst>
          </p:cNvPr>
          <p:cNvSpPr>
            <a:spLocks noChangeArrowheads="1"/>
          </p:cNvSpPr>
          <p:nvPr/>
        </p:nvSpPr>
        <p:spPr bwMode="auto">
          <a:xfrm>
            <a:off x="8177349" y="2586078"/>
            <a:ext cx="54127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3119632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065B-6707-4BC8-929D-87F3EEC4FC92}"/>
              </a:ext>
            </a:extLst>
          </p:cNvPr>
          <p:cNvSpPr>
            <a:spLocks noGrp="1"/>
          </p:cNvSpPr>
          <p:nvPr>
            <p:ph type="title"/>
          </p:nvPr>
        </p:nvSpPr>
        <p:spPr/>
        <p:txBody>
          <a:bodyPr/>
          <a:lstStyle/>
          <a:p>
            <a:r>
              <a:rPr lang="en-US"/>
              <a:t>Guidance for Connecting While Working Remotely</a:t>
            </a:r>
          </a:p>
        </p:txBody>
      </p:sp>
      <p:sp>
        <p:nvSpPr>
          <p:cNvPr id="3" name="Slide Number Placeholder 2">
            <a:extLst>
              <a:ext uri="{FF2B5EF4-FFF2-40B4-BE49-F238E27FC236}">
                <a16:creationId xmlns:a16="http://schemas.microsoft.com/office/drawing/2014/main" id="{48832F26-3F8A-466A-93ED-2227DA5AF458}"/>
              </a:ext>
            </a:extLst>
          </p:cNvPr>
          <p:cNvSpPr>
            <a:spLocks noGrp="1"/>
          </p:cNvSpPr>
          <p:nvPr>
            <p:ph type="sldNum" sz="quarter" idx="12"/>
          </p:nvPr>
        </p:nvSpPr>
        <p:spPr/>
        <p:txBody>
          <a:bodyPr/>
          <a:lstStyle/>
          <a:p>
            <a:fld id="{4085167E-05FD-4703-8690-475230B9DB7D}" type="slidenum">
              <a:rPr lang="en-US" smtClean="0"/>
              <a:t>46</a:t>
            </a:fld>
            <a:endParaRPr lang="en-US"/>
          </a:p>
        </p:txBody>
      </p:sp>
    </p:spTree>
    <p:custDataLst>
      <p:tags r:id="rId1"/>
    </p:custDataLst>
    <p:extLst>
      <p:ext uri="{BB962C8B-B14F-4D97-AF65-F5344CB8AC3E}">
        <p14:creationId xmlns:p14="http://schemas.microsoft.com/office/powerpoint/2010/main" val="765880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C404-D64D-CA46-A078-016A9E1232E5}"/>
              </a:ext>
            </a:extLst>
          </p:cNvPr>
          <p:cNvSpPr>
            <a:spLocks noGrp="1"/>
          </p:cNvSpPr>
          <p:nvPr>
            <p:ph type="title"/>
          </p:nvPr>
        </p:nvSpPr>
        <p:spPr/>
        <p:txBody>
          <a:bodyPr/>
          <a:lstStyle/>
          <a:p>
            <a:r>
              <a:rPr lang="en-US"/>
              <a:t>Managing a Remote Workplace  </a:t>
            </a:r>
          </a:p>
        </p:txBody>
      </p:sp>
      <p:sp>
        <p:nvSpPr>
          <p:cNvPr id="3" name="Content Placeholder 2">
            <a:extLst>
              <a:ext uri="{FF2B5EF4-FFF2-40B4-BE49-F238E27FC236}">
                <a16:creationId xmlns:a16="http://schemas.microsoft.com/office/drawing/2014/main" id="{A081172A-3CF0-134D-8A3B-A85CDD9A12A4}"/>
              </a:ext>
            </a:extLst>
          </p:cNvPr>
          <p:cNvSpPr>
            <a:spLocks noGrp="1"/>
          </p:cNvSpPr>
          <p:nvPr>
            <p:ph idx="1"/>
          </p:nvPr>
        </p:nvSpPr>
        <p:spPr>
          <a:xfrm>
            <a:off x="832901" y="1524001"/>
            <a:ext cx="10508199" cy="3807079"/>
          </a:xfrm>
        </p:spPr>
        <p:txBody>
          <a:bodyPr/>
          <a:lstStyle/>
          <a:p>
            <a:pPr marL="0" indent="0">
              <a:buNone/>
            </a:pPr>
            <a:r>
              <a:rPr lang="en-US"/>
              <a:t>As stated earlier, though you may have occasionally worked remotely in the past, this new normal requires that your entire team work from home full-time.  To make the most of this time and lead a productive and cohesive team, you may need to learn new skills and practice a different management style.  </a:t>
            </a:r>
            <a:br>
              <a:rPr lang="en-US"/>
            </a:br>
            <a:endParaRPr lang="en-US"/>
          </a:p>
          <a:p>
            <a:r>
              <a:rPr lang="en-US"/>
              <a:t>This section will cover:</a:t>
            </a:r>
          </a:p>
          <a:p>
            <a:r>
              <a:rPr lang="en-US"/>
              <a:t>How to lead successful video conferences/virtual meetings</a:t>
            </a:r>
          </a:p>
          <a:p>
            <a:r>
              <a:rPr lang="en-US"/>
              <a:t>How to provide the flexibility that some of your team may need</a:t>
            </a:r>
          </a:p>
          <a:p>
            <a:r>
              <a:rPr lang="en-US"/>
              <a:t>What technology issues to anticipate and troubleshoot </a:t>
            </a:r>
          </a:p>
          <a:p>
            <a:endParaRPr lang="en-US"/>
          </a:p>
        </p:txBody>
      </p:sp>
      <p:sp>
        <p:nvSpPr>
          <p:cNvPr id="4" name="Slide Number Placeholder 3">
            <a:extLst>
              <a:ext uri="{FF2B5EF4-FFF2-40B4-BE49-F238E27FC236}">
                <a16:creationId xmlns:a16="http://schemas.microsoft.com/office/drawing/2014/main" id="{C4C55CD2-C90B-5C44-96C6-D3A670BCF88B}"/>
              </a:ext>
            </a:extLst>
          </p:cNvPr>
          <p:cNvSpPr>
            <a:spLocks noGrp="1"/>
          </p:cNvSpPr>
          <p:nvPr>
            <p:ph type="sldNum" sz="quarter" idx="4"/>
          </p:nvPr>
        </p:nvSpPr>
        <p:spPr/>
        <p:txBody>
          <a:bodyPr/>
          <a:lstStyle/>
          <a:p>
            <a:fld id="{BC825DD3-F8EA-8B4C-9EBB-4B822F02D76E}" type="slidenum">
              <a:rPr lang="en-US" smtClean="0"/>
              <a:pPr/>
              <a:t>47</a:t>
            </a:fld>
            <a:endParaRPr lang="en-US"/>
          </a:p>
        </p:txBody>
      </p:sp>
      <p:pic>
        <p:nvPicPr>
          <p:cNvPr id="5" name="Picture 5" descr="A group of people sitting at a table&#10;&#10;Description generated with very high confidence">
            <a:extLst>
              <a:ext uri="{FF2B5EF4-FFF2-40B4-BE49-F238E27FC236}">
                <a16:creationId xmlns:a16="http://schemas.microsoft.com/office/drawing/2014/main" id="{67109888-3B75-42B3-8A35-B019D5A7DE60}"/>
              </a:ext>
            </a:extLst>
          </p:cNvPr>
          <p:cNvPicPr>
            <a:picLocks noChangeAspect="1"/>
          </p:cNvPicPr>
          <p:nvPr/>
        </p:nvPicPr>
        <p:blipFill>
          <a:blip r:embed="rId3"/>
          <a:stretch>
            <a:fillRect/>
          </a:stretch>
        </p:blipFill>
        <p:spPr>
          <a:xfrm>
            <a:off x="7363342" y="2622979"/>
            <a:ext cx="3860800" cy="3960906"/>
          </a:xfrm>
          <a:prstGeom prst="rect">
            <a:avLst/>
          </a:prstGeom>
        </p:spPr>
      </p:pic>
    </p:spTree>
    <p:custDataLst>
      <p:tags r:id="rId1"/>
    </p:custDataLst>
    <p:extLst>
      <p:ext uri="{BB962C8B-B14F-4D97-AF65-F5344CB8AC3E}">
        <p14:creationId xmlns:p14="http://schemas.microsoft.com/office/powerpoint/2010/main" val="3534520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C0EF4-1F09-43F3-B313-96B99B001BB3}"/>
              </a:ext>
            </a:extLst>
          </p:cNvPr>
          <p:cNvSpPr>
            <a:spLocks noGrp="1"/>
          </p:cNvSpPr>
          <p:nvPr>
            <p:ph type="title"/>
          </p:nvPr>
        </p:nvSpPr>
        <p:spPr>
          <a:xfrm>
            <a:off x="838200" y="963877"/>
            <a:ext cx="3494362" cy="4930246"/>
          </a:xfrm>
        </p:spPr>
        <p:txBody>
          <a:bodyPr>
            <a:normAutofit/>
          </a:bodyPr>
          <a:lstStyle/>
          <a:p>
            <a:pPr algn="r"/>
            <a:r>
              <a:rPr lang="en-US"/>
              <a:t>Leading a Successful Video Conference</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AF860E-0D48-4EFA-8921-E344CBF67D85}"/>
              </a:ext>
            </a:extLst>
          </p:cNvPr>
          <p:cNvSpPr>
            <a:spLocks noGrp="1"/>
          </p:cNvSpPr>
          <p:nvPr>
            <p:ph idx="1"/>
          </p:nvPr>
        </p:nvSpPr>
        <p:spPr>
          <a:xfrm>
            <a:off x="4976031" y="433791"/>
            <a:ext cx="6488203" cy="5460332"/>
          </a:xfrm>
        </p:spPr>
        <p:txBody>
          <a:bodyPr vert="horz" lIns="91440" tIns="45720" rIns="91440" bIns="45720" rtlCol="0" anchor="ctr">
            <a:noAutofit/>
          </a:bodyPr>
          <a:lstStyle/>
          <a:p>
            <a:r>
              <a:rPr lang="en-US" sz="1400"/>
              <a:t>In the new normal, video conferences will be the only and best way to communicate face-to-face.  To encourage full engagement and participation in these virtual meetings, consider adopting the following practices. </a:t>
            </a:r>
          </a:p>
          <a:p>
            <a:pPr marL="285750" indent="-285750"/>
            <a:r>
              <a:rPr lang="en-US" sz="1400" b="1"/>
              <a:t>Ask everyone to use video during the meetings</a:t>
            </a:r>
            <a:r>
              <a:rPr lang="en-US" sz="1400"/>
              <a:t> – seeing everyone's face on the call encourages engagement and allows you to observe more nonverbal cues.  Expect that some may not be able to join by video for different reasons, but it is worth requesting it. </a:t>
            </a:r>
          </a:p>
          <a:p>
            <a:pPr marL="285750" indent="-285750"/>
            <a:r>
              <a:rPr lang="en-US" sz="1400" b="1"/>
              <a:t>Always provide an audio dial-in for all meetings </a:t>
            </a:r>
            <a:r>
              <a:rPr lang="en-US" sz="1400">
                <a:ea typeface="+mn-lt"/>
                <a:cs typeface="+mn-lt"/>
              </a:rPr>
              <a:t>– </a:t>
            </a:r>
            <a:r>
              <a:rPr lang="en-US" sz="1400"/>
              <a:t>set-up your Zoom or video conference platform to provide a conference call number as well as computer audio.  This could provide better sound quality during the calls and also allows those who may not be in a quiet space, have headphones, or be able to join via the computer to still participate.</a:t>
            </a:r>
          </a:p>
          <a:p>
            <a:pPr marL="285750" indent="-285750"/>
            <a:r>
              <a:rPr lang="en-US" sz="1400" b="1"/>
              <a:t>Prepare like you would for all meetings </a:t>
            </a:r>
            <a:r>
              <a:rPr lang="en-US" sz="1400"/>
              <a:t>– draft a meeting agenda, share necessary information in advance and stick to the time boundaries. </a:t>
            </a:r>
          </a:p>
          <a:p>
            <a:pPr marL="285750" indent="-285750"/>
            <a:r>
              <a:rPr lang="en-US" sz="1400" b="1"/>
              <a:t>Pause while speaking to provide space for questions/feedback</a:t>
            </a:r>
            <a:r>
              <a:rPr lang="en-US" sz="1400"/>
              <a:t> </a:t>
            </a:r>
            <a:r>
              <a:rPr lang="en-US" sz="1400">
                <a:ea typeface="+mn-lt"/>
                <a:cs typeface="+mn-lt"/>
              </a:rPr>
              <a:t>– </a:t>
            </a:r>
            <a:r>
              <a:rPr lang="en-US" sz="1400"/>
              <a:t>it can be easy to be long-winded during meetings in normal circumstances, but when you are not in the same room as others, it can be harder to know when others want to interrupt to ask a question.  Pausing between thoughts can create space for your team to jump in. </a:t>
            </a:r>
          </a:p>
          <a:p>
            <a:pPr marL="285750" indent="-285750"/>
            <a:r>
              <a:rPr lang="en-US" sz="1400" b="1"/>
              <a:t>Make sure your video background is not distracting </a:t>
            </a:r>
            <a:r>
              <a:rPr lang="en-US" sz="1400">
                <a:ea typeface="+mn-lt"/>
                <a:cs typeface="+mn-lt"/>
              </a:rPr>
              <a:t>– find a neutral backdrop or professional looking space for your video calls. </a:t>
            </a:r>
            <a:endParaRPr lang="en-US" sz="1400"/>
          </a:p>
        </p:txBody>
      </p:sp>
      <p:sp>
        <p:nvSpPr>
          <p:cNvPr id="4" name="Slide Number Placeholder 3">
            <a:extLst>
              <a:ext uri="{FF2B5EF4-FFF2-40B4-BE49-F238E27FC236}">
                <a16:creationId xmlns:a16="http://schemas.microsoft.com/office/drawing/2014/main" id="{9E072DA6-D110-49E7-BA5E-2109468DF431}"/>
              </a:ext>
            </a:extLst>
          </p:cNvPr>
          <p:cNvSpPr>
            <a:spLocks noGrp="1"/>
          </p:cNvSpPr>
          <p:nvPr>
            <p:ph type="sldNum" sz="quarter" idx="4"/>
          </p:nvPr>
        </p:nvSpPr>
        <p:spPr>
          <a:xfrm>
            <a:off x="10571516" y="6033479"/>
            <a:ext cx="782283" cy="365125"/>
          </a:xfrm>
        </p:spPr>
        <p:txBody>
          <a:bodyPr>
            <a:normAutofit/>
          </a:bodyPr>
          <a:lstStyle/>
          <a:p>
            <a:pPr>
              <a:spcAft>
                <a:spcPts val="600"/>
              </a:spcAft>
            </a:pPr>
            <a:fld id="{BC825DD3-F8EA-8B4C-9EBB-4B822F02D76E}" type="slidenum">
              <a:rPr lang="en-US" sz="1050">
                <a:solidFill>
                  <a:schemeClr val="tx1">
                    <a:alpha val="80000"/>
                  </a:schemeClr>
                </a:solidFill>
              </a:rPr>
              <a:pPr>
                <a:spcAft>
                  <a:spcPts val="600"/>
                </a:spcAft>
              </a:pPr>
              <a:t>48</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2473735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37CC-E80B-462B-B0FC-10428FD5608B}"/>
              </a:ext>
            </a:extLst>
          </p:cNvPr>
          <p:cNvSpPr>
            <a:spLocks noGrp="1"/>
          </p:cNvSpPr>
          <p:nvPr>
            <p:ph type="title"/>
          </p:nvPr>
        </p:nvSpPr>
        <p:spPr>
          <a:xfrm>
            <a:off x="838201" y="365128"/>
            <a:ext cx="11353799" cy="1158873"/>
          </a:xfrm>
        </p:spPr>
        <p:txBody>
          <a:bodyPr/>
          <a:lstStyle/>
          <a:p>
            <a:r>
              <a:rPr lang="en-US"/>
              <a:t>Be Prepared to Adopt More Flexible Management Styles </a:t>
            </a:r>
          </a:p>
        </p:txBody>
      </p:sp>
      <p:sp>
        <p:nvSpPr>
          <p:cNvPr id="3" name="Content Placeholder 2">
            <a:extLst>
              <a:ext uri="{FF2B5EF4-FFF2-40B4-BE49-F238E27FC236}">
                <a16:creationId xmlns:a16="http://schemas.microsoft.com/office/drawing/2014/main" id="{3F62CD7E-9ECF-4ECA-9515-38D79CFB8722}"/>
              </a:ext>
            </a:extLst>
          </p:cNvPr>
          <p:cNvSpPr>
            <a:spLocks noGrp="1"/>
          </p:cNvSpPr>
          <p:nvPr>
            <p:ph idx="1"/>
          </p:nvPr>
        </p:nvSpPr>
        <p:spPr>
          <a:xfrm>
            <a:off x="847427" y="1368425"/>
            <a:ext cx="10508199" cy="3807079"/>
          </a:xfrm>
        </p:spPr>
        <p:txBody>
          <a:bodyPr/>
          <a:lstStyle/>
          <a:p>
            <a:pPr marL="0" indent="0">
              <a:buNone/>
            </a:pPr>
            <a:r>
              <a:rPr lang="en-US"/>
              <a:t>The new normal may cause your team members to have more familial obligations during standard work hours.  Others may have a difficult time coping to the current state of the world and may need to step away to take care of their mental health needs. </a:t>
            </a:r>
            <a:br>
              <a:rPr lang="en-US"/>
            </a:br>
            <a:r>
              <a:rPr lang="en-US"/>
              <a:t/>
            </a:r>
            <a:br>
              <a:rPr lang="en-US"/>
            </a:br>
            <a:r>
              <a:rPr lang="en-US"/>
              <a:t>As a manager, your job is to help your team have all the tools and direction they need to accomplish their work responsibilities.  This may require being more flexible with your team.  Below are some tips to help you do this successfully. </a:t>
            </a:r>
          </a:p>
          <a:p>
            <a:r>
              <a:rPr lang="en-US"/>
              <a:t>Schedule meetings in advance so team members can adjust home obligations to attend. </a:t>
            </a:r>
          </a:p>
          <a:p>
            <a:r>
              <a:rPr lang="en-US"/>
              <a:t>Learn each team member's preferred method of communication (i.e., text, phone, or email) for individual messages and correspond appropriately. </a:t>
            </a:r>
          </a:p>
          <a:p>
            <a:r>
              <a:rPr lang="en-US"/>
              <a:t>Ask about each team member's familial obligations and/or wellness and determine if </a:t>
            </a:r>
            <a:br>
              <a:rPr lang="en-US"/>
            </a:br>
            <a:r>
              <a:rPr lang="en-US"/>
              <a:t>different work hours would be better suited for them. </a:t>
            </a:r>
          </a:p>
          <a:p>
            <a:r>
              <a:rPr lang="en-US"/>
              <a:t>Inform your team of the best way to contact you and respond in a timely manner.</a:t>
            </a:r>
          </a:p>
          <a:p>
            <a:endParaRPr lang="en-US"/>
          </a:p>
          <a:p>
            <a:endParaRPr lang="en-US"/>
          </a:p>
          <a:p>
            <a:endParaRPr lang="en-US"/>
          </a:p>
        </p:txBody>
      </p:sp>
      <p:sp>
        <p:nvSpPr>
          <p:cNvPr id="4" name="Slide Number Placeholder 3">
            <a:extLst>
              <a:ext uri="{FF2B5EF4-FFF2-40B4-BE49-F238E27FC236}">
                <a16:creationId xmlns:a16="http://schemas.microsoft.com/office/drawing/2014/main" id="{B3E266D8-D9DC-4164-9F16-031F87BF7F0E}"/>
              </a:ext>
            </a:extLst>
          </p:cNvPr>
          <p:cNvSpPr>
            <a:spLocks noGrp="1"/>
          </p:cNvSpPr>
          <p:nvPr>
            <p:ph type="sldNum" sz="quarter" idx="4"/>
          </p:nvPr>
        </p:nvSpPr>
        <p:spPr/>
        <p:txBody>
          <a:bodyPr/>
          <a:lstStyle/>
          <a:p>
            <a:fld id="{BC825DD3-F8EA-8B4C-9EBB-4B822F02D76E}" type="slidenum">
              <a:rPr lang="en-US" smtClean="0"/>
              <a:pPr/>
              <a:t>49</a:t>
            </a:fld>
            <a:endParaRPr lang="en-US"/>
          </a:p>
        </p:txBody>
      </p:sp>
      <p:pic>
        <p:nvPicPr>
          <p:cNvPr id="5" name="Picture 5" descr="A cat sitting on a desk&#10;&#10;Description generated with high confidence">
            <a:extLst>
              <a:ext uri="{FF2B5EF4-FFF2-40B4-BE49-F238E27FC236}">
                <a16:creationId xmlns:a16="http://schemas.microsoft.com/office/drawing/2014/main" id="{48CF226D-309C-46FB-939A-5C6EBC2F95C7}"/>
              </a:ext>
            </a:extLst>
          </p:cNvPr>
          <p:cNvPicPr>
            <a:picLocks noChangeAspect="1"/>
          </p:cNvPicPr>
          <p:nvPr/>
        </p:nvPicPr>
        <p:blipFill rotWithShape="1">
          <a:blip r:embed="rId3"/>
          <a:srcRect l="463" t="1681" r="16204" b="-2521"/>
          <a:stretch/>
        </p:blipFill>
        <p:spPr>
          <a:xfrm>
            <a:off x="8858088" y="3966324"/>
            <a:ext cx="2720822" cy="1822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32458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4336" y="484632"/>
            <a:ext cx="6729984" cy="1609344"/>
          </a:xfrm>
        </p:spPr>
        <p:txBody>
          <a:bodyPr>
            <a:normAutofit/>
          </a:bodyPr>
          <a:lstStyle/>
          <a:p>
            <a:r>
              <a:rPr lang="en-US" sz="4800"/>
              <a:t>Shifting to Remote Work</a:t>
            </a:r>
          </a:p>
        </p:txBody>
      </p:sp>
      <p:pic>
        <p:nvPicPr>
          <p:cNvPr id="8" name="Picture 7" descr="3 Secrets of Managing Remote Teams of Software Developers ..."/>
          <p:cNvPicPr>
            <a:picLocks noChangeAspect="1"/>
          </p:cNvPicPr>
          <p:nvPr/>
        </p:nvPicPr>
        <p:blipFill rotWithShape="1">
          <a:blip r:embed="rId3" cstate="print">
            <a:extLst>
              <a:ext uri="{28A0092B-C50C-407E-A947-70E740481C1C}">
                <a14:useLocalDpi xmlns:a14="http://schemas.microsoft.com/office/drawing/2010/main" val="0"/>
              </a:ext>
            </a:extLst>
          </a:blip>
          <a:srcRect r="-4" b="11289"/>
          <a:stretch/>
        </p:blipFill>
        <p:spPr>
          <a:xfrm>
            <a:off x="20" y="10"/>
            <a:ext cx="4471396" cy="2231126"/>
          </a:xfrm>
          <a:prstGeom prst="rect">
            <a:avLst/>
          </a:prstGeom>
          <a:solidFill>
            <a:srgbClr val="FFFFFF">
              <a:shade val="85000"/>
            </a:srgbClr>
          </a:solidFill>
        </p:spPr>
      </p:pic>
      <p:pic>
        <p:nvPicPr>
          <p:cNvPr id="9" name="Picture 8" descr="90 Digital: How remote working secured our success ..."/>
          <p:cNvPicPr>
            <a:picLocks noChangeAspect="1"/>
          </p:cNvPicPr>
          <p:nvPr/>
        </p:nvPicPr>
        <p:blipFill rotWithShape="1">
          <a:blip r:embed="rId4" cstate="print">
            <a:extLst>
              <a:ext uri="{28A0092B-C50C-407E-A947-70E740481C1C}">
                <a14:useLocalDpi xmlns:a14="http://schemas.microsoft.com/office/drawing/2010/main" val="0"/>
              </a:ext>
            </a:extLst>
          </a:blip>
          <a:srcRect t="7289" r="-4" b="18567"/>
          <a:stretch/>
        </p:blipFill>
        <p:spPr>
          <a:xfrm>
            <a:off x="20" y="2322576"/>
            <a:ext cx="4471396" cy="2212848"/>
          </a:xfrm>
          <a:prstGeom prst="rect">
            <a:avLst/>
          </a:prstGeom>
          <a:solidFill>
            <a:srgbClr val="FFFFFF">
              <a:shade val="85000"/>
            </a:srgbClr>
          </a:solidFill>
        </p:spPr>
      </p:pic>
      <p:sp>
        <p:nvSpPr>
          <p:cNvPr id="5" name="Rectangle 4">
            <a:extLst>
              <a:ext uri="{FF2B5EF4-FFF2-40B4-BE49-F238E27FC236}">
                <a16:creationId xmlns:a16="http://schemas.microsoft.com/office/drawing/2014/main" id="{0EEB18A7-E169-4B25-A72C-11B20CDC329F}"/>
              </a:ext>
            </a:extLst>
          </p:cNvPr>
          <p:cNvSpPr/>
          <p:nvPr/>
        </p:nvSpPr>
        <p:spPr>
          <a:xfrm>
            <a:off x="4357757" y="5997713"/>
            <a:ext cx="1899476" cy="72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ree Images : coffee, colleagues, device, group, hot drink ..."/>
          <p:cNvPicPr>
            <a:picLocks noChangeAspect="1"/>
          </p:cNvPicPr>
          <p:nvPr/>
        </p:nvPicPr>
        <p:blipFill rotWithShape="1">
          <a:blip r:embed="rId5" cstate="print">
            <a:extLst>
              <a:ext uri="{28A0092B-C50C-407E-A947-70E740481C1C}">
                <a14:useLocalDpi xmlns:a14="http://schemas.microsoft.com/office/drawing/2010/main" val="0"/>
              </a:ext>
            </a:extLst>
          </a:blip>
          <a:srcRect t="11262" r="-4" b="-4"/>
          <a:stretch/>
        </p:blipFill>
        <p:spPr>
          <a:xfrm>
            <a:off x="20" y="4636008"/>
            <a:ext cx="4471396" cy="2221992"/>
          </a:xfrm>
          <a:prstGeom prst="rect">
            <a:avLst/>
          </a:prstGeom>
          <a:solidFill>
            <a:srgbClr val="FFFFFF">
              <a:shade val="85000"/>
            </a:srgbClr>
          </a:solidFill>
        </p:spPr>
      </p:pic>
      <p:sp>
        <p:nvSpPr>
          <p:cNvPr id="3" name="Content Placeholder 2"/>
          <p:cNvSpPr>
            <a:spLocks noGrp="1"/>
          </p:cNvSpPr>
          <p:nvPr>
            <p:ph idx="1"/>
          </p:nvPr>
        </p:nvSpPr>
        <p:spPr>
          <a:xfrm>
            <a:off x="4974336" y="1845321"/>
            <a:ext cx="6729984" cy="4050792"/>
          </a:xfrm>
        </p:spPr>
        <p:txBody>
          <a:bodyPr>
            <a:normAutofit/>
          </a:bodyPr>
          <a:lstStyle/>
          <a:p>
            <a:pPr marL="0" indent="0">
              <a:buNone/>
            </a:pPr>
            <a:r>
              <a:rPr lang="en-US"/>
              <a:t>Remote working in today’s environment is more than just spending the rest of the afternoon working from home after a doctor’s appointment or taking some calls before heading to work.  In our current state, we really must think about how we are going to conduct as many of our business operations as we can in a virtual way.  As a manager, you may already have a work laptop and access to a variety of online connection tools like Zoom.  But now is the time to think about the rest of your team, and how they will perform their duties remotely.  </a:t>
            </a:r>
          </a:p>
          <a:p>
            <a:pPr marL="0" indent="0">
              <a:buNone/>
            </a:pPr>
            <a:r>
              <a:rPr lang="en-US"/>
              <a:t>This is also the time to explore the belief that “work must be completed in the office in front of me.”  As leaders, we often aren’t directly present when our staff performs work.  This shift will force us to evaluate our job roles and consider what the work could/should be if we are able to work remotely. </a:t>
            </a:r>
          </a:p>
          <a:p>
            <a:pPr marL="0" indent="0">
              <a:buNone/>
            </a:pPr>
            <a:r>
              <a:rPr lang="en-US"/>
              <a:t>This section walks you through identifying the key outcomes for each job role that reports to you, and what access is required in order to perform the job role.  </a:t>
            </a:r>
          </a:p>
        </p:txBody>
      </p:sp>
      <p:sp>
        <p:nvSpPr>
          <p:cNvPr id="4" name="Slide Number Placeholder 3"/>
          <p:cNvSpPr>
            <a:spLocks noGrp="1"/>
          </p:cNvSpPr>
          <p:nvPr>
            <p:ph type="sldNum" sz="quarter" idx="4"/>
          </p:nvPr>
        </p:nvSpPr>
        <p:spPr>
          <a:xfrm>
            <a:off x="10396728" y="6356350"/>
            <a:ext cx="1307592" cy="365125"/>
          </a:xfrm>
        </p:spPr>
        <p:txBody>
          <a:bodyPr>
            <a:normAutofit/>
          </a:bodyPr>
          <a:lstStyle/>
          <a:p>
            <a:pPr>
              <a:spcAft>
                <a:spcPts val="600"/>
              </a:spcAft>
            </a:pPr>
            <a:fld id="{BC825DD3-F8EA-8B4C-9EBB-4B822F02D76E}" type="slidenum">
              <a:rPr lang="en-US" smtClean="0"/>
              <a:pPr>
                <a:spcAft>
                  <a:spcPts val="600"/>
                </a:spcAft>
              </a:pPr>
              <a:t>5</a:t>
            </a:fld>
            <a:endParaRPr lang="en-US"/>
          </a:p>
        </p:txBody>
      </p:sp>
    </p:spTree>
    <p:custDataLst>
      <p:tags r:id="rId1"/>
    </p:custDataLst>
    <p:extLst>
      <p:ext uri="{BB962C8B-B14F-4D97-AF65-F5344CB8AC3E}">
        <p14:creationId xmlns:p14="http://schemas.microsoft.com/office/powerpoint/2010/main" val="3605822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D556-45F2-4D5B-A3DE-A6563F8EBEEC}"/>
              </a:ext>
            </a:extLst>
          </p:cNvPr>
          <p:cNvSpPr>
            <a:spLocks noGrp="1"/>
          </p:cNvSpPr>
          <p:nvPr>
            <p:ph type="title"/>
          </p:nvPr>
        </p:nvSpPr>
        <p:spPr/>
        <p:txBody>
          <a:bodyPr/>
          <a:lstStyle/>
          <a:p>
            <a:r>
              <a:rPr lang="en-US"/>
              <a:t>Anticipate Technological Problems and Troubleshoot in Advance</a:t>
            </a:r>
          </a:p>
        </p:txBody>
      </p:sp>
      <p:sp>
        <p:nvSpPr>
          <p:cNvPr id="3" name="Content Placeholder 2">
            <a:extLst>
              <a:ext uri="{FF2B5EF4-FFF2-40B4-BE49-F238E27FC236}">
                <a16:creationId xmlns:a16="http://schemas.microsoft.com/office/drawing/2014/main" id="{EFCA6CCD-468D-4B4F-848D-AA3A8DA93337}"/>
              </a:ext>
            </a:extLst>
          </p:cNvPr>
          <p:cNvSpPr>
            <a:spLocks noGrp="1"/>
          </p:cNvSpPr>
          <p:nvPr>
            <p:ph idx="1"/>
          </p:nvPr>
        </p:nvSpPr>
        <p:spPr>
          <a:xfrm>
            <a:off x="838202" y="1655497"/>
            <a:ext cx="10508199" cy="3807079"/>
          </a:xfrm>
        </p:spPr>
        <p:txBody>
          <a:bodyPr/>
          <a:lstStyle/>
          <a:p>
            <a:r>
              <a:rPr lang="en-US"/>
              <a:t>As the team adjusts to working from home, some may be using certain tools and technology platforms for the first time. Use the tips below to anticipate your team's needs and avoid technological frustrations. </a:t>
            </a:r>
          </a:p>
          <a:p>
            <a:r>
              <a:rPr lang="en-US"/>
              <a:t>Learn what tools and platforms are new for your team and </a:t>
            </a:r>
            <a:r>
              <a:rPr lang="en-US">
                <a:hlinkClick r:id="rId3"/>
              </a:rPr>
              <a:t>share training tools</a:t>
            </a:r>
            <a:r>
              <a:rPr lang="en-US"/>
              <a:t>.</a:t>
            </a:r>
          </a:p>
          <a:p>
            <a:r>
              <a:rPr lang="en-US"/>
              <a:t>Designate a go-to person on your team to address quick questions and provide guidance about a particular program. (The person may be you!) </a:t>
            </a:r>
          </a:p>
          <a:p>
            <a:r>
              <a:rPr lang="en-US"/>
              <a:t>Discuss and agree on how you will use each tool – what its specific function will be for the team.</a:t>
            </a:r>
          </a:p>
          <a:p>
            <a:r>
              <a:rPr lang="en-US"/>
              <a:t>Practice patience and remind your team to do the same when learning new tools or </a:t>
            </a:r>
            <a:br>
              <a:rPr lang="en-US"/>
            </a:br>
            <a:r>
              <a:rPr lang="en-US"/>
              <a:t>running into network delays.</a:t>
            </a:r>
          </a:p>
          <a:p>
            <a:r>
              <a:rPr lang="en-US"/>
              <a:t>Ensure the team has access to all the applications and software they need to </a:t>
            </a:r>
            <a:br>
              <a:rPr lang="en-US"/>
            </a:br>
            <a:r>
              <a:rPr lang="en-US"/>
              <a:t>perform their jobs. </a:t>
            </a:r>
          </a:p>
        </p:txBody>
      </p:sp>
      <p:sp>
        <p:nvSpPr>
          <p:cNvPr id="4" name="Slide Number Placeholder 3">
            <a:extLst>
              <a:ext uri="{FF2B5EF4-FFF2-40B4-BE49-F238E27FC236}">
                <a16:creationId xmlns:a16="http://schemas.microsoft.com/office/drawing/2014/main" id="{FA789813-6462-4079-8B78-D7C1BC7192B6}"/>
              </a:ext>
            </a:extLst>
          </p:cNvPr>
          <p:cNvSpPr>
            <a:spLocks noGrp="1"/>
          </p:cNvSpPr>
          <p:nvPr>
            <p:ph type="sldNum" sz="quarter" idx="4"/>
          </p:nvPr>
        </p:nvSpPr>
        <p:spPr/>
        <p:txBody>
          <a:bodyPr/>
          <a:lstStyle/>
          <a:p>
            <a:fld id="{BC825DD3-F8EA-8B4C-9EBB-4B822F02D76E}" type="slidenum">
              <a:rPr lang="en-US" smtClean="0"/>
              <a:pPr/>
              <a:t>50</a:t>
            </a:fld>
            <a:endParaRPr lang="en-US"/>
          </a:p>
        </p:txBody>
      </p:sp>
      <p:pic>
        <p:nvPicPr>
          <p:cNvPr id="5" name="Picture 5" descr="A person sitting in a living room&#10;&#10;Description generated with very high confidence">
            <a:extLst>
              <a:ext uri="{FF2B5EF4-FFF2-40B4-BE49-F238E27FC236}">
                <a16:creationId xmlns:a16="http://schemas.microsoft.com/office/drawing/2014/main" id="{5C26C92F-F41E-4466-9412-4397910B38BA}"/>
              </a:ext>
            </a:extLst>
          </p:cNvPr>
          <p:cNvPicPr>
            <a:picLocks noChangeAspect="1"/>
          </p:cNvPicPr>
          <p:nvPr/>
        </p:nvPicPr>
        <p:blipFill rotWithShape="1">
          <a:blip r:embed="rId4"/>
          <a:srcRect t="709" r="16797" b="-709"/>
          <a:stretch/>
        </p:blipFill>
        <p:spPr>
          <a:xfrm>
            <a:off x="8917763" y="3729164"/>
            <a:ext cx="2705103" cy="1797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08189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065B-6707-4BC8-929D-87F3EEC4FC92}"/>
              </a:ext>
            </a:extLst>
          </p:cNvPr>
          <p:cNvSpPr>
            <a:spLocks noGrp="1"/>
          </p:cNvSpPr>
          <p:nvPr>
            <p:ph type="title"/>
          </p:nvPr>
        </p:nvSpPr>
        <p:spPr/>
        <p:txBody>
          <a:bodyPr/>
          <a:lstStyle/>
          <a:p>
            <a:r>
              <a:rPr lang="en-US"/>
              <a:t>Giving and Receiving Feedback</a:t>
            </a:r>
          </a:p>
        </p:txBody>
      </p:sp>
      <p:sp>
        <p:nvSpPr>
          <p:cNvPr id="3" name="Slide Number Placeholder 2">
            <a:extLst>
              <a:ext uri="{FF2B5EF4-FFF2-40B4-BE49-F238E27FC236}">
                <a16:creationId xmlns:a16="http://schemas.microsoft.com/office/drawing/2014/main" id="{48832F26-3F8A-466A-93ED-2227DA5AF458}"/>
              </a:ext>
            </a:extLst>
          </p:cNvPr>
          <p:cNvSpPr>
            <a:spLocks noGrp="1"/>
          </p:cNvSpPr>
          <p:nvPr>
            <p:ph type="sldNum" sz="quarter" idx="12"/>
          </p:nvPr>
        </p:nvSpPr>
        <p:spPr/>
        <p:txBody>
          <a:bodyPr/>
          <a:lstStyle/>
          <a:p>
            <a:fld id="{4085167E-05FD-4703-8690-475230B9DB7D}" type="slidenum">
              <a:rPr lang="en-US" smtClean="0"/>
              <a:t>51</a:t>
            </a:fld>
            <a:endParaRPr lang="en-US"/>
          </a:p>
        </p:txBody>
      </p:sp>
    </p:spTree>
    <p:custDataLst>
      <p:tags r:id="rId1"/>
    </p:custDataLst>
    <p:extLst>
      <p:ext uri="{BB962C8B-B14F-4D97-AF65-F5344CB8AC3E}">
        <p14:creationId xmlns:p14="http://schemas.microsoft.com/office/powerpoint/2010/main" val="3698826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4336" y="484632"/>
            <a:ext cx="6729984" cy="1609344"/>
          </a:xfrm>
        </p:spPr>
        <p:txBody>
          <a:bodyPr>
            <a:normAutofit/>
          </a:bodyPr>
          <a:lstStyle/>
          <a:p>
            <a:r>
              <a:rPr lang="en-US" sz="4800"/>
              <a:t>Giving and Receiving Feedback</a:t>
            </a:r>
          </a:p>
        </p:txBody>
      </p:sp>
      <p:pic>
        <p:nvPicPr>
          <p:cNvPr id="5" name="Picture 4"/>
          <p:cNvPicPr>
            <a:picLocks noChangeAspect="1"/>
          </p:cNvPicPr>
          <p:nvPr/>
        </p:nvPicPr>
        <p:blipFill rotWithShape="1">
          <a:blip r:embed="rId3"/>
          <a:srcRect t="8066" r="-4" b="25178"/>
          <a:stretch/>
        </p:blipFill>
        <p:spPr>
          <a:xfrm>
            <a:off x="20" y="10"/>
            <a:ext cx="4471396" cy="2231126"/>
          </a:xfrm>
          <a:prstGeom prst="rect">
            <a:avLst/>
          </a:prstGeom>
          <a:solidFill>
            <a:srgbClr val="FFFFFF">
              <a:shade val="85000"/>
            </a:srgbClr>
          </a:solidFill>
        </p:spPr>
      </p:pic>
      <p:pic>
        <p:nvPicPr>
          <p:cNvPr id="4" name="Picture 3"/>
          <p:cNvPicPr>
            <a:picLocks noChangeAspect="1"/>
          </p:cNvPicPr>
          <p:nvPr/>
        </p:nvPicPr>
        <p:blipFill rotWithShape="1">
          <a:blip r:embed="rId4"/>
          <a:srcRect r="-4" b="14670"/>
          <a:stretch/>
        </p:blipFill>
        <p:spPr>
          <a:xfrm>
            <a:off x="20" y="2322576"/>
            <a:ext cx="4471396" cy="2212848"/>
          </a:xfrm>
          <a:prstGeom prst="rect">
            <a:avLst/>
          </a:prstGeom>
          <a:solidFill>
            <a:srgbClr val="FFFFFF">
              <a:shade val="85000"/>
            </a:srgbClr>
          </a:solidFill>
        </p:spPr>
      </p:pic>
      <p:sp>
        <p:nvSpPr>
          <p:cNvPr id="9" name="Rectangle 8">
            <a:extLst>
              <a:ext uri="{FF2B5EF4-FFF2-40B4-BE49-F238E27FC236}">
                <a16:creationId xmlns:a16="http://schemas.microsoft.com/office/drawing/2014/main" id="{D4CF119B-402A-4678-825D-B9A8972D5694}"/>
              </a:ext>
            </a:extLst>
          </p:cNvPr>
          <p:cNvSpPr/>
          <p:nvPr/>
        </p:nvSpPr>
        <p:spPr>
          <a:xfrm>
            <a:off x="4357757" y="5997713"/>
            <a:ext cx="1899476" cy="72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srcRect r="-1" b="29009"/>
          <a:stretch/>
        </p:blipFill>
        <p:spPr>
          <a:xfrm>
            <a:off x="20" y="4636008"/>
            <a:ext cx="4471396" cy="2221992"/>
          </a:xfrm>
          <a:prstGeom prst="rect">
            <a:avLst/>
          </a:prstGeom>
          <a:solidFill>
            <a:srgbClr val="FFFFFF">
              <a:shade val="85000"/>
            </a:srgbClr>
          </a:solidFill>
        </p:spPr>
      </p:pic>
      <p:sp>
        <p:nvSpPr>
          <p:cNvPr id="3" name="Content Placeholder 2"/>
          <p:cNvSpPr>
            <a:spLocks noGrp="1"/>
          </p:cNvSpPr>
          <p:nvPr>
            <p:ph idx="1"/>
          </p:nvPr>
        </p:nvSpPr>
        <p:spPr>
          <a:xfrm>
            <a:off x="4974336" y="2121408"/>
            <a:ext cx="6729984" cy="4050792"/>
          </a:xfrm>
        </p:spPr>
        <p:txBody>
          <a:bodyPr>
            <a:normAutofit/>
          </a:bodyPr>
          <a:lstStyle/>
          <a:p>
            <a:pPr marL="0" indent="0">
              <a:buNone/>
            </a:pPr>
            <a:r>
              <a:rPr lang="en-US" sz="2000"/>
              <a:t>Giving and receiving effective feedback can be challenging for managers and employees even under the most favorable working conditions.  If not addressed, working remotely can magnify ineffective feedback practices and negatively impact productivity and business operations.  </a:t>
            </a:r>
          </a:p>
          <a:p>
            <a:pPr marL="0" indent="0">
              <a:buNone/>
            </a:pPr>
            <a:r>
              <a:rPr lang="en-US" sz="2000"/>
              <a:t>You are encouraged to continue with or intentionally incorporate ongoing coaching and feedback sessions.  This section explores how to evaluate performance and give and receive feedback remotely, to better support employee and team productivity, engagement, and effectiveness. </a:t>
            </a:r>
          </a:p>
        </p:txBody>
      </p:sp>
      <p:sp>
        <p:nvSpPr>
          <p:cNvPr id="7" name="Slide Number Placeholder 6"/>
          <p:cNvSpPr>
            <a:spLocks noGrp="1"/>
          </p:cNvSpPr>
          <p:nvPr>
            <p:ph type="sldNum" sz="quarter" idx="4"/>
          </p:nvPr>
        </p:nvSpPr>
        <p:spPr>
          <a:xfrm>
            <a:off x="10396728" y="6356350"/>
            <a:ext cx="1307592" cy="365125"/>
          </a:xfrm>
        </p:spPr>
        <p:txBody>
          <a:bodyPr>
            <a:normAutofit/>
          </a:bodyPr>
          <a:lstStyle/>
          <a:p>
            <a:pPr>
              <a:spcAft>
                <a:spcPts val="600"/>
              </a:spcAft>
            </a:pPr>
            <a:fld id="{F7EC170E-49F9-429D-88EF-CD82935F8330}" type="slidenum">
              <a:rPr lang="en-US" smtClean="0"/>
              <a:pPr>
                <a:spcAft>
                  <a:spcPts val="600"/>
                </a:spcAft>
              </a:pPr>
              <a:t>52</a:t>
            </a:fld>
            <a:endParaRPr lang="en-US"/>
          </a:p>
        </p:txBody>
      </p:sp>
    </p:spTree>
    <p:custDataLst>
      <p:tags r:id="rId1"/>
    </p:custDataLst>
    <p:extLst>
      <p:ext uri="{BB962C8B-B14F-4D97-AF65-F5344CB8AC3E}">
        <p14:creationId xmlns:p14="http://schemas.microsoft.com/office/powerpoint/2010/main" val="360049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Evaluation Prior to Working Remotely</a:t>
            </a:r>
          </a:p>
        </p:txBody>
      </p:sp>
      <p:sp>
        <p:nvSpPr>
          <p:cNvPr id="3" name="Content Placeholder 2"/>
          <p:cNvSpPr>
            <a:spLocks noGrp="1"/>
          </p:cNvSpPr>
          <p:nvPr>
            <p:ph idx="1"/>
          </p:nvPr>
        </p:nvSpPr>
        <p:spPr>
          <a:xfrm>
            <a:off x="838202" y="2617776"/>
            <a:ext cx="10508199" cy="3014928"/>
          </a:xfrm>
        </p:spPr>
        <p:txBody>
          <a:bodyPr/>
          <a:lstStyle/>
          <a:p>
            <a:pPr marL="0" indent="0">
              <a:buNone/>
            </a:pPr>
            <a:r>
              <a:rPr lang="en-US"/>
              <a:t>Most likely, a variety of methods were used to monitor and evaluate employee performance, including: </a:t>
            </a:r>
          </a:p>
          <a:p>
            <a:pPr marL="474345" lvl="1" indent="-158115">
              <a:spcBef>
                <a:spcPts val="600"/>
              </a:spcBef>
            </a:pPr>
            <a:r>
              <a:rPr lang="en-US" b="1"/>
              <a:t>Communication </a:t>
            </a:r>
            <a:r>
              <a:rPr lang="en-US"/>
              <a:t>through review meetings, informal check-ins, one-on-ones, and emails </a:t>
            </a:r>
          </a:p>
          <a:p>
            <a:pPr marL="474345" lvl="1" indent="-158115"/>
            <a:r>
              <a:rPr lang="en-US" b="1"/>
              <a:t>Tracking and monitoring </a:t>
            </a:r>
            <a:r>
              <a:rPr lang="en-US"/>
              <a:t>goals and project plans</a:t>
            </a:r>
            <a:r>
              <a:rPr lang="en-US" b="1"/>
              <a:t> </a:t>
            </a:r>
            <a:r>
              <a:rPr lang="en-US"/>
              <a:t>related to performance expectations</a:t>
            </a:r>
          </a:p>
          <a:p>
            <a:pPr marL="474345" lvl="1" indent="-158115"/>
            <a:r>
              <a:rPr lang="en-US" b="1"/>
              <a:t>Work outcomes </a:t>
            </a:r>
            <a:r>
              <a:rPr lang="en-US"/>
              <a:t>or tangible proof of end results</a:t>
            </a:r>
          </a:p>
          <a:p>
            <a:pPr marL="474345" lvl="1" indent="-158115"/>
            <a:endParaRPr lang="en-US"/>
          </a:p>
          <a:p>
            <a:pPr marL="0" indent="0">
              <a:buNone/>
            </a:pPr>
            <a:r>
              <a:rPr lang="en-US"/>
              <a:t>If you previously used these methods to monitor performance in an office environment, there will be very little difference in how you evaluate an employee working remotely.  You will just need to be a little more intentional.  </a:t>
            </a:r>
          </a:p>
        </p:txBody>
      </p:sp>
      <p:sp>
        <p:nvSpPr>
          <p:cNvPr id="5" name="Slide Number Placeholder 4"/>
          <p:cNvSpPr>
            <a:spLocks noGrp="1"/>
          </p:cNvSpPr>
          <p:nvPr>
            <p:ph type="sldNum" sz="quarter" idx="4"/>
          </p:nvPr>
        </p:nvSpPr>
        <p:spPr/>
        <p:txBody>
          <a:bodyPr/>
          <a:lstStyle/>
          <a:p>
            <a:fld id="{F7EC170E-49F9-429D-88EF-CD82935F8330}" type="slidenum">
              <a:rPr lang="en-US" smtClean="0"/>
              <a:pPr/>
              <a:t>53</a:t>
            </a:fld>
            <a:endParaRPr lang="en-US"/>
          </a:p>
        </p:txBody>
      </p:sp>
      <p:sp>
        <p:nvSpPr>
          <p:cNvPr id="4" name="TextBox 3"/>
          <p:cNvSpPr txBox="1"/>
          <p:nvPr/>
        </p:nvSpPr>
        <p:spPr>
          <a:xfrm>
            <a:off x="838201" y="1679292"/>
            <a:ext cx="10368516" cy="783193"/>
          </a:xfrm>
          <a:prstGeom prst="roundRect">
            <a:avLst/>
          </a:prstGeom>
        </p:spPr>
        <p:style>
          <a:lnRef idx="3">
            <a:schemeClr val="lt1"/>
          </a:lnRef>
          <a:fillRef idx="1">
            <a:schemeClr val="accent5"/>
          </a:fillRef>
          <a:effectRef idx="1">
            <a:schemeClr val="accent5"/>
          </a:effectRef>
          <a:fontRef idx="minor">
            <a:schemeClr val="lt1"/>
          </a:fontRef>
        </p:style>
        <p:txBody>
          <a:bodyPr wrap="square" rtlCol="0" anchor="t">
            <a:spAutoFit/>
          </a:bodyPr>
          <a:lstStyle/>
          <a:p>
            <a:pPr>
              <a:defRPr/>
            </a:pPr>
            <a:r>
              <a:rPr kumimoji="0" lang="en-US" sz="2000" b="1" i="1" u="none" strike="noStrike" kern="1200" cap="none" spc="0" normalizeH="0" baseline="0" noProof="0">
                <a:ln>
                  <a:noFill/>
                </a:ln>
                <a:solidFill>
                  <a:srgbClr val="FFFFFF"/>
                </a:solidFill>
                <a:effectLst/>
                <a:uLnTx/>
                <a:uFillTx/>
                <a:latin typeface="Candara" panose="020E0502030303020204"/>
                <a:ea typeface="+mn-ea"/>
                <a:cs typeface="+mn-cs"/>
              </a:rPr>
              <a:t>Think about how you evaluated employees before working remotely.</a:t>
            </a:r>
            <a:r>
              <a:rPr lang="en-US" sz="2000" b="1" i="1">
                <a:solidFill>
                  <a:srgbClr val="FFFFFF"/>
                </a:solidFill>
                <a:latin typeface="Candara" panose="020E0502030303020204"/>
              </a:rPr>
              <a:t> </a:t>
            </a:r>
            <a:r>
              <a:rPr kumimoji="0" lang="en-US" sz="2000" b="1" i="1" u="none" strike="noStrike" kern="1200" cap="none" spc="0" normalizeH="0" baseline="0" noProof="0">
                <a:ln>
                  <a:noFill/>
                </a:ln>
                <a:solidFill>
                  <a:srgbClr val="FFFFFF"/>
                </a:solidFill>
                <a:effectLst/>
                <a:uLnTx/>
                <a:uFillTx/>
                <a:latin typeface="Candara" panose="020E0502030303020204"/>
                <a:ea typeface="+mn-ea"/>
                <a:cs typeface="+mn-cs"/>
              </a:rPr>
              <a:t> </a:t>
            </a:r>
            <a:br>
              <a:rPr kumimoji="0" lang="en-US" sz="2000" b="1" i="1" u="none" strike="noStrike" kern="1200" cap="none" spc="0" normalizeH="0" baseline="0" noProof="0">
                <a:ln>
                  <a:noFill/>
                </a:ln>
                <a:solidFill>
                  <a:srgbClr val="FFFFFF"/>
                </a:solidFill>
                <a:effectLst/>
                <a:uLnTx/>
                <a:uFillTx/>
                <a:latin typeface="Candara" panose="020E0502030303020204"/>
                <a:ea typeface="+mn-ea"/>
                <a:cs typeface="+mn-cs"/>
              </a:rPr>
            </a:br>
            <a:r>
              <a:rPr kumimoji="0" lang="en-US" sz="2000" b="1" i="1" u="none" strike="noStrike" kern="1200" cap="none" spc="0" normalizeH="0" baseline="0" noProof="0">
                <a:ln>
                  <a:noFill/>
                </a:ln>
                <a:solidFill>
                  <a:srgbClr val="FFFFFF"/>
                </a:solidFill>
                <a:effectLst/>
                <a:uLnTx/>
                <a:uFillTx/>
                <a:latin typeface="Candara" panose="020E0502030303020204"/>
                <a:ea typeface="+mn-ea"/>
                <a:cs typeface="+mn-cs"/>
              </a:rPr>
              <a:t>How did you know your employees were working?</a:t>
            </a:r>
          </a:p>
        </p:txBody>
      </p:sp>
    </p:spTree>
    <p:custDataLst>
      <p:tags r:id="rId1"/>
    </p:custDataLst>
    <p:extLst>
      <p:ext uri="{BB962C8B-B14F-4D97-AF65-F5344CB8AC3E}">
        <p14:creationId xmlns:p14="http://schemas.microsoft.com/office/powerpoint/2010/main" val="1029467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t>Giving and Receiving Feedback – Using Job Outcomes </a:t>
            </a:r>
            <a:r>
              <a:rPr lang="en-US" sz="3200" i="1"/>
              <a:t>(During Remote Working Periods)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US" sz="2000"/>
              <a:t>As covered in an earlier section, the key to working effectively with remote employees is to clearly define job role expectations and desired outcomes.  Priorities may have shifted, but you will continue to evaluate performance against measurable milestones and goals, so desired outcomes are achieved.  </a:t>
            </a:r>
          </a:p>
          <a:p>
            <a:pPr marL="0" indent="0" fontAlgn="base">
              <a:buNone/>
            </a:pPr>
            <a:r>
              <a:rPr lang="en-US" sz="2000"/>
              <a:t>Review the updated Technical Expectations you previously determined for each employee.  </a:t>
            </a:r>
            <a:br>
              <a:rPr lang="en-US" sz="2000"/>
            </a:br>
            <a:r>
              <a:rPr lang="en-US" sz="2000"/>
              <a:t>You’ll use these to:  </a:t>
            </a:r>
          </a:p>
          <a:p>
            <a:pPr marL="603250" lvl="1" indent="-285750" fontAlgn="base">
              <a:spcBef>
                <a:spcPts val="1200"/>
              </a:spcBef>
              <a:buFont typeface="Wingdings" panose="05000000000000000000" pitchFamily="2" charset="2"/>
              <a:buChar char="Ø"/>
            </a:pPr>
            <a:r>
              <a:rPr lang="en-US" sz="2000"/>
              <a:t>Monitor and evaluate progress on outcomes  </a:t>
            </a:r>
          </a:p>
          <a:p>
            <a:pPr marL="603250" lvl="1" indent="-285750" fontAlgn="base">
              <a:spcBef>
                <a:spcPts val="1200"/>
              </a:spcBef>
              <a:buFont typeface="Wingdings" panose="05000000000000000000" pitchFamily="2" charset="2"/>
              <a:buChar char="Ø"/>
            </a:pPr>
            <a:r>
              <a:rPr lang="en-US" sz="2000"/>
              <a:t>Guide ongoing coaching and feedback sessions   </a:t>
            </a:r>
          </a:p>
          <a:p>
            <a:pPr marL="603250" lvl="1" indent="-285750" fontAlgn="base">
              <a:spcBef>
                <a:spcPts val="1200"/>
              </a:spcBef>
              <a:buFont typeface="Wingdings" panose="05000000000000000000" pitchFamily="2" charset="2"/>
              <a:buChar char="Ø"/>
            </a:pPr>
            <a:r>
              <a:rPr lang="en-US" sz="2000"/>
              <a:t>Evaluate performance during reviews  </a:t>
            </a:r>
          </a:p>
          <a:p>
            <a:pPr marL="457200" lvl="1" indent="0">
              <a:buNone/>
            </a:pPr>
            <a:r>
              <a:rPr lang="en-US" sz="2000"/>
              <a:t>  </a:t>
            </a:r>
          </a:p>
          <a:p>
            <a:pPr lvl="1"/>
            <a:endParaRPr lang="en-US" sz="2000"/>
          </a:p>
        </p:txBody>
      </p:sp>
      <p:sp>
        <p:nvSpPr>
          <p:cNvPr id="4" name="Slide Number Placeholder 3"/>
          <p:cNvSpPr>
            <a:spLocks noGrp="1"/>
          </p:cNvSpPr>
          <p:nvPr>
            <p:ph type="sldNum" sz="quarter" idx="4"/>
          </p:nvPr>
        </p:nvSpPr>
        <p:spPr>
          <a:xfrm>
            <a:off x="10571516" y="6033479"/>
            <a:ext cx="782283" cy="365125"/>
          </a:xfrm>
        </p:spPr>
        <p:txBody>
          <a:bodyPr>
            <a:normAutofit/>
          </a:bodyPr>
          <a:lstStyle/>
          <a:p>
            <a:pPr>
              <a:spcAft>
                <a:spcPts val="600"/>
              </a:spcAft>
            </a:pPr>
            <a:fld id="{F7EC170E-49F9-429D-88EF-CD82935F8330}" type="slidenum">
              <a:rPr lang="en-US" sz="1050">
                <a:solidFill>
                  <a:schemeClr val="tx1">
                    <a:alpha val="80000"/>
                  </a:schemeClr>
                </a:solidFill>
              </a:rPr>
              <a:pPr>
                <a:spcAft>
                  <a:spcPts val="600"/>
                </a:spcAft>
              </a:pPr>
              <a:t>54</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4232222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8420"/>
            <a:ext cx="10752751" cy="1158873"/>
          </a:xfrm>
        </p:spPr>
        <p:txBody>
          <a:bodyPr/>
          <a:lstStyle/>
          <a:p>
            <a:r>
              <a:rPr lang="en-US" b="1"/>
              <a:t>Activity</a:t>
            </a:r>
            <a:r>
              <a:rPr lang="en-US"/>
              <a:t> – Giving and Receiving Feedback - Using Job Outcomes or Goals</a:t>
            </a:r>
          </a:p>
        </p:txBody>
      </p:sp>
      <p:sp>
        <p:nvSpPr>
          <p:cNvPr id="3" name="Content Placeholder 2"/>
          <p:cNvSpPr>
            <a:spLocks noGrp="1"/>
          </p:cNvSpPr>
          <p:nvPr>
            <p:ph idx="1"/>
          </p:nvPr>
        </p:nvSpPr>
        <p:spPr>
          <a:xfrm>
            <a:off x="838198" y="1178686"/>
            <a:ext cx="10752751" cy="1059971"/>
          </a:xfrm>
        </p:spPr>
        <p:txBody>
          <a:bodyPr vert="horz" lIns="91440" tIns="45720" rIns="91440" bIns="45720" rtlCol="0" anchor="t">
            <a:noAutofit/>
          </a:bodyPr>
          <a:lstStyle/>
          <a:p>
            <a:pPr marL="0" indent="0">
              <a:buNone/>
            </a:pPr>
            <a:r>
              <a:rPr lang="en-US" sz="1600"/>
              <a:t>While considering each employee’s job outcomes, you will ask employees questions during check-ins and 1:1’s to monitor progress towards the defined milestones and goals.</a:t>
            </a:r>
            <a:r>
              <a:rPr lang="en-US"/>
              <a:t> </a:t>
            </a:r>
            <a:r>
              <a:rPr lang="en-US" sz="1600"/>
              <a:t> You will determine if the employee is on track for successful job outcomes.</a:t>
            </a:r>
            <a:r>
              <a:rPr lang="en-US"/>
              <a:t> </a:t>
            </a:r>
            <a:r>
              <a:rPr lang="en-US" sz="1600"/>
              <a:t> You can use the template to track and monitor progress or</a:t>
            </a:r>
            <a:r>
              <a:rPr lang="en-US"/>
              <a:t>,</a:t>
            </a:r>
            <a:r>
              <a:rPr lang="en-US" sz="1600"/>
              <a:t> if you are using </a:t>
            </a:r>
            <a:r>
              <a:rPr lang="en-US" sz="1600">
                <a:hlinkClick r:id="rId3"/>
              </a:rPr>
              <a:t>myPerformance</a:t>
            </a:r>
            <a:r>
              <a:rPr lang="en-US" sz="1600"/>
              <a:t>, you can document progress on the Midyear or Annual Review Forms, when available.</a:t>
            </a:r>
            <a:r>
              <a:rPr lang="en-US"/>
              <a:t> </a:t>
            </a:r>
            <a:r>
              <a:rPr lang="en-US" sz="1600"/>
              <a:t> Please Note:</a:t>
            </a:r>
            <a:r>
              <a:rPr lang="en-US"/>
              <a:t> </a:t>
            </a:r>
            <a:r>
              <a:rPr lang="en-US" sz="1600"/>
              <a:t> Behavioral Expectations </a:t>
            </a:r>
            <a:r>
              <a:rPr lang="en-US"/>
              <a:t>(</a:t>
            </a:r>
            <a:r>
              <a:rPr lang="en-US" sz="1600"/>
              <a:t>the “how</a:t>
            </a:r>
            <a:r>
              <a:rPr lang="en-US"/>
              <a:t>”)</a:t>
            </a:r>
            <a:r>
              <a:rPr lang="en-US" sz="1600"/>
              <a:t> is still important, but be flexible and focus on outcomes</a:t>
            </a:r>
            <a:r>
              <a:rPr lang="en-US"/>
              <a:t>.  </a:t>
            </a:r>
            <a:endParaRPr lang="en-US" sz="1600"/>
          </a:p>
          <a:p>
            <a:pPr marL="0" indent="0">
              <a:buNone/>
            </a:pPr>
            <a:r>
              <a:rPr lang="en-US" sz="1600"/>
              <a:t> </a:t>
            </a:r>
          </a:p>
        </p:txBody>
      </p:sp>
      <p:graphicFrame>
        <p:nvGraphicFramePr>
          <p:cNvPr id="19" name="Table 4"/>
          <p:cNvGraphicFramePr>
            <a:graphicFrameLocks noGrp="1"/>
          </p:cNvGraphicFramePr>
          <p:nvPr>
            <p:extLst>
              <p:ext uri="{D42A27DB-BD31-4B8C-83A1-F6EECF244321}">
                <p14:modId xmlns:p14="http://schemas.microsoft.com/office/powerpoint/2010/main" val="1383575580"/>
              </p:ext>
            </p:extLst>
          </p:nvPr>
        </p:nvGraphicFramePr>
        <p:xfrm>
          <a:off x="838199" y="2406166"/>
          <a:ext cx="10752751" cy="3487578"/>
        </p:xfrm>
        <a:graphic>
          <a:graphicData uri="http://schemas.openxmlformats.org/drawingml/2006/table">
            <a:tbl>
              <a:tblPr firstRow="1" bandRow="1">
                <a:tableStyleId>{21E4AEA4-8DFA-4A89-87EB-49C32662AFE0}</a:tableStyleId>
              </a:tblPr>
              <a:tblGrid>
                <a:gridCol w="2577064">
                  <a:extLst>
                    <a:ext uri="{9D8B030D-6E8A-4147-A177-3AD203B41FA5}">
                      <a16:colId xmlns:a16="http://schemas.microsoft.com/office/drawing/2014/main" val="977141464"/>
                    </a:ext>
                  </a:extLst>
                </a:gridCol>
                <a:gridCol w="6217835">
                  <a:extLst>
                    <a:ext uri="{9D8B030D-6E8A-4147-A177-3AD203B41FA5}">
                      <a16:colId xmlns:a16="http://schemas.microsoft.com/office/drawing/2014/main" val="703681176"/>
                    </a:ext>
                  </a:extLst>
                </a:gridCol>
                <a:gridCol w="983077">
                  <a:extLst>
                    <a:ext uri="{9D8B030D-6E8A-4147-A177-3AD203B41FA5}">
                      <a16:colId xmlns:a16="http://schemas.microsoft.com/office/drawing/2014/main" val="2650240926"/>
                    </a:ext>
                  </a:extLst>
                </a:gridCol>
                <a:gridCol w="974775">
                  <a:extLst>
                    <a:ext uri="{9D8B030D-6E8A-4147-A177-3AD203B41FA5}">
                      <a16:colId xmlns:a16="http://schemas.microsoft.com/office/drawing/2014/main" val="508246971"/>
                    </a:ext>
                  </a:extLst>
                </a:gridCol>
              </a:tblGrid>
              <a:tr h="718423">
                <a:tc rowSpan="2">
                  <a:txBody>
                    <a:bodyPr/>
                    <a:lstStyle/>
                    <a:p>
                      <a:pPr lvl="0" algn="ctr">
                        <a:buNone/>
                      </a:pPr>
                      <a:r>
                        <a:rPr lang="en-US" sz="1400"/>
                        <a:t>Medical Office Coordinator</a:t>
                      </a: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0A68"/>
                    </a:solidFill>
                  </a:tcPr>
                </a:tc>
                <a:tc rowSpan="2">
                  <a:txBody>
                    <a:bodyPr/>
                    <a:lstStyle/>
                    <a:p>
                      <a:pPr lvl="0" algn="ctr">
                        <a:buNone/>
                      </a:pPr>
                      <a:r>
                        <a:rPr lang="en-US" sz="1400"/>
                        <a:t>New</a:t>
                      </a:r>
                      <a:r>
                        <a:rPr lang="en-US" sz="1400" baseline="0"/>
                        <a:t> Technical Expectations</a:t>
                      </a:r>
                      <a:endParaRPr lang="en-US" sz="1400"/>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70A68"/>
                    </a:solidFill>
                  </a:tcPr>
                </a:tc>
                <a:tc gridSpan="2">
                  <a:txBody>
                    <a:bodyPr/>
                    <a:lstStyle/>
                    <a:p>
                      <a:pPr algn="ctr"/>
                      <a:r>
                        <a:rPr lang="en-US" sz="1400"/>
                        <a:t>Is Employee Completing</a:t>
                      </a:r>
                      <a:r>
                        <a:rPr lang="en-US" sz="1400" baseline="0"/>
                        <a:t> New Job Outcomes?</a:t>
                      </a:r>
                      <a:endParaRPr lang="en-US" sz="140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645107438"/>
                  </a:ext>
                </a:extLst>
              </a:tr>
              <a:tr h="312865">
                <a:tc vMerge="1">
                  <a:txBody>
                    <a:bodyPr/>
                    <a:lstStyle/>
                    <a:p>
                      <a:pPr lvl="0" algn="ctr">
                        <a:buNone/>
                      </a:pPr>
                      <a:endParaRPr lang="en-US"/>
                    </a:p>
                  </a:txBody>
                  <a:tcPr/>
                </a:tc>
                <a:tc vMerge="1">
                  <a:txBody>
                    <a:bodyPr/>
                    <a:lstStyle/>
                    <a:p>
                      <a:pPr lvl="0" algn="ctr">
                        <a:buNone/>
                      </a:pPr>
                      <a:endParaRPr lang="en-US" sz="1400"/>
                    </a:p>
                  </a:txBody>
                  <a:tcPr/>
                </a:tc>
                <a:tc>
                  <a:txBody>
                    <a:bodyPr/>
                    <a:lstStyle/>
                    <a:p>
                      <a:pPr algn="ctr"/>
                      <a:r>
                        <a:rPr lang="en-US" sz="1400" b="1">
                          <a:solidFill>
                            <a:schemeClr val="bg1"/>
                          </a:solidFill>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470A68"/>
                    </a:solidFill>
                  </a:tcPr>
                </a:tc>
                <a:tc>
                  <a:txBody>
                    <a:bodyPr/>
                    <a:lstStyle/>
                    <a:p>
                      <a:pPr algn="ctr"/>
                      <a:r>
                        <a:rPr lang="en-US" sz="1400" b="1">
                          <a:solidFill>
                            <a:schemeClr val="bg1"/>
                          </a:solidFill>
                        </a:rPr>
                        <a:t>No</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470A68"/>
                    </a:solidFill>
                  </a:tcPr>
                </a:tc>
                <a:extLst>
                  <a:ext uri="{0D108BD9-81ED-4DB2-BD59-A6C34878D82A}">
                    <a16:rowId xmlns:a16="http://schemas.microsoft.com/office/drawing/2014/main" val="538942062"/>
                  </a:ext>
                </a:extLst>
              </a:tr>
              <a:tr h="718423">
                <a:tc>
                  <a:txBody>
                    <a:bodyPr/>
                    <a:lstStyle/>
                    <a:p>
                      <a:pPr lvl="0">
                        <a:buNone/>
                      </a:pPr>
                      <a:r>
                        <a:rPr lang="en-US" sz="1400"/>
                        <a:t>An up-to-date clinical</a:t>
                      </a:r>
                      <a:r>
                        <a:rPr lang="en-US" sz="1400" baseline="0"/>
                        <a:t> schedule</a:t>
                      </a:r>
                      <a:endParaRPr lang="en-US" sz="1400"/>
                    </a:p>
                  </a:txBody>
                  <a:tcPr>
                    <a:lnT w="38100" cmpd="sng">
                      <a:noFill/>
                    </a:lnT>
                  </a:tcPr>
                </a:tc>
                <a:tc>
                  <a:txBody>
                    <a:bodyPr/>
                    <a:lstStyle/>
                    <a:p>
                      <a:pPr marL="285750" lvl="0" indent="-285750">
                        <a:buFont typeface="Wingdings"/>
                        <a:buChar char="q"/>
                      </a:pPr>
                      <a:r>
                        <a:rPr lang="en-US" sz="1400" baseline="0"/>
                        <a:t>Critical care patients scheduled with 24 hours of contact at the Greenspring location </a:t>
                      </a:r>
                    </a:p>
                    <a:p>
                      <a:pPr marL="285750" lvl="0" indent="-285750">
                        <a:buFont typeface="Wingdings"/>
                        <a:buChar char="q"/>
                      </a:pPr>
                      <a:r>
                        <a:rPr lang="en-US" sz="1400" baseline="0"/>
                        <a:t>Non-critical patients advised to see primary care </a:t>
                      </a:r>
                    </a:p>
                  </a:txBody>
                  <a:tcPr>
                    <a:lnT w="38100" cmpd="sng">
                      <a:noFill/>
                    </a:lnT>
                  </a:tcPr>
                </a:tc>
                <a:tc>
                  <a:txBody>
                    <a:bodyPr/>
                    <a:lstStyle/>
                    <a:p>
                      <a:pPr marL="0" indent="0" algn="ctr">
                        <a:buSzPct val="102000"/>
                        <a:buFont typeface="Arial" panose="020B0604020202020204" pitchFamily="34" charset="0"/>
                        <a:buNone/>
                      </a:pPr>
                      <a:r>
                        <a:rPr lang="en-US" b="1">
                          <a:solidFill>
                            <a:schemeClr val="tx1"/>
                          </a:solidFill>
                        </a:rPr>
                        <a:t>X</a:t>
                      </a:r>
                    </a:p>
                  </a:txBody>
                  <a:tcPr>
                    <a:lnR w="12700" cap="flat" cmpd="sng" algn="ctr">
                      <a:solidFill>
                        <a:schemeClr val="bg1"/>
                      </a:solidFill>
                      <a:prstDash val="solid"/>
                      <a:round/>
                      <a:headEnd type="none" w="med" len="med"/>
                      <a:tailEnd type="none" w="med" len="med"/>
                    </a:lnR>
                    <a:lnT w="12700" cmpd="sng">
                      <a:noFill/>
                    </a:lnT>
                  </a:tcPr>
                </a:tc>
                <a:tc>
                  <a:txBody>
                    <a:bodyPr/>
                    <a:lstStyle/>
                    <a:p>
                      <a:pPr marL="0" indent="0" algn="ctr">
                        <a:buFont typeface="Arial" panose="020B0604020202020204" pitchFamily="34" charset="0"/>
                        <a:buNone/>
                      </a:pPr>
                      <a:endParaRPr lang="en-US" b="1">
                        <a:solidFill>
                          <a:schemeClr val="tx1"/>
                        </a:solidFill>
                      </a:endParaRPr>
                    </a:p>
                  </a:txBody>
                  <a:tcPr>
                    <a:lnL w="12700" cap="flat" cmpd="sng" algn="ctr">
                      <a:solidFill>
                        <a:schemeClr val="bg1"/>
                      </a:solidFill>
                      <a:prstDash val="solid"/>
                      <a:round/>
                      <a:headEnd type="none" w="med" len="med"/>
                      <a:tailEnd type="none" w="med" len="med"/>
                    </a:lnL>
                    <a:lnT w="12700" cmpd="sng">
                      <a:noFill/>
                    </a:lnT>
                  </a:tcPr>
                </a:tc>
                <a:extLst>
                  <a:ext uri="{0D108BD9-81ED-4DB2-BD59-A6C34878D82A}">
                    <a16:rowId xmlns:a16="http://schemas.microsoft.com/office/drawing/2014/main" val="3949925996"/>
                  </a:ext>
                </a:extLst>
              </a:tr>
              <a:tr h="359212">
                <a:tc>
                  <a:txBody>
                    <a:bodyPr/>
                    <a:lstStyle/>
                    <a:p>
                      <a:pPr lvl="0">
                        <a:buNone/>
                      </a:pPr>
                      <a:r>
                        <a:rPr lang="en-US" sz="1400"/>
                        <a:t>A prescription</a:t>
                      </a:r>
                      <a:r>
                        <a:rPr lang="en-US" sz="1400" baseline="0"/>
                        <a:t> refill for patients</a:t>
                      </a:r>
                      <a:endParaRPr lang="en-US" sz="14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q"/>
                        <a:tabLst/>
                        <a:defRPr/>
                      </a:pPr>
                      <a:r>
                        <a:rPr lang="en-US" sz="1400" baseline="0"/>
                        <a:t>Refill sent to pharmacy within 24 hours</a:t>
                      </a:r>
                    </a:p>
                  </a:txBody>
                  <a:tcPr/>
                </a:tc>
                <a:tc>
                  <a:txBody>
                    <a:bodyPr/>
                    <a:lstStyle/>
                    <a:p>
                      <a:pPr marL="0" indent="0" algn="ctr">
                        <a:buFont typeface="Arial" panose="020B0604020202020204" pitchFamily="34" charset="0"/>
                        <a:buNone/>
                      </a:pPr>
                      <a:endParaRPr lang="en-US" b="1">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pPr marL="0" indent="0" algn="ctr">
                        <a:buFont typeface="Wingdings" panose="05000000000000000000" pitchFamily="2" charset="2"/>
                        <a:buNone/>
                      </a:pPr>
                      <a:r>
                        <a:rPr lang="en-US" b="1">
                          <a:solidFill>
                            <a:schemeClr val="tx1"/>
                          </a:solidFill>
                        </a:rPr>
                        <a:t>X</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22777730"/>
                  </a:ext>
                </a:extLst>
              </a:tr>
              <a:tr h="359212">
                <a:tc>
                  <a:txBody>
                    <a:bodyPr/>
                    <a:lstStyle/>
                    <a:p>
                      <a:pPr lvl="0">
                        <a:buNone/>
                      </a:pPr>
                      <a:r>
                        <a:rPr lang="en-US" sz="1400"/>
                        <a:t>A referral for a clinical specialty</a:t>
                      </a:r>
                      <a:endParaRPr lang="en-US"/>
                    </a:p>
                  </a:txBody>
                  <a:tcPr/>
                </a:tc>
                <a:tc>
                  <a:txBody>
                    <a:bodyPr/>
                    <a:lstStyle/>
                    <a:p>
                      <a:pPr marL="285750" indent="-285750">
                        <a:buFont typeface="Wingdings"/>
                        <a:buChar char="q"/>
                      </a:pPr>
                      <a:r>
                        <a:rPr lang="en-US" sz="1400"/>
                        <a:t>Referral</a:t>
                      </a:r>
                      <a:r>
                        <a:rPr lang="en-US" sz="1400" baseline="0"/>
                        <a:t> sent only for critical patients within 24 hours</a:t>
                      </a:r>
                      <a:endParaRPr lang="en-US" sz="1400"/>
                    </a:p>
                  </a:txBody>
                  <a:tcPr/>
                </a:tc>
                <a:tc>
                  <a:txBody>
                    <a:bodyPr/>
                    <a:lstStyle/>
                    <a:p>
                      <a:pPr marL="0" indent="0" algn="ctr">
                        <a:buFont typeface="Arial" panose="020B0604020202020204" pitchFamily="34" charset="0"/>
                        <a:buNone/>
                      </a:pPr>
                      <a:r>
                        <a:rPr lang="en-US" b="1">
                          <a:solidFill>
                            <a:schemeClr val="tx1"/>
                          </a:solidFill>
                        </a:rPr>
                        <a:t>X</a:t>
                      </a:r>
                    </a:p>
                  </a:txBody>
                  <a:tcPr>
                    <a:lnR w="12700" cap="flat" cmpd="sng" algn="ctr">
                      <a:solidFill>
                        <a:schemeClr val="bg1"/>
                      </a:solidFill>
                      <a:prstDash val="solid"/>
                      <a:round/>
                      <a:headEnd type="none" w="med" len="med"/>
                      <a:tailEnd type="none" w="med" len="med"/>
                    </a:lnR>
                  </a:tcPr>
                </a:tc>
                <a:tc>
                  <a:txBody>
                    <a:bodyPr/>
                    <a:lstStyle/>
                    <a:p>
                      <a:pPr marL="0" indent="0" algn="ctr">
                        <a:buFont typeface="Arial" panose="020B0604020202020204" pitchFamily="34" charset="0"/>
                        <a:buNone/>
                      </a:pPr>
                      <a:endParaRPr lang="en-US" b="1">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70405277"/>
                  </a:ext>
                </a:extLst>
              </a:tr>
              <a:tr h="359212">
                <a:tc>
                  <a:txBody>
                    <a:bodyPr/>
                    <a:lstStyle/>
                    <a:p>
                      <a:pPr lvl="0">
                        <a:buNone/>
                      </a:pPr>
                      <a:r>
                        <a:rPr lang="en-US" sz="1400"/>
                        <a:t>A referral</a:t>
                      </a:r>
                      <a:r>
                        <a:rPr lang="en-US" sz="1400" baseline="0"/>
                        <a:t> for imaging</a:t>
                      </a:r>
                      <a:endParaRPr lang="en-US" sz="1400"/>
                    </a:p>
                  </a:txBody>
                  <a:tcPr/>
                </a:tc>
                <a:tc>
                  <a:txBody>
                    <a:bodyPr/>
                    <a:lstStyle/>
                    <a:p>
                      <a:pPr marL="285750" indent="-285750">
                        <a:buFont typeface="Wingdings"/>
                        <a:buChar char="q"/>
                      </a:pPr>
                      <a:r>
                        <a:rPr lang="en-US" sz="1400" baseline="0"/>
                        <a:t>Referral sent only for critical patients within 24 hours</a:t>
                      </a:r>
                    </a:p>
                  </a:txBody>
                  <a:tcPr/>
                </a:tc>
                <a:tc>
                  <a:txBody>
                    <a:bodyPr/>
                    <a:lstStyle/>
                    <a:p>
                      <a:pPr marL="0" indent="0" algn="ctr">
                        <a:buFont typeface="Arial" panose="020B0604020202020204" pitchFamily="34" charset="0"/>
                        <a:buNone/>
                      </a:pPr>
                      <a:r>
                        <a:rPr lang="en-US" b="1">
                          <a:solidFill>
                            <a:schemeClr val="tx1"/>
                          </a:solidFill>
                        </a:rPr>
                        <a:t>X</a:t>
                      </a:r>
                    </a:p>
                  </a:txBody>
                  <a:tcPr>
                    <a:lnR w="12700" cap="flat" cmpd="sng" algn="ctr">
                      <a:solidFill>
                        <a:schemeClr val="bg1"/>
                      </a:solidFill>
                      <a:prstDash val="solid"/>
                      <a:round/>
                      <a:headEnd type="none" w="med" len="med"/>
                      <a:tailEnd type="none" w="med" len="med"/>
                    </a:lnR>
                  </a:tcPr>
                </a:tc>
                <a:tc>
                  <a:txBody>
                    <a:bodyPr/>
                    <a:lstStyle/>
                    <a:p>
                      <a:pPr marL="0" indent="0" algn="ctr">
                        <a:buFont typeface="Arial" panose="020B0604020202020204" pitchFamily="34" charset="0"/>
                        <a:buNone/>
                      </a:pPr>
                      <a:endParaRPr lang="en-US" b="1">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45677854"/>
                  </a:ext>
                </a:extLst>
              </a:tr>
              <a:tr h="614393">
                <a:tc>
                  <a:txBody>
                    <a:bodyPr/>
                    <a:lstStyle/>
                    <a:p>
                      <a:pPr lvl="0">
                        <a:buNone/>
                      </a:pPr>
                      <a:r>
                        <a:rPr lang="en-US" sz="1400"/>
                        <a:t>An up-to-date</a:t>
                      </a:r>
                      <a:r>
                        <a:rPr lang="en-US" sz="1400" baseline="0"/>
                        <a:t> medical record</a:t>
                      </a:r>
                      <a:endParaRPr lang="en-US" sz="140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q"/>
                        <a:tabLst/>
                        <a:defRPr/>
                      </a:pPr>
                      <a:r>
                        <a:rPr lang="en-US" sz="1400"/>
                        <a:t>Patient information from clinics not using Epic must be scanned 24 hours prior to the patient's appointment with us</a:t>
                      </a:r>
                    </a:p>
                  </a:txBody>
                  <a:tcPr/>
                </a:tc>
                <a:tc>
                  <a:txBody>
                    <a:bodyPr/>
                    <a:lstStyle/>
                    <a:p>
                      <a:pPr marL="0" indent="0" algn="ctr">
                        <a:buFont typeface="Arial" panose="020B0604020202020204" pitchFamily="34" charset="0"/>
                        <a:buNone/>
                      </a:pPr>
                      <a:r>
                        <a:rPr lang="en-US" b="1">
                          <a:solidFill>
                            <a:schemeClr val="tx1"/>
                          </a:solidFill>
                        </a:rPr>
                        <a:t>X</a:t>
                      </a:r>
                    </a:p>
                  </a:txBody>
                  <a:tcPr>
                    <a:lnR w="12700" cap="flat" cmpd="sng" algn="ctr">
                      <a:solidFill>
                        <a:schemeClr val="bg1"/>
                      </a:solidFill>
                      <a:prstDash val="solid"/>
                      <a:round/>
                      <a:headEnd type="none" w="med" len="med"/>
                      <a:tailEnd type="none" w="med" len="med"/>
                    </a:lnR>
                  </a:tcPr>
                </a:tc>
                <a:tc>
                  <a:txBody>
                    <a:bodyPr/>
                    <a:lstStyle/>
                    <a:p>
                      <a:pPr marL="0" indent="0" algn="ctr">
                        <a:buFont typeface="Arial" panose="020B0604020202020204" pitchFamily="34" charset="0"/>
                        <a:buNone/>
                      </a:pPr>
                      <a:endParaRPr lang="en-US" b="1">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6763496"/>
                  </a:ext>
                </a:extLst>
              </a:tr>
            </a:tbl>
          </a:graphicData>
        </a:graphic>
      </p:graphicFrame>
      <p:sp>
        <p:nvSpPr>
          <p:cNvPr id="6"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55</a:t>
            </a:fld>
            <a:endParaRPr lang="en-US"/>
          </a:p>
        </p:txBody>
      </p:sp>
    </p:spTree>
    <p:custDataLst>
      <p:tags r:id="rId1"/>
    </p:custDataLst>
    <p:extLst>
      <p:ext uri="{BB962C8B-B14F-4D97-AF65-F5344CB8AC3E}">
        <p14:creationId xmlns:p14="http://schemas.microsoft.com/office/powerpoint/2010/main" val="2388137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Activity</a:t>
            </a:r>
            <a:r>
              <a:rPr lang="en-US"/>
              <a:t> – Giving and Receiving Feedback – Using Job Outcomes or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767289"/>
              </p:ext>
            </p:extLst>
          </p:nvPr>
        </p:nvGraphicFramePr>
        <p:xfrm>
          <a:off x="838565" y="2182045"/>
          <a:ext cx="10507301" cy="3693160"/>
        </p:xfrm>
        <a:graphic>
          <a:graphicData uri="http://schemas.openxmlformats.org/drawingml/2006/table">
            <a:tbl>
              <a:tblPr firstRow="1" bandRow="1">
                <a:tableStyleId>{7DF18680-E054-41AD-8BC1-D1AEF772440D}</a:tableStyleId>
              </a:tblPr>
              <a:tblGrid>
                <a:gridCol w="2101460">
                  <a:extLst>
                    <a:ext uri="{9D8B030D-6E8A-4147-A177-3AD203B41FA5}">
                      <a16:colId xmlns:a16="http://schemas.microsoft.com/office/drawing/2014/main" val="3179902196"/>
                    </a:ext>
                  </a:extLst>
                </a:gridCol>
                <a:gridCol w="6450349">
                  <a:extLst>
                    <a:ext uri="{9D8B030D-6E8A-4147-A177-3AD203B41FA5}">
                      <a16:colId xmlns:a16="http://schemas.microsoft.com/office/drawing/2014/main" val="2237177485"/>
                    </a:ext>
                  </a:extLst>
                </a:gridCol>
                <a:gridCol w="918391">
                  <a:extLst>
                    <a:ext uri="{9D8B030D-6E8A-4147-A177-3AD203B41FA5}">
                      <a16:colId xmlns:a16="http://schemas.microsoft.com/office/drawing/2014/main" val="1706676440"/>
                    </a:ext>
                  </a:extLst>
                </a:gridCol>
                <a:gridCol w="1037101">
                  <a:extLst>
                    <a:ext uri="{9D8B030D-6E8A-4147-A177-3AD203B41FA5}">
                      <a16:colId xmlns:a16="http://schemas.microsoft.com/office/drawing/2014/main" val="555357436"/>
                    </a:ext>
                  </a:extLst>
                </a:gridCol>
              </a:tblGrid>
              <a:tr h="432391">
                <a:tc rowSpan="2">
                  <a:txBody>
                    <a:bodyPr/>
                    <a:lstStyle/>
                    <a:p>
                      <a:pPr lvl="0" algn="ctr">
                        <a:buNone/>
                      </a:pPr>
                      <a:r>
                        <a:rPr lang="en-US" sz="1400"/>
                        <a:t>Job Role</a:t>
                      </a:r>
                    </a:p>
                  </a:txBody>
                  <a:tcPr marL="89453" marR="89453"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marL="0" marR="0" lvl="0" indent="0" algn="ctr" defTabSz="633062" rtl="0" eaLnBrk="1" fontAlgn="auto" latinLnBrk="0" hangingPunct="1">
                        <a:lnSpc>
                          <a:spcPct val="100000"/>
                        </a:lnSpc>
                        <a:spcBef>
                          <a:spcPts val="0"/>
                        </a:spcBef>
                        <a:spcAft>
                          <a:spcPts val="0"/>
                        </a:spcAft>
                        <a:buClrTx/>
                        <a:buSzTx/>
                        <a:buFontTx/>
                        <a:buNone/>
                        <a:tabLst/>
                        <a:defRPr/>
                      </a:pPr>
                      <a:r>
                        <a:rPr lang="en-US" sz="1400"/>
                        <a:t>New</a:t>
                      </a:r>
                      <a:r>
                        <a:rPr lang="en-US" sz="1400" baseline="0"/>
                        <a:t> Technical Expectations</a:t>
                      </a:r>
                      <a:endParaRPr lang="en-US" sz="1400"/>
                    </a:p>
                  </a:txBody>
                  <a:tcPr marL="89453" marR="8945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399AE"/>
                    </a:solidFill>
                  </a:tcPr>
                </a:tc>
                <a:tc gridSpan="2">
                  <a:txBody>
                    <a:bodyPr/>
                    <a:lstStyle/>
                    <a:p>
                      <a:pPr lvl="0" algn="ctr">
                        <a:buNone/>
                      </a:pPr>
                      <a:r>
                        <a:rPr lang="en-US" sz="1400"/>
                        <a:t>Is Employee Completing</a:t>
                      </a:r>
                      <a:r>
                        <a:rPr lang="en-US" sz="1400" baseline="0"/>
                        <a:t> New Job Outcomes?</a:t>
                      </a:r>
                      <a:endParaRPr lang="en-US" sz="1400"/>
                    </a:p>
                  </a:txBody>
                  <a:tcPr marL="89453" marR="89453"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gn="ctr">
                        <a:buNone/>
                      </a:pPr>
                      <a:endParaRPr lang="en-US" sz="1400"/>
                    </a:p>
                  </a:txBody>
                  <a:tcPr/>
                </a:tc>
                <a:extLst>
                  <a:ext uri="{0D108BD9-81ED-4DB2-BD59-A6C34878D82A}">
                    <a16:rowId xmlns:a16="http://schemas.microsoft.com/office/drawing/2014/main" val="3369800893"/>
                  </a:ext>
                </a:extLst>
              </a:tr>
              <a:tr h="365760">
                <a:tc vMerge="1">
                  <a:txBody>
                    <a:bodyPr/>
                    <a:lstStyle/>
                    <a:p>
                      <a:endParaRPr lang="en-US"/>
                    </a:p>
                  </a:txBody>
                  <a:tcPr/>
                </a:tc>
                <a:tc vMerge="1">
                  <a:txBody>
                    <a:bodyPr/>
                    <a:lstStyle/>
                    <a:p>
                      <a:endParaRPr lang="en-US"/>
                    </a:p>
                  </a:txBody>
                  <a:tcPr/>
                </a:tc>
                <a:tc>
                  <a:txBody>
                    <a:bodyPr/>
                    <a:lstStyle/>
                    <a:p>
                      <a:pPr lvl="0" algn="ctr">
                        <a:buNone/>
                      </a:pPr>
                      <a:r>
                        <a:rPr lang="en-US" sz="1400" b="1">
                          <a:solidFill>
                            <a:schemeClr val="bg1"/>
                          </a:solidFill>
                        </a:rPr>
                        <a:t>Yes</a:t>
                      </a:r>
                    </a:p>
                  </a:txBody>
                  <a:tcPr marL="89453" marR="89453" anchor="ctr">
                    <a:lnL w="381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399AE"/>
                    </a:solidFill>
                  </a:tcPr>
                </a:tc>
                <a:tc>
                  <a:txBody>
                    <a:bodyPr/>
                    <a:lstStyle/>
                    <a:p>
                      <a:pPr lvl="0" algn="ctr">
                        <a:buNone/>
                      </a:pPr>
                      <a:r>
                        <a:rPr lang="en-US" sz="1400" b="1">
                          <a:solidFill>
                            <a:schemeClr val="bg1"/>
                          </a:solidFill>
                        </a:rPr>
                        <a:t>No</a:t>
                      </a:r>
                    </a:p>
                  </a:txBody>
                  <a:tcPr marL="89453" marR="89453"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399AE"/>
                    </a:solidFill>
                  </a:tcPr>
                </a:tc>
                <a:extLst>
                  <a:ext uri="{0D108BD9-81ED-4DB2-BD59-A6C34878D82A}">
                    <a16:rowId xmlns:a16="http://schemas.microsoft.com/office/drawing/2014/main" val="4018704881"/>
                  </a:ext>
                </a:extLst>
              </a:tr>
              <a:tr h="370840">
                <a:tc>
                  <a:txBody>
                    <a:bodyPr/>
                    <a:lstStyle/>
                    <a:p>
                      <a:endParaRPr lang="en-US"/>
                    </a:p>
                  </a:txBody>
                  <a:tcPr marL="89453" marR="89453">
                    <a:lnT w="38100" cmpd="sng">
                      <a:noFill/>
                    </a:lnT>
                  </a:tcPr>
                </a:tc>
                <a:tc>
                  <a:txBody>
                    <a:bodyPr/>
                    <a:lstStyle/>
                    <a:p>
                      <a:endParaRPr lang="en-US"/>
                    </a:p>
                  </a:txBody>
                  <a:tcPr marL="89453" marR="89453">
                    <a:lnT w="38100" cmpd="sng">
                      <a:noFill/>
                    </a:lnT>
                  </a:tcPr>
                </a:tc>
                <a:tc>
                  <a:txBody>
                    <a:bodyPr/>
                    <a:lstStyle/>
                    <a:p>
                      <a:endParaRPr lang="en-US"/>
                    </a:p>
                  </a:txBody>
                  <a:tcPr marL="89453" marR="89453">
                    <a:lnT w="12700" cmpd="sng">
                      <a:noFill/>
                    </a:lnT>
                  </a:tcPr>
                </a:tc>
                <a:tc>
                  <a:txBody>
                    <a:bodyPr/>
                    <a:lstStyle/>
                    <a:p>
                      <a:endParaRPr lang="en-US"/>
                    </a:p>
                  </a:txBody>
                  <a:tcPr marL="89453" marR="89453">
                    <a:lnT w="12700" cmpd="sng">
                      <a:noFill/>
                    </a:lnT>
                  </a:tcPr>
                </a:tc>
                <a:extLst>
                  <a:ext uri="{0D108BD9-81ED-4DB2-BD59-A6C34878D82A}">
                    <a16:rowId xmlns:a16="http://schemas.microsoft.com/office/drawing/2014/main" val="4280340021"/>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299969514"/>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3866756832"/>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883281476"/>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3903527370"/>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619074909"/>
                  </a:ext>
                </a:extLst>
              </a:tr>
              <a:tr h="370840">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tc>
                  <a:txBody>
                    <a:bodyPr/>
                    <a:lstStyle/>
                    <a:p>
                      <a:endParaRPr lang="en-US"/>
                    </a:p>
                  </a:txBody>
                  <a:tcPr marL="89453" marR="89453"/>
                </a:tc>
                <a:extLst>
                  <a:ext uri="{0D108BD9-81ED-4DB2-BD59-A6C34878D82A}">
                    <a16:rowId xmlns:a16="http://schemas.microsoft.com/office/drawing/2014/main" val="3959405044"/>
                  </a:ext>
                </a:extLst>
              </a:tr>
            </a:tbl>
          </a:graphicData>
        </a:graphic>
      </p:graphicFrame>
      <p:sp>
        <p:nvSpPr>
          <p:cNvPr id="5" name="Rectangle 4"/>
          <p:cNvSpPr/>
          <p:nvPr/>
        </p:nvSpPr>
        <p:spPr>
          <a:xfrm>
            <a:off x="838200" y="1524001"/>
            <a:ext cx="10507666" cy="584775"/>
          </a:xfrm>
          <a:prstGeom prst="rect">
            <a:avLst/>
          </a:prstGeom>
        </p:spPr>
        <p:txBody>
          <a:bodyPr wrap="square" anchor="t">
            <a:spAutoFit/>
          </a:bodyPr>
          <a:lstStyle/>
          <a:p>
            <a:r>
              <a:rPr lang="en-US" sz="1600"/>
              <a:t>Use this blank template to determine whether employees are completing the new Technical Expectations for each job role. </a:t>
            </a:r>
          </a:p>
        </p:txBody>
      </p:sp>
      <p:sp>
        <p:nvSpPr>
          <p:cNvPr id="7"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56</a:t>
            </a:fld>
            <a:endParaRPr lang="en-US"/>
          </a:p>
        </p:txBody>
      </p:sp>
    </p:spTree>
    <p:custDataLst>
      <p:tags r:id="rId1"/>
    </p:custDataLst>
    <p:extLst>
      <p:ext uri="{BB962C8B-B14F-4D97-AF65-F5344CB8AC3E}">
        <p14:creationId xmlns:p14="http://schemas.microsoft.com/office/powerpoint/2010/main" val="979118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Communication and Staying Connected</a:t>
            </a:r>
          </a:p>
        </p:txBody>
      </p:sp>
      <p:sp>
        <p:nvSpPr>
          <p:cNvPr id="3" name="Content Placeholder 2"/>
          <p:cNvSpPr>
            <a:spLocks noGrp="1"/>
          </p:cNvSpPr>
          <p:nvPr>
            <p:ph idx="1"/>
          </p:nvPr>
        </p:nvSpPr>
        <p:spPr>
          <a:xfrm>
            <a:off x="838202" y="1524001"/>
            <a:ext cx="10508199" cy="4108703"/>
          </a:xfrm>
        </p:spPr>
        <p:txBody>
          <a:bodyPr/>
          <a:lstStyle/>
          <a:p>
            <a:pPr marL="0" indent="0" fontAlgn="base">
              <a:buNone/>
            </a:pPr>
            <a:r>
              <a:rPr lang="en-US"/>
              <a:t>Using feedback conversations can assist employees to be more engaged, productive, innovative, and collaborative, which can positively impact organizational success.  These conversations will  also help you to know how the employee is doing, how the work is progressing, and if any professional development is needed to increase skills.  Regular feedback sessions should be scheduled throughout the period that employees are working remotely.  </a:t>
            </a:r>
          </a:p>
          <a:p>
            <a:pPr marL="0" indent="0" fontAlgn="base">
              <a:lnSpc>
                <a:spcPct val="100000"/>
              </a:lnSpc>
              <a:spcBef>
                <a:spcPts val="1200"/>
              </a:spcBef>
              <a:buNone/>
            </a:pPr>
            <a:r>
              <a:rPr lang="en-US" b="1"/>
              <a:t>Feedback provides employees information on:</a:t>
            </a:r>
          </a:p>
          <a:p>
            <a:pPr fontAlgn="base">
              <a:spcBef>
                <a:spcPts val="1200"/>
              </a:spcBef>
              <a:buFont typeface="Wingdings" panose="05000000000000000000" pitchFamily="2" charset="2"/>
              <a:buChar char="Ø"/>
            </a:pPr>
            <a:r>
              <a:rPr lang="en-US"/>
              <a:t>What is working</a:t>
            </a:r>
          </a:p>
          <a:p>
            <a:pPr fontAlgn="base">
              <a:spcBef>
                <a:spcPts val="1200"/>
              </a:spcBef>
              <a:buFont typeface="Wingdings" panose="05000000000000000000" pitchFamily="2" charset="2"/>
              <a:buChar char="Ø"/>
            </a:pPr>
            <a:r>
              <a:rPr lang="en-US"/>
              <a:t>What is not working</a:t>
            </a:r>
          </a:p>
          <a:p>
            <a:pPr fontAlgn="base">
              <a:spcBef>
                <a:spcPts val="1200"/>
              </a:spcBef>
              <a:buFont typeface="Wingdings" panose="05000000000000000000" pitchFamily="2" charset="2"/>
              <a:buChar char="Ø"/>
            </a:pPr>
            <a:r>
              <a:rPr lang="en-US"/>
              <a:t>How to improve and achieve desired results</a:t>
            </a:r>
          </a:p>
        </p:txBody>
      </p:sp>
      <p:sp>
        <p:nvSpPr>
          <p:cNvPr id="9" name="Slide Number Placeholder 8"/>
          <p:cNvSpPr>
            <a:spLocks noGrp="1"/>
          </p:cNvSpPr>
          <p:nvPr>
            <p:ph type="sldNum" sz="quarter" idx="4"/>
          </p:nvPr>
        </p:nvSpPr>
        <p:spPr/>
        <p:txBody>
          <a:bodyPr/>
          <a:lstStyle/>
          <a:p>
            <a:fld id="{F7EC170E-49F9-429D-88EF-CD82935F8330}" type="slidenum">
              <a:rPr lang="en-US" smtClean="0"/>
              <a:pPr/>
              <a:t>57</a:t>
            </a:fld>
            <a:endParaRPr lang="en-US"/>
          </a:p>
        </p:txBody>
      </p:sp>
      <p:sp>
        <p:nvSpPr>
          <p:cNvPr id="8" name="TextBox 7"/>
          <p:cNvSpPr txBox="1"/>
          <p:nvPr/>
        </p:nvSpPr>
        <p:spPr>
          <a:xfrm>
            <a:off x="838201" y="4338334"/>
            <a:ext cx="10811241" cy="919401"/>
          </a:xfrm>
          <a:prstGeom prst="roundRect">
            <a:avLst/>
          </a:prstGeom>
          <a:solidFill>
            <a:schemeClr val="accent5">
              <a:lumMod val="40000"/>
              <a:lumOff val="60000"/>
            </a:schemeClr>
          </a:solidFill>
        </p:spPr>
        <p:txBody>
          <a:bodyPr wrap="square" rtlCol="0">
            <a:spAutoFit/>
          </a:bodyPr>
          <a:lstStyle/>
          <a:p>
            <a:pPr algn="just" fontAlgn="base"/>
            <a:r>
              <a:rPr lang="en-US" sz="1600" i="1"/>
              <a:t>If you did not have regular feedback conversations with your employees prior to working remotely, the conversations may start out feeling “transactional,” but each feedback conversation you hold is an opportunity to produce better results and inspire and build trust.  </a:t>
            </a:r>
          </a:p>
        </p:txBody>
      </p:sp>
    </p:spTree>
    <p:custDataLst>
      <p:tags r:id="rId1"/>
    </p:custDataLst>
    <p:extLst>
      <p:ext uri="{BB962C8B-B14F-4D97-AF65-F5344CB8AC3E}">
        <p14:creationId xmlns:p14="http://schemas.microsoft.com/office/powerpoint/2010/main" val="1481698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Communication and Staying Connected</a:t>
            </a: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sz="1600"/>
              <a:t>Review previous sections for ideas on connecting through weekly 1:1’s and check-ins and having coaching conversations.  When feedback is done well, those receiving feedback are more likely to listen non-defensively and use the information to adjust behaviors and/or develop skills.  For each conversation, make sure:  </a:t>
            </a:r>
            <a:endParaRPr lang="en-US"/>
          </a:p>
          <a:p>
            <a:pPr marL="0" indent="0">
              <a:buNone/>
            </a:pPr>
            <a:r>
              <a:rPr lang="en-US" sz="1600"/>
              <a:t>You and </a:t>
            </a:r>
            <a:r>
              <a:rPr lang="en-US"/>
              <a:t>the employee</a:t>
            </a:r>
            <a:r>
              <a:rPr lang="en-US" sz="1600"/>
              <a:t> are prepared to have the conversation</a:t>
            </a:r>
            <a:r>
              <a:rPr lang="en-US"/>
              <a:t>.</a:t>
            </a:r>
            <a:endParaRPr lang="en-US" sz="1600"/>
          </a:p>
          <a:p>
            <a:pPr marL="0" indent="0">
              <a:buNone/>
            </a:pPr>
            <a:r>
              <a:rPr lang="en-US" sz="1600"/>
              <a:t>You have determined the purpose of having the conversation and the desired outcomes: </a:t>
            </a:r>
          </a:p>
          <a:p>
            <a:pPr lvl="1"/>
            <a:r>
              <a:rPr lang="en-US" sz="1600"/>
              <a:t>Gain understanding, gather data, and build insight for yourself and the employee through active listening</a:t>
            </a:r>
          </a:p>
          <a:p>
            <a:pPr lvl="1"/>
            <a:r>
              <a:rPr lang="en-US" sz="1600"/>
              <a:t>Reinforce behaviors</a:t>
            </a:r>
          </a:p>
          <a:p>
            <a:pPr lvl="1"/>
            <a:r>
              <a:rPr lang="en-US" sz="1600"/>
              <a:t>Redirect problematic behaviors</a:t>
            </a:r>
          </a:p>
          <a:p>
            <a:pPr lvl="1"/>
            <a:r>
              <a:rPr lang="en-US" sz="1600"/>
              <a:t>Shape agreements and reach conclusions</a:t>
            </a:r>
          </a:p>
          <a:p>
            <a:pPr lvl="1"/>
            <a:r>
              <a:rPr lang="en-US" sz="1600"/>
              <a:t>Summarize and establish next steps</a:t>
            </a:r>
          </a:p>
        </p:txBody>
      </p:sp>
      <p:sp>
        <p:nvSpPr>
          <p:cNvPr id="5"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58</a:t>
            </a:fld>
            <a:endParaRPr lang="en-US"/>
          </a:p>
        </p:txBody>
      </p:sp>
    </p:spTree>
    <p:custDataLst>
      <p:tags r:id="rId1"/>
    </p:custDataLst>
    <p:extLst>
      <p:ext uri="{BB962C8B-B14F-4D97-AF65-F5344CB8AC3E}">
        <p14:creationId xmlns:p14="http://schemas.microsoft.com/office/powerpoint/2010/main" val="3938439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Communication and Staying Connected</a:t>
            </a:r>
          </a:p>
        </p:txBody>
      </p:sp>
      <p:sp>
        <p:nvSpPr>
          <p:cNvPr id="3" name="Content Placeholder 2"/>
          <p:cNvSpPr>
            <a:spLocks noGrp="1"/>
          </p:cNvSpPr>
          <p:nvPr>
            <p:ph idx="1"/>
          </p:nvPr>
        </p:nvSpPr>
        <p:spPr>
          <a:xfrm>
            <a:off x="838202" y="1524001"/>
            <a:ext cx="10508199" cy="4108703"/>
          </a:xfrm>
        </p:spPr>
        <p:txBody>
          <a:bodyPr/>
          <a:lstStyle/>
          <a:p>
            <a:pPr marL="0" indent="0" fontAlgn="base">
              <a:buNone/>
            </a:pPr>
            <a:r>
              <a:rPr lang="en-US" sz="1600"/>
              <a:t>Both positive and developmental feedback should be given during feedback conversations.  To be effective, deliver it in a way that the employee can:  </a:t>
            </a:r>
          </a:p>
          <a:p>
            <a:pPr marL="0" indent="0">
              <a:buNone/>
            </a:pPr>
            <a:r>
              <a:rPr lang="en-US" sz="1600" b="1"/>
              <a:t>Hear it</a:t>
            </a:r>
          </a:p>
          <a:p>
            <a:pPr lvl="1"/>
            <a:r>
              <a:rPr lang="en-US" sz="1600"/>
              <a:t>Keep feedback balanced</a:t>
            </a:r>
          </a:p>
          <a:p>
            <a:pPr lvl="1"/>
            <a:r>
              <a:rPr lang="en-US" sz="1600"/>
              <a:t>Allow for two-way discussion</a:t>
            </a:r>
          </a:p>
          <a:p>
            <a:pPr lvl="1">
              <a:lnSpc>
                <a:spcPct val="100000"/>
              </a:lnSpc>
              <a:spcBef>
                <a:spcPts val="600"/>
              </a:spcBef>
            </a:pPr>
            <a:r>
              <a:rPr lang="en-US" sz="1600"/>
              <a:t>Use active listening skills</a:t>
            </a:r>
          </a:p>
          <a:p>
            <a:pPr marL="0" indent="0">
              <a:lnSpc>
                <a:spcPct val="100000"/>
              </a:lnSpc>
              <a:spcBef>
                <a:spcPts val="600"/>
              </a:spcBef>
              <a:buNone/>
            </a:pPr>
            <a:r>
              <a:rPr lang="en-US" sz="1600" b="1"/>
              <a:t>Understand it</a:t>
            </a:r>
          </a:p>
          <a:p>
            <a:pPr lvl="1"/>
            <a:r>
              <a:rPr lang="en-US" sz="1600"/>
              <a:t>Use specific examples</a:t>
            </a:r>
          </a:p>
          <a:p>
            <a:pPr lvl="1">
              <a:lnSpc>
                <a:spcPct val="100000"/>
              </a:lnSpc>
              <a:spcBef>
                <a:spcPts val="600"/>
              </a:spcBef>
            </a:pPr>
            <a:r>
              <a:rPr lang="en-US" sz="1600"/>
              <a:t>Emphasize what you have observed and what needs to change or improve</a:t>
            </a:r>
          </a:p>
          <a:p>
            <a:pPr marL="0" indent="0">
              <a:lnSpc>
                <a:spcPct val="100000"/>
              </a:lnSpc>
              <a:spcBef>
                <a:spcPts val="600"/>
              </a:spcBef>
              <a:buNone/>
            </a:pPr>
            <a:r>
              <a:rPr lang="en-US" sz="1600" b="1"/>
              <a:t>Do something with it</a:t>
            </a:r>
          </a:p>
          <a:p>
            <a:pPr lvl="1"/>
            <a:r>
              <a:rPr lang="en-US" sz="1600"/>
              <a:t>Focus on the things that are changeable</a:t>
            </a:r>
          </a:p>
          <a:p>
            <a:pPr lvl="1"/>
            <a:r>
              <a:rPr lang="en-US" sz="1600"/>
              <a:t>Brainstorm solutions</a:t>
            </a:r>
          </a:p>
          <a:p>
            <a:pPr lvl="1"/>
            <a:r>
              <a:rPr lang="en-US" sz="1600"/>
              <a:t>Discuss a plan of action with specific expectations and timeframes</a:t>
            </a:r>
          </a:p>
          <a:p>
            <a:pPr marL="316531" lvl="1" indent="0" fontAlgn="base">
              <a:buNone/>
            </a:pPr>
            <a:endParaRPr lang="en-US" sz="1600"/>
          </a:p>
          <a:p>
            <a:endParaRPr lang="en-US" sz="1600"/>
          </a:p>
        </p:txBody>
      </p:sp>
      <p:sp>
        <p:nvSpPr>
          <p:cNvPr id="6" name="TextBox 5"/>
          <p:cNvSpPr txBox="1"/>
          <p:nvPr/>
        </p:nvSpPr>
        <p:spPr>
          <a:xfrm>
            <a:off x="6646406" y="5096580"/>
            <a:ext cx="5545594" cy="646331"/>
          </a:xfrm>
          <a:prstGeom prst="rect">
            <a:avLst/>
          </a:prstGeom>
          <a:noFill/>
        </p:spPr>
        <p:txBody>
          <a:bodyPr wrap="square" rtlCol="0">
            <a:spAutoFit/>
          </a:bodyPr>
          <a:lstStyle/>
          <a:p>
            <a:pPr lvl="2"/>
            <a:r>
              <a:rPr lang="en-US" sz="1200"/>
              <a:t>Stone, D., &amp; </a:t>
            </a:r>
            <a:r>
              <a:rPr lang="en-US" sz="1200" err="1"/>
              <a:t>Heen</a:t>
            </a:r>
            <a:r>
              <a:rPr lang="en-US" sz="1200"/>
              <a:t>, S. (2015). </a:t>
            </a:r>
            <a:r>
              <a:rPr lang="en-US" sz="1200" i="1"/>
              <a:t>Thanks for the feedback: The science and art of receiving feedback well (even when it is off base, unfair, poorly delivered, and, frankly, you're not in the mood)</a:t>
            </a:r>
            <a:r>
              <a:rPr lang="en-US" sz="1200"/>
              <a:t>.</a:t>
            </a:r>
          </a:p>
        </p:txBody>
      </p:sp>
      <p:sp>
        <p:nvSpPr>
          <p:cNvPr id="7"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59</a:t>
            </a:fld>
            <a:endParaRPr lang="en-US"/>
          </a:p>
        </p:txBody>
      </p:sp>
    </p:spTree>
    <p:custDataLst>
      <p:tags r:id="rId1"/>
    </p:custDataLst>
    <p:extLst>
      <p:ext uri="{BB962C8B-B14F-4D97-AF65-F5344CB8AC3E}">
        <p14:creationId xmlns:p14="http://schemas.microsoft.com/office/powerpoint/2010/main" val="366115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Shifting to Remote Work – Role Outcomes</a:t>
            </a:r>
          </a:p>
        </p:txBody>
      </p:sp>
      <p:sp>
        <p:nvSpPr>
          <p:cNvPr id="3" name="Content Placeholder 2"/>
          <p:cNvSpPr>
            <a:spLocks noGrp="1"/>
          </p:cNvSpPr>
          <p:nvPr>
            <p:ph idx="1"/>
          </p:nvPr>
        </p:nvSpPr>
        <p:spPr/>
        <p:txBody>
          <a:bodyPr/>
          <a:lstStyle/>
          <a:p>
            <a:r>
              <a:rPr lang="en-US"/>
              <a:t>An outcome is the “end result” of a task or performed process.  Most job roles have 5-7 major outcomes associated with them.  These outcomes are usually tied to the larger department outcomes – or the role the department performs for the organization.</a:t>
            </a:r>
          </a:p>
          <a:p>
            <a:r>
              <a:rPr lang="en-US"/>
              <a:t>Here are a few example job roles and their outcomes:</a:t>
            </a:r>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26166853"/>
              </p:ext>
            </p:extLst>
          </p:nvPr>
        </p:nvGraphicFramePr>
        <p:xfrm>
          <a:off x="908519" y="2273346"/>
          <a:ext cx="10349464" cy="3661898"/>
        </p:xfrm>
        <a:graphic>
          <a:graphicData uri="http://schemas.openxmlformats.org/drawingml/2006/table">
            <a:tbl>
              <a:tblPr firstRow="1" bandRow="1">
                <a:tableStyleId>{21E4AEA4-8DFA-4A89-87EB-49C32662AFE0}</a:tableStyleId>
              </a:tblPr>
              <a:tblGrid>
                <a:gridCol w="2587366">
                  <a:extLst>
                    <a:ext uri="{9D8B030D-6E8A-4147-A177-3AD203B41FA5}">
                      <a16:colId xmlns:a16="http://schemas.microsoft.com/office/drawing/2014/main" val="3369433834"/>
                    </a:ext>
                  </a:extLst>
                </a:gridCol>
                <a:gridCol w="2587366">
                  <a:extLst>
                    <a:ext uri="{9D8B030D-6E8A-4147-A177-3AD203B41FA5}">
                      <a16:colId xmlns:a16="http://schemas.microsoft.com/office/drawing/2014/main" val="1403754715"/>
                    </a:ext>
                  </a:extLst>
                </a:gridCol>
                <a:gridCol w="2587366">
                  <a:extLst>
                    <a:ext uri="{9D8B030D-6E8A-4147-A177-3AD203B41FA5}">
                      <a16:colId xmlns:a16="http://schemas.microsoft.com/office/drawing/2014/main" val="866819132"/>
                    </a:ext>
                  </a:extLst>
                </a:gridCol>
                <a:gridCol w="2587366">
                  <a:extLst>
                    <a:ext uri="{9D8B030D-6E8A-4147-A177-3AD203B41FA5}">
                      <a16:colId xmlns:a16="http://schemas.microsoft.com/office/drawing/2014/main" val="2938818564"/>
                    </a:ext>
                  </a:extLst>
                </a:gridCol>
              </a:tblGrid>
              <a:tr h="373625">
                <a:tc>
                  <a:txBody>
                    <a:bodyPr/>
                    <a:lstStyle/>
                    <a:p>
                      <a:pPr algn="ctr"/>
                      <a:r>
                        <a:rPr lang="en-US" sz="1400"/>
                        <a:t>Administrative</a:t>
                      </a:r>
                      <a:r>
                        <a:rPr lang="en-US" sz="1400" baseline="0"/>
                        <a:t> Coordinator</a:t>
                      </a:r>
                      <a:endParaRPr lang="en-US" sz="1400"/>
                    </a:p>
                  </a:txBody>
                  <a:tcPr anchor="ctr"/>
                </a:tc>
                <a:tc>
                  <a:txBody>
                    <a:bodyPr/>
                    <a:lstStyle/>
                    <a:p>
                      <a:pPr algn="ctr"/>
                      <a:r>
                        <a:rPr lang="en-US" sz="1400"/>
                        <a:t>Medical Office Coordinator</a:t>
                      </a:r>
                    </a:p>
                  </a:txBody>
                  <a:tcPr anchor="ctr"/>
                </a:tc>
                <a:tc>
                  <a:txBody>
                    <a:bodyPr/>
                    <a:lstStyle/>
                    <a:p>
                      <a:pPr algn="ctr"/>
                      <a:r>
                        <a:rPr lang="en-US" sz="1400"/>
                        <a:t>Academic Advisor</a:t>
                      </a:r>
                    </a:p>
                  </a:txBody>
                  <a:tcPr anchor="ctr"/>
                </a:tc>
                <a:tc>
                  <a:txBody>
                    <a:bodyPr/>
                    <a:lstStyle/>
                    <a:p>
                      <a:pPr algn="ctr"/>
                      <a:r>
                        <a:rPr lang="en-US" sz="1400"/>
                        <a:t>Grants</a:t>
                      </a:r>
                      <a:r>
                        <a:rPr lang="en-US" sz="1400" baseline="0"/>
                        <a:t> &amp; Contracts Analyst</a:t>
                      </a:r>
                      <a:endParaRPr lang="en-US" sz="1400"/>
                    </a:p>
                  </a:txBody>
                  <a:tcPr anchor="ctr"/>
                </a:tc>
                <a:extLst>
                  <a:ext uri="{0D108BD9-81ED-4DB2-BD59-A6C34878D82A}">
                    <a16:rowId xmlns:a16="http://schemas.microsoft.com/office/drawing/2014/main" val="1748283070"/>
                  </a:ext>
                </a:extLst>
              </a:tr>
              <a:tr h="548025">
                <a:tc>
                  <a:txBody>
                    <a:bodyPr/>
                    <a:lstStyle/>
                    <a:p>
                      <a:r>
                        <a:rPr lang="en-US" sz="1400"/>
                        <a:t>An up-to-date schedule of meetings</a:t>
                      </a:r>
                    </a:p>
                  </a:txBody>
                  <a:tcPr/>
                </a:tc>
                <a:tc>
                  <a:txBody>
                    <a:bodyPr/>
                    <a:lstStyle/>
                    <a:p>
                      <a:r>
                        <a:rPr lang="en-US" sz="1400"/>
                        <a:t>An up-to-date clinical</a:t>
                      </a:r>
                      <a:r>
                        <a:rPr lang="en-US" sz="1400" baseline="0"/>
                        <a:t> schedule</a:t>
                      </a:r>
                      <a:endParaRPr lang="en-US" sz="1400"/>
                    </a:p>
                  </a:txBody>
                  <a:tcPr/>
                </a:tc>
                <a:tc>
                  <a:txBody>
                    <a:bodyPr/>
                    <a:lstStyle/>
                    <a:p>
                      <a:r>
                        <a:rPr lang="en-US" sz="1400"/>
                        <a:t>A student connected to supporting services</a:t>
                      </a:r>
                      <a:r>
                        <a:rPr lang="en-US" sz="1400" baseline="0"/>
                        <a:t> </a:t>
                      </a:r>
                      <a:endParaRPr lang="en-US" sz="1400"/>
                    </a:p>
                  </a:txBody>
                  <a:tcPr/>
                </a:tc>
                <a:tc>
                  <a:txBody>
                    <a:bodyPr/>
                    <a:lstStyle/>
                    <a:p>
                      <a:r>
                        <a:rPr lang="en-US" sz="1400"/>
                        <a:t>A managed proposal/application</a:t>
                      </a:r>
                      <a:r>
                        <a:rPr lang="en-US" sz="1400" baseline="0"/>
                        <a:t> process</a:t>
                      </a:r>
                      <a:endParaRPr lang="en-US" sz="1400"/>
                    </a:p>
                  </a:txBody>
                  <a:tcPr/>
                </a:tc>
                <a:extLst>
                  <a:ext uri="{0D108BD9-81ED-4DB2-BD59-A6C34878D82A}">
                    <a16:rowId xmlns:a16="http://schemas.microsoft.com/office/drawing/2014/main" val="2925375352"/>
                  </a:ext>
                </a:extLst>
              </a:tr>
              <a:tr h="535612">
                <a:tc>
                  <a:txBody>
                    <a:bodyPr/>
                    <a:lstStyle/>
                    <a:p>
                      <a:r>
                        <a:rPr lang="en-US" sz="1400"/>
                        <a:t>A designee’s reimbursements submitted</a:t>
                      </a:r>
                    </a:p>
                  </a:txBody>
                  <a:tcPr/>
                </a:tc>
                <a:tc>
                  <a:txBody>
                    <a:bodyPr/>
                    <a:lstStyle/>
                    <a:p>
                      <a:r>
                        <a:rPr lang="en-US" sz="1400"/>
                        <a:t>A prescription</a:t>
                      </a:r>
                      <a:r>
                        <a:rPr lang="en-US" sz="1400" baseline="0"/>
                        <a:t> refill for patients</a:t>
                      </a:r>
                      <a:endParaRPr lang="en-US" sz="1400"/>
                    </a:p>
                  </a:txBody>
                  <a:tcPr/>
                </a:tc>
                <a:tc>
                  <a:txBody>
                    <a:bodyPr/>
                    <a:lstStyle/>
                    <a:p>
                      <a:r>
                        <a:rPr lang="en-US" sz="1400"/>
                        <a:t>An</a:t>
                      </a:r>
                      <a:r>
                        <a:rPr lang="en-US" sz="1400" baseline="0"/>
                        <a:t> academic schedule for a student</a:t>
                      </a:r>
                      <a:endParaRPr lang="en-US" sz="1400"/>
                    </a:p>
                  </a:txBody>
                  <a:tcPr/>
                </a:tc>
                <a:tc>
                  <a:txBody>
                    <a:bodyPr/>
                    <a:lstStyle/>
                    <a:p>
                      <a:r>
                        <a:rPr lang="en-US" sz="1400"/>
                        <a:t>A submitted</a:t>
                      </a:r>
                      <a:r>
                        <a:rPr lang="en-US" sz="1400" baseline="0"/>
                        <a:t> proposal or application</a:t>
                      </a:r>
                      <a:endParaRPr lang="en-US" sz="1400"/>
                    </a:p>
                  </a:txBody>
                  <a:tcPr/>
                </a:tc>
                <a:extLst>
                  <a:ext uri="{0D108BD9-81ED-4DB2-BD59-A6C34878D82A}">
                    <a16:rowId xmlns:a16="http://schemas.microsoft.com/office/drawing/2014/main" val="3339012404"/>
                  </a:ext>
                </a:extLst>
              </a:tr>
              <a:tr h="535612">
                <a:tc>
                  <a:txBody>
                    <a:bodyPr/>
                    <a:lstStyle/>
                    <a:p>
                      <a:r>
                        <a:rPr lang="en-US" sz="1400"/>
                        <a:t>A designee’s travel arranged</a:t>
                      </a:r>
                    </a:p>
                  </a:txBody>
                  <a:tcPr/>
                </a:tc>
                <a:tc>
                  <a:txBody>
                    <a:bodyPr/>
                    <a:lstStyle/>
                    <a:p>
                      <a:r>
                        <a:rPr lang="en-US" sz="1400"/>
                        <a:t>A referral for a clinical specialty</a:t>
                      </a:r>
                    </a:p>
                  </a:txBody>
                  <a:tcPr/>
                </a:tc>
                <a:tc>
                  <a:txBody>
                    <a:bodyPr/>
                    <a:lstStyle/>
                    <a:p>
                      <a:r>
                        <a:rPr lang="en-US" sz="1400"/>
                        <a:t>A successfully retained student</a:t>
                      </a:r>
                    </a:p>
                  </a:txBody>
                  <a:tcPr/>
                </a:tc>
                <a:tc>
                  <a:txBody>
                    <a:bodyPr/>
                    <a:lstStyle/>
                    <a:p>
                      <a:r>
                        <a:rPr lang="en-US" sz="1400"/>
                        <a:t>A faculty member educated on application</a:t>
                      </a:r>
                      <a:r>
                        <a:rPr lang="en-US" sz="1400" baseline="0"/>
                        <a:t> procedures </a:t>
                      </a:r>
                      <a:endParaRPr lang="en-US" sz="1400"/>
                    </a:p>
                  </a:txBody>
                  <a:tcPr/>
                </a:tc>
                <a:extLst>
                  <a:ext uri="{0D108BD9-81ED-4DB2-BD59-A6C34878D82A}">
                    <a16:rowId xmlns:a16="http://schemas.microsoft.com/office/drawing/2014/main" val="1411373230"/>
                  </a:ext>
                </a:extLst>
              </a:tr>
              <a:tr h="759787">
                <a:tc>
                  <a:txBody>
                    <a:bodyPr/>
                    <a:lstStyle/>
                    <a:p>
                      <a:r>
                        <a:rPr lang="en-US" sz="1400"/>
                        <a:t>Office supplies</a:t>
                      </a:r>
                      <a:r>
                        <a:rPr lang="en-US" sz="1400" baseline="0"/>
                        <a:t> stocked</a:t>
                      </a:r>
                      <a:endParaRPr lang="en-US" sz="1400"/>
                    </a:p>
                  </a:txBody>
                  <a:tcPr/>
                </a:tc>
                <a:tc>
                  <a:txBody>
                    <a:bodyPr/>
                    <a:lstStyle/>
                    <a:p>
                      <a:r>
                        <a:rPr lang="en-US" sz="1400"/>
                        <a:t>A referral</a:t>
                      </a:r>
                      <a:r>
                        <a:rPr lang="en-US" sz="1400" baseline="0"/>
                        <a:t> for imaging</a:t>
                      </a:r>
                      <a:endParaRPr lang="en-US" sz="1400"/>
                    </a:p>
                  </a:txBody>
                  <a:tcPr/>
                </a:tc>
                <a:tc>
                  <a:txBody>
                    <a:bodyPr/>
                    <a:lstStyle/>
                    <a:p>
                      <a:r>
                        <a:rPr lang="en-US" sz="1400"/>
                        <a:t>A</a:t>
                      </a:r>
                      <a:r>
                        <a:rPr lang="en-US" sz="1400" baseline="0"/>
                        <a:t> student prepared for graduation</a:t>
                      </a:r>
                      <a:endParaRPr lang="en-US" sz="1400"/>
                    </a:p>
                  </a:txBody>
                  <a:tcPr/>
                </a:tc>
                <a:tc>
                  <a:txBody>
                    <a:bodyPr/>
                    <a:lstStyle/>
                    <a:p>
                      <a:r>
                        <a:rPr lang="en-US" sz="1400"/>
                        <a:t>A</a:t>
                      </a:r>
                      <a:r>
                        <a:rPr lang="en-US" sz="1400" baseline="0"/>
                        <a:t> complete financial plan/budget for an application or proposal </a:t>
                      </a:r>
                      <a:endParaRPr lang="en-US" sz="1400"/>
                    </a:p>
                  </a:txBody>
                  <a:tcPr/>
                </a:tc>
                <a:extLst>
                  <a:ext uri="{0D108BD9-81ED-4DB2-BD59-A6C34878D82A}">
                    <a16:rowId xmlns:a16="http://schemas.microsoft.com/office/drawing/2014/main" val="1054591690"/>
                  </a:ext>
                </a:extLst>
              </a:tr>
              <a:tr h="535612">
                <a:tc>
                  <a:txBody>
                    <a:bodyPr/>
                    <a:lstStyle/>
                    <a:p>
                      <a:r>
                        <a:rPr lang="en-US" sz="1400"/>
                        <a:t>Support documents created for work</a:t>
                      </a:r>
                    </a:p>
                  </a:txBody>
                  <a:tcPr/>
                </a:tc>
                <a:tc>
                  <a:txBody>
                    <a:bodyPr/>
                    <a:lstStyle/>
                    <a:p>
                      <a:r>
                        <a:rPr lang="en-US" sz="1400"/>
                        <a:t>A patient satisfied with service </a:t>
                      </a:r>
                    </a:p>
                  </a:txBody>
                  <a:tcPr/>
                </a:tc>
                <a:tc>
                  <a:txBody>
                    <a:bodyPr/>
                    <a:lstStyle/>
                    <a:p>
                      <a:r>
                        <a:rPr lang="en-US" sz="1400"/>
                        <a:t>A personal connection for the student to the school/division</a:t>
                      </a:r>
                      <a:r>
                        <a:rPr lang="en-US" sz="1400" baseline="0"/>
                        <a:t> </a:t>
                      </a:r>
                      <a:endParaRPr lang="en-US" sz="1400"/>
                    </a:p>
                  </a:txBody>
                  <a:tcPr/>
                </a:tc>
                <a:tc>
                  <a:txBody>
                    <a:bodyPr/>
                    <a:lstStyle/>
                    <a:p>
                      <a:r>
                        <a:rPr lang="en-US" sz="1400" baseline="0"/>
                        <a:t>A satisfied compliance guideline</a:t>
                      </a:r>
                      <a:endParaRPr lang="en-US" sz="1400"/>
                    </a:p>
                  </a:txBody>
                  <a:tcPr/>
                </a:tc>
                <a:extLst>
                  <a:ext uri="{0D108BD9-81ED-4DB2-BD59-A6C34878D82A}">
                    <a16:rowId xmlns:a16="http://schemas.microsoft.com/office/drawing/2014/main" val="4231837091"/>
                  </a:ext>
                </a:extLst>
              </a:tr>
              <a:tr h="373625">
                <a:tc>
                  <a:txBody>
                    <a:bodyPr/>
                    <a:lstStyle/>
                    <a:p>
                      <a:r>
                        <a:rPr lang="en-US" sz="1400"/>
                        <a:t>A planned</a:t>
                      </a:r>
                      <a:r>
                        <a:rPr lang="en-US" sz="1400" baseline="0"/>
                        <a:t> event</a:t>
                      </a:r>
                      <a:endParaRPr lang="en-US" sz="1400"/>
                    </a:p>
                  </a:txBody>
                  <a:tcPr/>
                </a:tc>
                <a:tc>
                  <a:txBody>
                    <a:bodyPr/>
                    <a:lstStyle/>
                    <a:p>
                      <a:r>
                        <a:rPr lang="en-US" sz="1400"/>
                        <a:t>An up-to-date</a:t>
                      </a:r>
                      <a:r>
                        <a:rPr lang="en-US" sz="1400" baseline="0"/>
                        <a:t> medical record</a:t>
                      </a:r>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204394348"/>
                  </a:ext>
                </a:extLst>
              </a:tr>
            </a:tbl>
          </a:graphicData>
        </a:graphic>
      </p:graphicFrame>
    </p:spTree>
    <p:custDataLst>
      <p:tags r:id="rId1"/>
    </p:custDataLst>
    <p:extLst>
      <p:ext uri="{BB962C8B-B14F-4D97-AF65-F5344CB8AC3E}">
        <p14:creationId xmlns:p14="http://schemas.microsoft.com/office/powerpoint/2010/main" val="3324254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Communication and Staying Connected</a:t>
            </a:r>
          </a:p>
        </p:txBody>
      </p:sp>
      <p:sp>
        <p:nvSpPr>
          <p:cNvPr id="3" name="Content Placeholder 2"/>
          <p:cNvSpPr>
            <a:spLocks noGrp="1"/>
          </p:cNvSpPr>
          <p:nvPr>
            <p:ph idx="1"/>
          </p:nvPr>
        </p:nvSpPr>
        <p:spPr>
          <a:xfrm>
            <a:off x="838201" y="1524001"/>
            <a:ext cx="10508199" cy="3457783"/>
          </a:xfrm>
        </p:spPr>
        <p:txBody>
          <a:bodyPr/>
          <a:lstStyle/>
          <a:p>
            <a:r>
              <a:rPr lang="en-US"/>
              <a:t>If feedback conversations turn into difficult or crucial conversations, there are typically three different conversations occurring at the same time:  </a:t>
            </a:r>
          </a:p>
          <a:p>
            <a:pPr>
              <a:lnSpc>
                <a:spcPct val="100000"/>
              </a:lnSpc>
              <a:spcBef>
                <a:spcPts val="1200"/>
              </a:spcBef>
            </a:pPr>
            <a:r>
              <a:rPr lang="en-US" b="1"/>
              <a:t>“What Happened” Conversation – What are the facts?  </a:t>
            </a:r>
          </a:p>
          <a:p>
            <a:pPr marL="474345" lvl="1" indent="-158115"/>
            <a:r>
              <a:rPr lang="en-US" b="1"/>
              <a:t>Problem:</a:t>
            </a:r>
            <a:r>
              <a:rPr lang="en-US"/>
              <a:t>  I’m right; you’re wrong.</a:t>
            </a:r>
          </a:p>
          <a:p>
            <a:pPr marL="474345" lvl="1" indent="-158115"/>
            <a:r>
              <a:rPr lang="en-US" b="1"/>
              <a:t>Solution:  </a:t>
            </a:r>
            <a:r>
              <a:rPr lang="en-US"/>
              <a:t>explore each other’s stories instead of attacking the other person’s and defending yours.</a:t>
            </a:r>
          </a:p>
          <a:p>
            <a:pPr>
              <a:lnSpc>
                <a:spcPct val="100000"/>
              </a:lnSpc>
              <a:spcBef>
                <a:spcPts val="1200"/>
              </a:spcBef>
            </a:pPr>
            <a:r>
              <a:rPr lang="en-US" b="1"/>
              <a:t>Feelings Conversation – What are my feelings?  What are the employee’s feelings?</a:t>
            </a:r>
          </a:p>
          <a:p>
            <a:pPr marL="474345" lvl="1" indent="-158115"/>
            <a:r>
              <a:rPr lang="en-US" b="1"/>
              <a:t>Problem:  </a:t>
            </a:r>
            <a:r>
              <a:rPr lang="en-US"/>
              <a:t>despite our best efforts, feelings tend to “leak” into conversations in damaging ways.</a:t>
            </a:r>
          </a:p>
          <a:p>
            <a:pPr marL="474345" lvl="1" indent="-158115"/>
            <a:r>
              <a:rPr lang="en-US" b="1"/>
              <a:t>Solution:</a:t>
            </a:r>
            <a:r>
              <a:rPr lang="en-US"/>
              <a:t>  identify, acknowledge, and even discuss your feelings (and the other person’s feelings) to unravel the complexity of emotions and defray the negative effects of leaking emotions.  </a:t>
            </a:r>
          </a:p>
          <a:p>
            <a:pPr>
              <a:lnSpc>
                <a:spcPct val="100000"/>
              </a:lnSpc>
              <a:spcBef>
                <a:spcPts val="1200"/>
              </a:spcBef>
            </a:pPr>
            <a:r>
              <a:rPr lang="en-US" b="1"/>
              <a:t>Identity Conversation – What does this say about me?  What does this say about the employee?</a:t>
            </a:r>
          </a:p>
          <a:p>
            <a:pPr marL="474345" lvl="1" indent="-158115"/>
            <a:r>
              <a:rPr lang="en-US" b="1"/>
              <a:t>Problem:</a:t>
            </a:r>
            <a:r>
              <a:rPr lang="en-US"/>
              <a:t>  conversations are difficult because they often threaten some part of our or the other's identity.  </a:t>
            </a:r>
          </a:p>
          <a:p>
            <a:pPr marL="474345" lvl="1" indent="-158115"/>
            <a:r>
              <a:rPr lang="en-US" b="1"/>
              <a:t>Solution:</a:t>
            </a:r>
            <a:r>
              <a:rPr lang="en-US"/>
              <a:t>  recognize what is at stake for you, and </a:t>
            </a:r>
            <a:r>
              <a:rPr lang="en-US" err="1"/>
              <a:t>complexify</a:t>
            </a:r>
            <a:r>
              <a:rPr lang="en-US"/>
              <a:t> your image of yourself so it does not depend on this one conversation or issue.</a:t>
            </a:r>
          </a:p>
          <a:p>
            <a:pPr lvl="1"/>
            <a:endParaRPr lang="en-US"/>
          </a:p>
        </p:txBody>
      </p:sp>
      <p:sp>
        <p:nvSpPr>
          <p:cNvPr id="4" name="Slide Number Placeholder 3"/>
          <p:cNvSpPr>
            <a:spLocks noGrp="1"/>
          </p:cNvSpPr>
          <p:nvPr>
            <p:ph type="sldNum" sz="quarter" idx="4"/>
          </p:nvPr>
        </p:nvSpPr>
        <p:spPr/>
        <p:txBody>
          <a:bodyPr/>
          <a:lstStyle/>
          <a:p>
            <a:fld id="{F13F4E9D-E826-4BEF-A6AA-55EB60D2C4BA}" type="slidenum">
              <a:rPr lang="en-US" smtClean="0"/>
              <a:pPr/>
              <a:t>60</a:t>
            </a:fld>
            <a:endParaRPr lang="en-US"/>
          </a:p>
        </p:txBody>
      </p:sp>
      <p:sp>
        <p:nvSpPr>
          <p:cNvPr id="5" name="TextBox 4"/>
          <p:cNvSpPr txBox="1"/>
          <p:nvPr/>
        </p:nvSpPr>
        <p:spPr>
          <a:xfrm>
            <a:off x="503437" y="5664366"/>
            <a:ext cx="10906758" cy="276999"/>
          </a:xfrm>
          <a:prstGeom prst="rect">
            <a:avLst/>
          </a:prstGeom>
          <a:noFill/>
        </p:spPr>
        <p:txBody>
          <a:bodyPr wrap="square" rtlCol="0">
            <a:spAutoFit/>
          </a:bodyPr>
          <a:lstStyle/>
          <a:p>
            <a:pPr algn="r">
              <a:spcBef>
                <a:spcPts val="1200"/>
              </a:spcBef>
              <a:defRPr/>
            </a:pPr>
            <a:r>
              <a:rPr lang="en-US" sz="1200">
                <a:solidFill>
                  <a:prstClr val="black"/>
                </a:solidFill>
              </a:rPr>
              <a:t>Stone, D., </a:t>
            </a:r>
            <a:r>
              <a:rPr lang="en-US" sz="1200" err="1">
                <a:solidFill>
                  <a:prstClr val="black"/>
                </a:solidFill>
              </a:rPr>
              <a:t>Heen</a:t>
            </a:r>
            <a:r>
              <a:rPr lang="en-US" sz="1200">
                <a:solidFill>
                  <a:prstClr val="black"/>
                </a:solidFill>
              </a:rPr>
              <a:t>, S., &amp; Patton, B. (2010). </a:t>
            </a:r>
            <a:r>
              <a:rPr lang="en-US" sz="1200" i="1">
                <a:solidFill>
                  <a:prstClr val="black"/>
                </a:solidFill>
              </a:rPr>
              <a:t>Difficult conversations : how to discuss what matters most.</a:t>
            </a:r>
            <a:r>
              <a:rPr lang="en-US" sz="1200">
                <a:solidFill>
                  <a:prstClr val="black"/>
                </a:solidFill>
              </a:rPr>
              <a:t> 10th anniversary ed., [2nd ed.] New York: Penguin Books.</a:t>
            </a:r>
          </a:p>
        </p:txBody>
      </p:sp>
    </p:spTree>
    <p:custDataLst>
      <p:tags r:id="rId1"/>
    </p:custDataLst>
    <p:extLst>
      <p:ext uri="{BB962C8B-B14F-4D97-AF65-F5344CB8AC3E}">
        <p14:creationId xmlns:p14="http://schemas.microsoft.com/office/powerpoint/2010/main" val="744672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47426" y="1504512"/>
            <a:ext cx="10508200" cy="987504"/>
          </a:xfrm>
          <a:prstGeom prst="roundRect">
            <a:avLst/>
          </a:prstGeom>
          <a:solidFill>
            <a:schemeClr val="accent5"/>
          </a:solidFill>
          <a:ln>
            <a:solidFill>
              <a:schemeClr val="tx1"/>
            </a:solidFill>
          </a:ln>
        </p:spPr>
        <p:txBody>
          <a:bodyPr wrap="square" rtlCol="0">
            <a:spAutoFit/>
          </a:bodyPr>
          <a:lstStyle/>
          <a:p>
            <a:pPr algn="ctr"/>
            <a:r>
              <a:rPr lang="en-US" sz="2000" b="1">
                <a:solidFill>
                  <a:schemeClr val="bg1"/>
                </a:solidFill>
              </a:rPr>
              <a:t>Underlying Structure of Conversations</a:t>
            </a:r>
          </a:p>
          <a:p>
            <a:pPr algn="ctr"/>
            <a:r>
              <a:rPr lang="en-US" sz="1600" b="1" i="1">
                <a:solidFill>
                  <a:schemeClr val="accent1">
                    <a:lumMod val="75000"/>
                  </a:schemeClr>
                </a:solidFill>
              </a:rPr>
              <a:t>What is our internal voice saying during a difficult conversation? </a:t>
            </a:r>
          </a:p>
          <a:p>
            <a:pPr algn="ctr"/>
            <a:r>
              <a:rPr lang="en-US" sz="1600" b="1" i="1">
                <a:solidFill>
                  <a:schemeClr val="accent1">
                    <a:lumMod val="75000"/>
                  </a:schemeClr>
                </a:solidFill>
              </a:rPr>
              <a:t>What is the employee’s internal voice saying during a difficult conversation?   </a:t>
            </a:r>
          </a:p>
        </p:txBody>
      </p:sp>
      <p:sp>
        <p:nvSpPr>
          <p:cNvPr id="2" name="Title 1"/>
          <p:cNvSpPr>
            <a:spLocks noGrp="1"/>
          </p:cNvSpPr>
          <p:nvPr>
            <p:ph type="title"/>
          </p:nvPr>
        </p:nvSpPr>
        <p:spPr/>
        <p:txBody>
          <a:bodyPr/>
          <a:lstStyle/>
          <a:p>
            <a:r>
              <a:rPr lang="en-US"/>
              <a:t>Giving and Receiving Feedback – Communication and Staying Connected</a:t>
            </a:r>
          </a:p>
        </p:txBody>
      </p:sp>
      <p:sp>
        <p:nvSpPr>
          <p:cNvPr id="7" name="Slide Number Placeholder 6"/>
          <p:cNvSpPr>
            <a:spLocks noGrp="1"/>
          </p:cNvSpPr>
          <p:nvPr>
            <p:ph type="sldNum" sz="quarter" idx="4"/>
          </p:nvPr>
        </p:nvSpPr>
        <p:spPr/>
        <p:txBody>
          <a:bodyPr/>
          <a:lstStyle/>
          <a:p>
            <a:fld id="{F13F4E9D-E826-4BEF-A6AA-55EB60D2C4BA}" type="slidenum">
              <a:rPr lang="en-US" smtClean="0"/>
              <a:pPr/>
              <a:t>61</a:t>
            </a:fld>
            <a:endParaRPr lang="en-US"/>
          </a:p>
        </p:txBody>
      </p:sp>
      <p:sp>
        <p:nvSpPr>
          <p:cNvPr id="5" name="Cloud Callout 4"/>
          <p:cNvSpPr/>
          <p:nvPr/>
        </p:nvSpPr>
        <p:spPr>
          <a:xfrm>
            <a:off x="7581013" y="2417091"/>
            <a:ext cx="4239449" cy="2106153"/>
          </a:xfrm>
          <a:prstGeom prst="cloudCallou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“Feelings”</a:t>
            </a:r>
          </a:p>
          <a:p>
            <a:pPr marL="285750" indent="-168275">
              <a:buFont typeface="Arial" panose="020B0604020202020204" pitchFamily="34" charset="0"/>
              <a:buChar char="•"/>
            </a:pPr>
            <a:r>
              <a:rPr lang="en-US">
                <a:solidFill>
                  <a:schemeClr val="tx1"/>
                </a:solidFill>
              </a:rPr>
              <a:t>What am I feeling?</a:t>
            </a:r>
          </a:p>
          <a:p>
            <a:pPr marL="285750" indent="-168275">
              <a:buFont typeface="Arial" panose="020B0604020202020204" pitchFamily="34" charset="0"/>
              <a:buChar char="•"/>
            </a:pPr>
            <a:r>
              <a:rPr lang="en-US">
                <a:solidFill>
                  <a:schemeClr val="tx1"/>
                </a:solidFill>
              </a:rPr>
              <a:t>What do I do with the strong feelings I am experiencing?  </a:t>
            </a:r>
          </a:p>
        </p:txBody>
      </p:sp>
      <p:sp>
        <p:nvSpPr>
          <p:cNvPr id="6" name="Cloud Callout 5"/>
          <p:cNvSpPr/>
          <p:nvPr/>
        </p:nvSpPr>
        <p:spPr>
          <a:xfrm>
            <a:off x="3900808" y="3888288"/>
            <a:ext cx="4146255" cy="1669411"/>
          </a:xfrm>
          <a:prstGeom prst="cloudCallou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“Identity”</a:t>
            </a:r>
          </a:p>
          <a:p>
            <a:pPr marL="173038" indent="-173038" algn="ctr">
              <a:buFont typeface="Arial" panose="020B0604020202020204" pitchFamily="34" charset="0"/>
              <a:buChar char="•"/>
            </a:pPr>
            <a:r>
              <a:rPr lang="en-US">
                <a:solidFill>
                  <a:schemeClr val="tx1"/>
                </a:solidFill>
              </a:rPr>
              <a:t>What does this situation say about me?  </a:t>
            </a:r>
          </a:p>
        </p:txBody>
      </p:sp>
      <p:sp>
        <p:nvSpPr>
          <p:cNvPr id="4" name="Cloud Callout 3"/>
          <p:cNvSpPr/>
          <p:nvPr/>
        </p:nvSpPr>
        <p:spPr>
          <a:xfrm>
            <a:off x="338130" y="2564592"/>
            <a:ext cx="4722968" cy="2053788"/>
          </a:xfrm>
          <a:prstGeom prst="cloudCallou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wrap="none" lIns="182880" tIns="0" rIns="0" rtlCol="0" anchor="ctr"/>
          <a:lstStyle/>
          <a:p>
            <a:pPr algn="ctr" defTabSz="1260475">
              <a:tabLst>
                <a:tab pos="1431925" algn="l"/>
              </a:tabLst>
            </a:pPr>
            <a:r>
              <a:rPr lang="en-US" sz="2400" b="1">
                <a:solidFill>
                  <a:schemeClr val="tx1"/>
                </a:solidFill>
              </a:rPr>
              <a:t>“Facts”</a:t>
            </a:r>
          </a:p>
          <a:p>
            <a:pPr marL="173038" lvl="1" indent="-173038" defTabSz="2062163">
              <a:buFont typeface="Arial" panose="020B0604020202020204" pitchFamily="34" charset="0"/>
              <a:buChar char="•"/>
            </a:pPr>
            <a:r>
              <a:rPr lang="en-US">
                <a:solidFill>
                  <a:schemeClr val="tx1"/>
                </a:solidFill>
              </a:rPr>
              <a:t>Who’s right?</a:t>
            </a:r>
          </a:p>
          <a:p>
            <a:pPr marL="173038" lvl="1" indent="-173038" defTabSz="2062163">
              <a:buFont typeface="Arial" panose="020B0604020202020204" pitchFamily="34" charset="0"/>
              <a:buChar char="•"/>
            </a:pPr>
            <a:r>
              <a:rPr lang="en-US">
                <a:solidFill>
                  <a:schemeClr val="tx1"/>
                </a:solidFill>
              </a:rPr>
              <a:t>Who’s wrong?</a:t>
            </a:r>
          </a:p>
          <a:p>
            <a:pPr marL="173038" lvl="1" indent="-173038" defTabSz="2062163">
              <a:buFont typeface="Arial" panose="020B0604020202020204" pitchFamily="34" charset="0"/>
              <a:buChar char="•"/>
            </a:pPr>
            <a:r>
              <a:rPr lang="en-US">
                <a:solidFill>
                  <a:schemeClr val="tx1"/>
                </a:solidFill>
              </a:rPr>
              <a:t>Who’s at fault? </a:t>
            </a:r>
          </a:p>
          <a:p>
            <a:pPr marL="173038" lvl="1" indent="-173038" defTabSz="2062163">
              <a:buFont typeface="Arial" panose="020B0604020202020204" pitchFamily="34" charset="0"/>
              <a:buChar char="•"/>
            </a:pPr>
            <a:r>
              <a:rPr lang="en-US">
                <a:solidFill>
                  <a:schemeClr val="tx1"/>
                </a:solidFill>
              </a:rPr>
              <a:t>Why are they acting this way?  </a:t>
            </a:r>
          </a:p>
        </p:txBody>
      </p:sp>
    </p:spTree>
    <p:custDataLst>
      <p:tags r:id="rId1"/>
    </p:custDataLst>
    <p:extLst>
      <p:ext uri="{BB962C8B-B14F-4D97-AF65-F5344CB8AC3E}">
        <p14:creationId xmlns:p14="http://schemas.microsoft.com/office/powerpoint/2010/main" val="347845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Giving and Receiving Feedback – Communication and Staying Connected</a:t>
            </a:r>
          </a:p>
        </p:txBody>
      </p:sp>
      <p:sp>
        <p:nvSpPr>
          <p:cNvPr id="3" name="Content Placeholder 2"/>
          <p:cNvSpPr>
            <a:spLocks noGrp="1"/>
          </p:cNvSpPr>
          <p:nvPr>
            <p:ph idx="1"/>
          </p:nvPr>
        </p:nvSpPr>
        <p:spPr>
          <a:xfrm>
            <a:off x="838201" y="1437011"/>
            <a:ext cx="10508199" cy="3807079"/>
          </a:xfrm>
        </p:spPr>
        <p:txBody>
          <a:bodyPr vert="horz" lIns="91440" tIns="45720" rIns="91440" bIns="45720" rtlCol="0" anchor="t">
            <a:noAutofit/>
          </a:bodyPr>
          <a:lstStyle/>
          <a:p>
            <a:pPr marL="0" indent="0">
              <a:buNone/>
            </a:pPr>
            <a:r>
              <a:rPr lang="en-US" sz="1600"/>
              <a:t>If you know you need to have a difficult or crucial conversation, think about your purpose for having the conversation and prepare an opening statement.  </a:t>
            </a:r>
          </a:p>
          <a:p>
            <a:pPr marL="0" indent="0">
              <a:lnSpc>
                <a:spcPct val="100000"/>
              </a:lnSpc>
              <a:spcBef>
                <a:spcPts val="1200"/>
              </a:spcBef>
              <a:buNone/>
            </a:pPr>
            <a:r>
              <a:rPr lang="en-US" sz="1600" b="1"/>
              <a:t>What is your purpose for having the conversation?</a:t>
            </a:r>
          </a:p>
          <a:p>
            <a:pPr marL="474345" lvl="1" indent="-158115">
              <a:spcBef>
                <a:spcPts val="600"/>
              </a:spcBef>
            </a:pPr>
            <a:r>
              <a:rPr lang="en-US" sz="1600" b="1"/>
              <a:t>Learning:</a:t>
            </a:r>
            <a:r>
              <a:rPr lang="en-US" sz="1600"/>
              <a:t>  to understand the other person’s perspective better</a:t>
            </a:r>
          </a:p>
          <a:p>
            <a:pPr marL="474345" lvl="1" indent="-158115">
              <a:spcBef>
                <a:spcPts val="600"/>
              </a:spcBef>
            </a:pPr>
            <a:r>
              <a:rPr lang="en-US" sz="1600" b="1"/>
              <a:t>Expression:</a:t>
            </a:r>
            <a:r>
              <a:rPr lang="en-US" sz="1600"/>
              <a:t>  to share your own perspective</a:t>
            </a:r>
          </a:p>
          <a:p>
            <a:pPr marL="474345" lvl="1" indent="-158115">
              <a:spcBef>
                <a:spcPts val="600"/>
              </a:spcBef>
            </a:pPr>
            <a:r>
              <a:rPr lang="en-US" sz="1600" b="1"/>
              <a:t>Problem-Solving:  </a:t>
            </a:r>
            <a:r>
              <a:rPr lang="en-US" sz="1600"/>
              <a:t>to</a:t>
            </a:r>
            <a:r>
              <a:rPr lang="en-US" sz="1600" b="1"/>
              <a:t> </a:t>
            </a:r>
            <a:r>
              <a:rPr lang="en-US" sz="1600"/>
              <a:t>talk about how to move forward together</a:t>
            </a:r>
          </a:p>
          <a:p>
            <a:pPr marL="0" indent="0">
              <a:lnSpc>
                <a:spcPct val="100000"/>
              </a:lnSpc>
              <a:spcBef>
                <a:spcPts val="1200"/>
              </a:spcBef>
              <a:buNone/>
            </a:pPr>
            <a:r>
              <a:rPr lang="en-US" sz="1600" b="1"/>
              <a:t>Samples of opening statements:  </a:t>
            </a:r>
          </a:p>
          <a:p>
            <a:pPr marL="474345" lvl="1" indent="-158115">
              <a:spcBef>
                <a:spcPts val="600"/>
              </a:spcBef>
            </a:pPr>
            <a:r>
              <a:rPr lang="en-US" sz="1600" b="1"/>
              <a:t>Learning:</a:t>
            </a:r>
            <a:r>
              <a:rPr lang="en-US" sz="1600"/>
              <a:t>  I think you and I see this situation differently.  I’d like to understand more about how you are seeing it and share how I’m seeing it.</a:t>
            </a:r>
            <a:r>
              <a:rPr lang="en-US"/>
              <a:t>  </a:t>
            </a:r>
            <a:r>
              <a:rPr lang="en-US" sz="1600"/>
              <a:t>I’d also like to explore how we might be able to move forward together.  </a:t>
            </a:r>
          </a:p>
          <a:p>
            <a:pPr marL="474345" lvl="1" indent="-158115">
              <a:spcBef>
                <a:spcPts val="600"/>
              </a:spcBef>
            </a:pPr>
            <a:r>
              <a:rPr lang="en-US" sz="1600"/>
              <a:t> </a:t>
            </a:r>
            <a:r>
              <a:rPr lang="en-US" sz="1600" b="1"/>
              <a:t>Expression:</a:t>
            </a:r>
            <a:r>
              <a:rPr lang="en-US" sz="1600"/>
              <a:t>  I want to talk to you about what happened in the meeting this morning.  I was upset by something you said.  I wanted to explain what was bothering me, and also hear your perspective on the situation.</a:t>
            </a:r>
          </a:p>
          <a:p>
            <a:pPr marL="474345" lvl="1" indent="-158115">
              <a:spcBef>
                <a:spcPts val="600"/>
              </a:spcBef>
            </a:pPr>
            <a:r>
              <a:rPr lang="en-US" sz="1600" b="1"/>
              <a:t>Problem-solving:</a:t>
            </a:r>
            <a:r>
              <a:rPr lang="en-US" sz="1600"/>
              <a:t>  I know we have been at an impasse on this issue.  I’m wondering if we can find a way to move forward that works for both of us.  Would you be open to brainstorming ideas and discussing possible solutions?   </a:t>
            </a:r>
          </a:p>
        </p:txBody>
      </p:sp>
      <p:sp>
        <p:nvSpPr>
          <p:cNvPr id="11" name="TextBox 10"/>
          <p:cNvSpPr txBox="1"/>
          <p:nvPr/>
        </p:nvSpPr>
        <p:spPr>
          <a:xfrm>
            <a:off x="439642" y="5587293"/>
            <a:ext cx="10906758" cy="276999"/>
          </a:xfrm>
          <a:prstGeom prst="rect">
            <a:avLst/>
          </a:prstGeom>
          <a:noFill/>
        </p:spPr>
        <p:txBody>
          <a:bodyPr wrap="square" rtlCol="0">
            <a:spAutoFit/>
          </a:bodyPr>
          <a:lstStyle/>
          <a:p>
            <a:pPr algn="r">
              <a:spcBef>
                <a:spcPts val="1200"/>
              </a:spcBef>
              <a:defRPr/>
            </a:pPr>
            <a:r>
              <a:rPr lang="en-US" sz="1200">
                <a:solidFill>
                  <a:prstClr val="black"/>
                </a:solidFill>
              </a:rPr>
              <a:t>Stone, D., </a:t>
            </a:r>
            <a:r>
              <a:rPr lang="en-US" sz="1200" err="1">
                <a:solidFill>
                  <a:prstClr val="black"/>
                </a:solidFill>
              </a:rPr>
              <a:t>Heen</a:t>
            </a:r>
            <a:r>
              <a:rPr lang="en-US" sz="1200">
                <a:solidFill>
                  <a:prstClr val="black"/>
                </a:solidFill>
              </a:rPr>
              <a:t>, S., &amp; Patton, B. (2010). </a:t>
            </a:r>
            <a:r>
              <a:rPr lang="en-US" sz="1200" i="1">
                <a:solidFill>
                  <a:prstClr val="black"/>
                </a:solidFill>
              </a:rPr>
              <a:t>Difficult conversations : how to discuss what matters most.</a:t>
            </a:r>
            <a:r>
              <a:rPr lang="en-US" sz="1200">
                <a:solidFill>
                  <a:prstClr val="black"/>
                </a:solidFill>
              </a:rPr>
              <a:t> 10th anniversary ed., [2nd ed.] New York: Penguin Books.</a:t>
            </a:r>
          </a:p>
        </p:txBody>
      </p:sp>
      <p:sp>
        <p:nvSpPr>
          <p:cNvPr id="6"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62</a:t>
            </a:fld>
            <a:endParaRPr lang="en-US"/>
          </a:p>
        </p:txBody>
      </p:sp>
    </p:spTree>
    <p:custDataLst>
      <p:tags r:id="rId1"/>
    </p:custDataLst>
    <p:extLst>
      <p:ext uri="{BB962C8B-B14F-4D97-AF65-F5344CB8AC3E}">
        <p14:creationId xmlns:p14="http://schemas.microsoft.com/office/powerpoint/2010/main" val="191479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Giving and Receiving Feedback – Communication and Staying Connected </a:t>
            </a:r>
            <a:r>
              <a:rPr lang="en-US"/>
              <a:t>Feedback Model – Situation, Behavior, Impact (SBI)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591565"/>
              </p:ext>
            </p:extLst>
          </p:nvPr>
        </p:nvGraphicFramePr>
        <p:xfrm>
          <a:off x="838201" y="2463541"/>
          <a:ext cx="10507745" cy="3449763"/>
        </p:xfrm>
        <a:graphic>
          <a:graphicData uri="http://schemas.openxmlformats.org/drawingml/2006/table">
            <a:tbl>
              <a:tblPr firstRow="1" bandRow="1">
                <a:tableStyleId>{7DF18680-E054-41AD-8BC1-D1AEF772440D}</a:tableStyleId>
              </a:tblPr>
              <a:tblGrid>
                <a:gridCol w="448340">
                  <a:extLst>
                    <a:ext uri="{9D8B030D-6E8A-4147-A177-3AD203B41FA5}">
                      <a16:colId xmlns:a16="http://schemas.microsoft.com/office/drawing/2014/main" val="684148059"/>
                    </a:ext>
                  </a:extLst>
                </a:gridCol>
                <a:gridCol w="10059405">
                  <a:extLst>
                    <a:ext uri="{9D8B030D-6E8A-4147-A177-3AD203B41FA5}">
                      <a16:colId xmlns:a16="http://schemas.microsoft.com/office/drawing/2014/main" val="116947841"/>
                    </a:ext>
                  </a:extLst>
                </a:gridCol>
              </a:tblGrid>
              <a:tr h="422808">
                <a:tc rowSpan="2">
                  <a:txBody>
                    <a:bodyPr/>
                    <a:lstStyle/>
                    <a:p>
                      <a:pPr marL="0" algn="ctr" defTabSz="633062" rtl="0" eaLnBrk="1" latinLnBrk="0" hangingPunct="1"/>
                      <a:r>
                        <a:rPr lang="en-US" sz="2800" kern="1200">
                          <a:solidFill>
                            <a:schemeClr val="tx1"/>
                          </a:solidFill>
                        </a:rPr>
                        <a:t>S</a:t>
                      </a:r>
                      <a:endParaRPr lang="en-US" sz="2800" b="1" kern="1200">
                        <a:solidFill>
                          <a:schemeClr val="tx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lvl="0" algn="ctr" defTabSz="633062" rtl="0" eaLnBrk="1" latinLnBrk="0" hangingPunct="1"/>
                      <a:r>
                        <a:rPr lang="en-US" sz="2000" kern="1200"/>
                        <a:t>Situation</a:t>
                      </a:r>
                      <a:endParaRPr lang="en-US" sz="2000" b="1" kern="1200">
                        <a:solidFill>
                          <a:schemeClr val="lt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6038654"/>
                  </a:ext>
                </a:extLst>
              </a:tr>
              <a:tr h="761054">
                <a:tc vMerge="1">
                  <a:txBody>
                    <a:bodyPr/>
                    <a:lstStyle/>
                    <a:p>
                      <a:endParaRPr lang="en-US"/>
                    </a:p>
                  </a:txBody>
                  <a:tcPr/>
                </a:tc>
                <a:tc>
                  <a:txBody>
                    <a:bodyPr/>
                    <a:lstStyle/>
                    <a:p>
                      <a:pPr marL="0" lvl="1" indent="0" algn="l" defTabSz="633062" rtl="0" eaLnBrk="1" latinLnBrk="0" hangingPunct="1">
                        <a:spcBef>
                          <a:spcPts val="0"/>
                        </a:spcBef>
                        <a:buFont typeface="Arial" panose="020B0604020202020204" pitchFamily="34" charset="0"/>
                        <a:buNone/>
                      </a:pPr>
                      <a:r>
                        <a:rPr lang="en-US" sz="1600" kern="1200"/>
                        <a:t>Describe the situation.  </a:t>
                      </a:r>
                    </a:p>
                    <a:p>
                      <a:pPr marL="0" lvl="1" indent="0" algn="l" defTabSz="633062" rtl="0" eaLnBrk="1" latinLnBrk="0" hangingPunct="1">
                        <a:spcBef>
                          <a:spcPts val="0"/>
                        </a:spcBef>
                        <a:buFont typeface="Arial" panose="020B0604020202020204" pitchFamily="34" charset="0"/>
                        <a:buNone/>
                      </a:pPr>
                      <a:r>
                        <a:rPr lang="en-US" sz="1600" kern="1200"/>
                        <a:t>Be specific about when and where it occurred.  </a:t>
                      </a:r>
                      <a:endParaRPr lang="en-US" sz="1600" b="0" kern="1200">
                        <a:solidFill>
                          <a:schemeClr val="tx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577750"/>
                  </a:ext>
                </a:extLst>
              </a:tr>
              <a:tr h="422808">
                <a:tc rowSpan="2">
                  <a:txBody>
                    <a:bodyPr/>
                    <a:lstStyle/>
                    <a:p>
                      <a:pPr marL="0" algn="ctr" defTabSz="633062" rtl="0" eaLnBrk="1" latinLnBrk="0" hangingPunct="1"/>
                      <a:r>
                        <a:rPr lang="en-US" sz="2800" b="1" kern="1200"/>
                        <a:t>B</a:t>
                      </a:r>
                      <a:endParaRPr lang="en-US" sz="2800" b="1" kern="1200">
                        <a:solidFill>
                          <a:schemeClr val="lt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lvl="0" algn="ctr" defTabSz="633062" rtl="0" eaLnBrk="1" latinLnBrk="0" hangingPunct="1">
                        <a:spcBef>
                          <a:spcPts val="0"/>
                        </a:spcBef>
                      </a:pPr>
                      <a:r>
                        <a:rPr lang="en-US" sz="2000" b="1" kern="1200">
                          <a:solidFill>
                            <a:schemeClr val="bg1"/>
                          </a:solidFill>
                        </a:rPr>
                        <a:t>Behavior</a:t>
                      </a:r>
                      <a:endParaRPr lang="en-US" sz="2000" b="1" kern="1200">
                        <a:solidFill>
                          <a:schemeClr val="bg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29509124"/>
                  </a:ext>
                </a:extLst>
              </a:tr>
              <a:tr h="761054">
                <a:tc vMerge="1">
                  <a:txBody>
                    <a:bodyPr/>
                    <a:lstStyle/>
                    <a:p>
                      <a:pPr marL="0" algn="ctr" defTabSz="633062" rtl="0" eaLnBrk="1" latinLnBrk="0" hangingPunct="1"/>
                      <a:endParaRPr lang="en-US" sz="2400" b="1" kern="1200">
                        <a:solidFill>
                          <a:schemeClr val="lt1"/>
                        </a:solidFill>
                        <a:latin typeface="+mn-lt"/>
                        <a:ea typeface="+mn-ea"/>
                        <a:cs typeface="+mn-cs"/>
                      </a:endParaRPr>
                    </a:p>
                  </a:txBody>
                  <a:tcPr/>
                </a:tc>
                <a:tc>
                  <a:txBody>
                    <a:bodyPr/>
                    <a:lstStyle/>
                    <a:p>
                      <a:pPr marL="0" lvl="1" indent="0" algn="l" defTabSz="633062" rtl="0" eaLnBrk="1" latinLnBrk="0" hangingPunct="1">
                        <a:spcBef>
                          <a:spcPts val="0"/>
                        </a:spcBef>
                        <a:buFont typeface="Arial" panose="020B0604020202020204" pitchFamily="34" charset="0"/>
                        <a:buNone/>
                      </a:pPr>
                      <a:r>
                        <a:rPr lang="en-US" sz="1600" kern="1200"/>
                        <a:t>Describe the actual, observable behavior.  Stick</a:t>
                      </a:r>
                      <a:r>
                        <a:rPr lang="en-US" sz="1600" kern="1200" baseline="0"/>
                        <a:t> to the facts, don’t insert opinions or judgements.  </a:t>
                      </a:r>
                      <a:endParaRPr lang="en-US" sz="1600" kern="1200"/>
                    </a:p>
                    <a:p>
                      <a:pPr marL="0" lvl="1" indent="0" algn="l" defTabSz="633062" rtl="0" eaLnBrk="1" latinLnBrk="0" hangingPunct="1">
                        <a:spcBef>
                          <a:spcPts val="0"/>
                        </a:spcBef>
                        <a:buFont typeface="Arial" panose="020B0604020202020204" pitchFamily="34" charset="0"/>
                        <a:buNone/>
                      </a:pPr>
                      <a:r>
                        <a:rPr lang="en-US" sz="1600" kern="1200"/>
                        <a:t>Don’t assume you know what the other person was thinking.  </a:t>
                      </a:r>
                      <a:endParaRPr lang="en-US" sz="1600" b="0" kern="1200">
                        <a:solidFill>
                          <a:schemeClr val="tx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9427785"/>
                  </a:ext>
                </a:extLst>
              </a:tr>
              <a:tr h="422808">
                <a:tc rowSpan="2">
                  <a:txBody>
                    <a:bodyPr/>
                    <a:lstStyle/>
                    <a:p>
                      <a:pPr marL="0" algn="ctr" defTabSz="633062" rtl="0" eaLnBrk="1" latinLnBrk="0" hangingPunct="1"/>
                      <a:r>
                        <a:rPr lang="en-US" sz="2800" b="1" kern="1200"/>
                        <a:t>I</a:t>
                      </a:r>
                      <a:endParaRPr lang="en-US" sz="2800" b="1" kern="1200">
                        <a:solidFill>
                          <a:schemeClr val="lt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lvl="0" algn="ctr" defTabSz="633062" rtl="0" eaLnBrk="1" latinLnBrk="0" hangingPunct="1">
                        <a:spcBef>
                          <a:spcPts val="0"/>
                        </a:spcBef>
                      </a:pPr>
                      <a:r>
                        <a:rPr lang="en-US" sz="2000" b="1" kern="1200">
                          <a:solidFill>
                            <a:schemeClr val="bg1"/>
                          </a:solidFill>
                        </a:rPr>
                        <a:t>Impact</a:t>
                      </a:r>
                      <a:endParaRPr lang="en-US" sz="2000" b="1" kern="1200">
                        <a:solidFill>
                          <a:schemeClr val="bg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01021625"/>
                  </a:ext>
                </a:extLst>
              </a:tr>
              <a:tr h="659231">
                <a:tc vMerge="1">
                  <a:txBody>
                    <a:bodyPr/>
                    <a:lstStyle/>
                    <a:p>
                      <a:pPr marL="0" algn="ctr" defTabSz="633062" rtl="0" eaLnBrk="1" latinLnBrk="0" hangingPunct="1"/>
                      <a:endParaRPr lang="en-US" sz="2400" b="1" kern="1200">
                        <a:solidFill>
                          <a:schemeClr val="lt1"/>
                        </a:solidFill>
                        <a:latin typeface="+mn-lt"/>
                        <a:ea typeface="+mn-ea"/>
                        <a:cs typeface="+mn-cs"/>
                      </a:endParaRPr>
                    </a:p>
                  </a:txBody>
                  <a:tcPr>
                    <a:solidFill>
                      <a:schemeClr val="accent5"/>
                    </a:solidFill>
                  </a:tcPr>
                </a:tc>
                <a:tc>
                  <a:txBody>
                    <a:bodyPr/>
                    <a:lstStyle/>
                    <a:p>
                      <a:pPr marL="0" lvl="1" indent="0" algn="l" defTabSz="633062" rtl="0" eaLnBrk="1" latinLnBrk="0" hangingPunct="1">
                        <a:spcBef>
                          <a:spcPts val="0"/>
                        </a:spcBef>
                        <a:buFont typeface="Arial" panose="020B0604020202020204" pitchFamily="34" charset="0"/>
                        <a:buNone/>
                      </a:pPr>
                      <a:r>
                        <a:rPr lang="en-US" sz="1600" kern="1200"/>
                        <a:t>Describe what you thought or felt in reaction to the behavior.   </a:t>
                      </a:r>
                    </a:p>
                    <a:p>
                      <a:pPr marL="0" indent="-342900" algn="l" defTabSz="633062" rtl="0" eaLnBrk="1" latinLnBrk="0" hangingPunct="1">
                        <a:spcBef>
                          <a:spcPts val="0"/>
                        </a:spcBef>
                        <a:buFont typeface="Arial" panose="020B0604020202020204" pitchFamily="34" charset="0"/>
                        <a:buChar char="•"/>
                      </a:pPr>
                      <a:endParaRPr lang="en-US" sz="1600" b="0" kern="1200">
                        <a:solidFill>
                          <a:schemeClr val="tx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92109692"/>
                  </a:ext>
                </a:extLst>
              </a:tr>
            </a:tbl>
          </a:graphicData>
        </a:graphic>
      </p:graphicFrame>
      <p:sp>
        <p:nvSpPr>
          <p:cNvPr id="3" name="TextBox 2"/>
          <p:cNvSpPr txBox="1"/>
          <p:nvPr/>
        </p:nvSpPr>
        <p:spPr>
          <a:xfrm>
            <a:off x="838201" y="1818192"/>
            <a:ext cx="10398211" cy="584775"/>
          </a:xfrm>
          <a:prstGeom prst="rect">
            <a:avLst/>
          </a:prstGeom>
          <a:noFill/>
        </p:spPr>
        <p:txBody>
          <a:bodyPr wrap="square" rtlCol="0" anchor="t">
            <a:spAutoFit/>
          </a:bodyPr>
          <a:lstStyle/>
          <a:p>
            <a:r>
              <a:rPr lang="en-US" sz="1600"/>
              <a:t>Consistently using the Situation, Behavior, Impact (SBI) model can also assist you in having more effective feedback conversations.  This model can be used for giving both positive and developmental feedback.  </a:t>
            </a:r>
          </a:p>
        </p:txBody>
      </p:sp>
      <p:sp>
        <p:nvSpPr>
          <p:cNvPr id="5" name="TextBox 4"/>
          <p:cNvSpPr txBox="1"/>
          <p:nvPr/>
        </p:nvSpPr>
        <p:spPr>
          <a:xfrm>
            <a:off x="7745651" y="5574750"/>
            <a:ext cx="3609975" cy="338554"/>
          </a:xfrm>
          <a:prstGeom prst="rect">
            <a:avLst/>
          </a:prstGeom>
          <a:noFill/>
        </p:spPr>
        <p:txBody>
          <a:bodyPr wrap="square" rtlCol="0">
            <a:spAutoFit/>
          </a:bodyPr>
          <a:lstStyle/>
          <a:p>
            <a:pPr algn="r"/>
            <a:r>
              <a:rPr lang="en-US" sz="1600"/>
              <a:t>SBI, Center for Creative Leadership</a:t>
            </a:r>
          </a:p>
        </p:txBody>
      </p:sp>
      <p:sp>
        <p:nvSpPr>
          <p:cNvPr id="7"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63</a:t>
            </a:fld>
            <a:endParaRPr lang="en-US"/>
          </a:p>
        </p:txBody>
      </p:sp>
    </p:spTree>
    <p:custDataLst>
      <p:tags r:id="rId1"/>
    </p:custDataLst>
    <p:extLst>
      <p:ext uri="{BB962C8B-B14F-4D97-AF65-F5344CB8AC3E}">
        <p14:creationId xmlns:p14="http://schemas.microsoft.com/office/powerpoint/2010/main" val="19419567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8"/>
            <a:ext cx="10910776" cy="1158873"/>
          </a:xfrm>
        </p:spPr>
        <p:txBody>
          <a:bodyPr/>
          <a:lstStyle/>
          <a:p>
            <a:r>
              <a:rPr lang="en-US" b="1"/>
              <a:t>Activity</a:t>
            </a:r>
            <a:r>
              <a:rPr lang="en-US"/>
              <a:t> – Giving and Receiving Feedback </a:t>
            </a:r>
            <a:r>
              <a:rPr lang="en-US">
                <a:ea typeface="+mj-lt"/>
                <a:cs typeface="+mj-lt"/>
              </a:rPr>
              <a:t>–</a:t>
            </a:r>
            <a:r>
              <a:rPr lang="en-US"/>
              <a:t>Communication and Staying Connected Feedback Model – Situation, Behavior, Impact (SBI)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135927"/>
              </p:ext>
            </p:extLst>
          </p:nvPr>
        </p:nvGraphicFramePr>
        <p:xfrm>
          <a:off x="847881" y="1876600"/>
          <a:ext cx="10507745" cy="4030777"/>
        </p:xfrm>
        <a:graphic>
          <a:graphicData uri="http://schemas.openxmlformats.org/drawingml/2006/table">
            <a:tbl>
              <a:tblPr firstRow="1" bandRow="1">
                <a:tableStyleId>{7DF18680-E054-41AD-8BC1-D1AEF772440D}</a:tableStyleId>
              </a:tblPr>
              <a:tblGrid>
                <a:gridCol w="520264">
                  <a:extLst>
                    <a:ext uri="{9D8B030D-6E8A-4147-A177-3AD203B41FA5}">
                      <a16:colId xmlns:a16="http://schemas.microsoft.com/office/drawing/2014/main" val="684148059"/>
                    </a:ext>
                  </a:extLst>
                </a:gridCol>
                <a:gridCol w="3735483">
                  <a:extLst>
                    <a:ext uri="{9D8B030D-6E8A-4147-A177-3AD203B41FA5}">
                      <a16:colId xmlns:a16="http://schemas.microsoft.com/office/drawing/2014/main" val="116947841"/>
                    </a:ext>
                  </a:extLst>
                </a:gridCol>
                <a:gridCol w="6251998">
                  <a:extLst>
                    <a:ext uri="{9D8B030D-6E8A-4147-A177-3AD203B41FA5}">
                      <a16:colId xmlns:a16="http://schemas.microsoft.com/office/drawing/2014/main" val="2905471207"/>
                    </a:ext>
                  </a:extLst>
                </a:gridCol>
              </a:tblGrid>
              <a:tr h="454958">
                <a:tc rowSpan="2">
                  <a:txBody>
                    <a:bodyPr/>
                    <a:lstStyle/>
                    <a:p>
                      <a:pPr marL="0" algn="ctr" defTabSz="633062" rtl="0" eaLnBrk="1" latinLnBrk="0" hangingPunct="1"/>
                      <a:r>
                        <a:rPr lang="en-US" sz="2800" kern="1200">
                          <a:solidFill>
                            <a:schemeClr val="tx1"/>
                          </a:solidFill>
                        </a:rPr>
                        <a:t>S</a:t>
                      </a:r>
                      <a:endParaRPr lang="en-US" sz="2800" b="1" kern="1200">
                        <a:solidFill>
                          <a:schemeClr val="tx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tc gridSpan="2">
                  <a:txBody>
                    <a:bodyPr/>
                    <a:lstStyle/>
                    <a:p>
                      <a:pPr marL="0" lvl="0" algn="ctr" defTabSz="633062" rtl="0" eaLnBrk="1" latinLnBrk="0" hangingPunct="1"/>
                      <a:r>
                        <a:rPr lang="en-US" sz="2400" kern="1200"/>
                        <a:t>Situation</a:t>
                      </a:r>
                      <a:endParaRPr lang="en-US" sz="2400" b="1" kern="1200">
                        <a:solidFill>
                          <a:schemeClr val="lt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16038654"/>
                  </a:ext>
                </a:extLst>
              </a:tr>
              <a:tr h="727932">
                <a:tc vMerge="1">
                  <a:txBody>
                    <a:bodyPr/>
                    <a:lstStyle/>
                    <a:p>
                      <a:endParaRPr lang="en-US"/>
                    </a:p>
                  </a:txBody>
                  <a:tcPr/>
                </a:tc>
                <a:tc>
                  <a:txBody>
                    <a:bodyPr/>
                    <a:lstStyle/>
                    <a:p>
                      <a:pPr marL="0" lvl="1" indent="0" algn="l" defTabSz="633062" rtl="0" eaLnBrk="1" latinLnBrk="0" hangingPunct="1">
                        <a:buFont typeface="Arial" panose="020B0604020202020204" pitchFamily="34" charset="0"/>
                        <a:buNone/>
                      </a:pPr>
                      <a:r>
                        <a:rPr lang="en-US" sz="1400" kern="1200"/>
                        <a:t>Describe the situation.  </a:t>
                      </a:r>
                    </a:p>
                    <a:p>
                      <a:pPr marL="0" lvl="1" indent="0" algn="l" defTabSz="633062" rtl="0" eaLnBrk="1" latinLnBrk="0" hangingPunct="1">
                        <a:buFont typeface="Arial" panose="020B0604020202020204" pitchFamily="34" charset="0"/>
                        <a:buNone/>
                      </a:pPr>
                      <a:r>
                        <a:rPr lang="en-US" sz="1400" kern="1200"/>
                        <a:t>Be specific about when and where it occurred.  </a:t>
                      </a:r>
                      <a:endParaRPr lang="en-US" sz="1400" b="0" kern="1200">
                        <a:solidFill>
                          <a:schemeClr val="tx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577750"/>
                  </a:ext>
                </a:extLst>
              </a:tr>
              <a:tr h="454958">
                <a:tc rowSpan="2">
                  <a:txBody>
                    <a:bodyPr/>
                    <a:lstStyle/>
                    <a:p>
                      <a:pPr marL="0" algn="ctr" defTabSz="633062" rtl="0" eaLnBrk="1" latinLnBrk="0" hangingPunct="1"/>
                      <a:r>
                        <a:rPr lang="en-US" sz="2800" b="1" kern="1200"/>
                        <a:t>B</a:t>
                      </a:r>
                      <a:endParaRPr lang="en-US" sz="2800" b="1" kern="1200">
                        <a:solidFill>
                          <a:schemeClr val="lt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gridSpan="2">
                  <a:txBody>
                    <a:bodyPr/>
                    <a:lstStyle/>
                    <a:p>
                      <a:pPr marL="0" lvl="0" algn="ctr" defTabSz="633062" rtl="0" eaLnBrk="1" latinLnBrk="0" hangingPunct="1"/>
                      <a:r>
                        <a:rPr lang="en-US" sz="2400" b="1" kern="1200">
                          <a:solidFill>
                            <a:schemeClr val="bg1"/>
                          </a:solidFill>
                        </a:rPr>
                        <a:t>Behavior</a:t>
                      </a:r>
                      <a:endParaRPr lang="en-US" sz="2400" b="1" kern="1200">
                        <a:solidFill>
                          <a:schemeClr val="bg1"/>
                        </a:solidFill>
                        <a:latin typeface="+mn-lt"/>
                        <a:ea typeface="+mn-ea"/>
                        <a:cs typeface="+mn-cs"/>
                      </a:endParaRP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29509124"/>
                  </a:ext>
                </a:extLst>
              </a:tr>
              <a:tr h="1152559">
                <a:tc vMerge="1">
                  <a:txBody>
                    <a:bodyPr/>
                    <a:lstStyle/>
                    <a:p>
                      <a:pPr marL="0" algn="ctr" defTabSz="633062" rtl="0" eaLnBrk="1" latinLnBrk="0" hangingPunct="1"/>
                      <a:endParaRPr lang="en-US" sz="2400" b="1" kern="1200">
                        <a:solidFill>
                          <a:schemeClr val="lt1"/>
                        </a:solidFill>
                        <a:latin typeface="+mn-lt"/>
                        <a:ea typeface="+mn-ea"/>
                        <a:cs typeface="+mn-cs"/>
                      </a:endParaRPr>
                    </a:p>
                  </a:txBody>
                  <a:tcPr/>
                </a:tc>
                <a:tc>
                  <a:txBody>
                    <a:bodyPr/>
                    <a:lstStyle/>
                    <a:p>
                      <a:pPr marL="0" lvl="1" indent="0" algn="l" rtl="0" eaLnBrk="1" latinLnBrk="0" hangingPunct="1">
                        <a:buFont typeface="Arial" panose="020B0604020202020204" pitchFamily="34" charset="0"/>
                        <a:buNone/>
                      </a:pPr>
                      <a:r>
                        <a:rPr lang="en-US" sz="1400" kern="1200">
                          <a:solidFill>
                            <a:schemeClr val="dk1"/>
                          </a:solidFill>
                          <a:latin typeface="+mn-lt"/>
                          <a:ea typeface="+mn-ea"/>
                          <a:cs typeface="+mn-cs"/>
                        </a:rPr>
                        <a:t>Describe the actual, observable behavior.  Stick to the facts, don’t insert opinions or</a:t>
                      </a:r>
                      <a:r>
                        <a:rPr lang="en-US" sz="1400" kern="1200" baseline="0">
                          <a:solidFill>
                            <a:schemeClr val="dk1"/>
                          </a:solidFill>
                          <a:latin typeface="+mn-lt"/>
                          <a:ea typeface="+mn-ea"/>
                          <a:cs typeface="+mn-cs"/>
                        </a:rPr>
                        <a:t> </a:t>
                      </a:r>
                      <a:r>
                        <a:rPr lang="en-US" sz="1400" kern="1200">
                          <a:solidFill>
                            <a:schemeClr val="dk1"/>
                          </a:solidFill>
                          <a:latin typeface="+mn-lt"/>
                          <a:ea typeface="+mn-ea"/>
                          <a:cs typeface="+mn-cs"/>
                        </a:rPr>
                        <a:t>judgements.  </a:t>
                      </a:r>
                    </a:p>
                    <a:p>
                      <a:pPr marL="0" lvl="1" indent="0" algn="l" rtl="0" eaLnBrk="1" latinLnBrk="0" hangingPunct="1">
                        <a:buFont typeface="Arial" panose="020B0604020202020204" pitchFamily="34" charset="0"/>
                        <a:buNone/>
                      </a:pPr>
                      <a:r>
                        <a:rPr lang="en-US" sz="1400" kern="1200">
                          <a:solidFill>
                            <a:schemeClr val="dk1"/>
                          </a:solidFill>
                          <a:latin typeface="+mn-lt"/>
                          <a:ea typeface="+mn-ea"/>
                          <a:cs typeface="+mn-cs"/>
                        </a:rPr>
                        <a:t>Don’t assume you know what the other person was thinking.  </a:t>
                      </a:r>
                    </a:p>
                  </a:txBody>
                  <a:tcPr marL="88125" marR="881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9427785"/>
                  </a:ext>
                </a:extLst>
              </a:tr>
              <a:tr h="454958">
                <a:tc rowSpan="2">
                  <a:txBody>
                    <a:bodyPr/>
                    <a:lstStyle/>
                    <a:p>
                      <a:pPr marL="0" algn="ctr" defTabSz="633062" rtl="0" eaLnBrk="1" latinLnBrk="0" hangingPunct="1"/>
                      <a:r>
                        <a:rPr lang="en-US" sz="2800" b="1" kern="1200"/>
                        <a:t>I</a:t>
                      </a:r>
                      <a:endParaRPr lang="en-US" sz="2800" b="1" kern="1200">
                        <a:solidFill>
                          <a:schemeClr val="lt1"/>
                        </a:solidFill>
                        <a:latin typeface="+mn-lt"/>
                        <a:ea typeface="+mn-ea"/>
                        <a:cs typeface="+mn-cs"/>
                      </a:endParaRPr>
                    </a:p>
                  </a:txBody>
                  <a:tcPr marL="88125" marR="8812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gridSpan="2">
                  <a:txBody>
                    <a:bodyPr/>
                    <a:lstStyle/>
                    <a:p>
                      <a:pPr marL="0" lvl="0" algn="ctr" defTabSz="633062" rtl="0" eaLnBrk="1" latinLnBrk="0" hangingPunct="1"/>
                      <a:r>
                        <a:rPr lang="en-US" sz="2400" b="1" kern="1200">
                          <a:solidFill>
                            <a:schemeClr val="bg1"/>
                          </a:solidFill>
                          <a:latin typeface="+mn-lt"/>
                          <a:ea typeface="+mn-ea"/>
                          <a:cs typeface="+mn-cs"/>
                        </a:rPr>
                        <a:t>Impact</a:t>
                      </a:r>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801021625"/>
                  </a:ext>
                </a:extLst>
              </a:tr>
              <a:tr h="773005">
                <a:tc vMerge="1">
                  <a:txBody>
                    <a:bodyPr/>
                    <a:lstStyle/>
                    <a:p>
                      <a:pPr marL="0" algn="ctr" defTabSz="633062" rtl="0" eaLnBrk="1" latinLnBrk="0" hangingPunct="1"/>
                      <a:endParaRPr lang="en-US" sz="2400" b="1" kern="1200">
                        <a:solidFill>
                          <a:schemeClr val="lt1"/>
                        </a:solidFill>
                        <a:latin typeface="+mn-lt"/>
                        <a:ea typeface="+mn-ea"/>
                        <a:cs typeface="+mn-cs"/>
                      </a:endParaRPr>
                    </a:p>
                  </a:txBody>
                  <a:tcPr>
                    <a:solidFill>
                      <a:schemeClr val="accent5"/>
                    </a:solidFill>
                  </a:tcPr>
                </a:tc>
                <a:tc>
                  <a:txBody>
                    <a:bodyPr/>
                    <a:lstStyle/>
                    <a:p>
                      <a:pPr marL="0" lvl="1" indent="0" algn="l" rtl="0" eaLnBrk="1" latinLnBrk="0" hangingPunct="1">
                        <a:spcBef>
                          <a:spcPts val="1200"/>
                        </a:spcBef>
                        <a:buFont typeface="Arial" panose="020B0604020202020204" pitchFamily="34" charset="0"/>
                        <a:buNone/>
                      </a:pPr>
                      <a:r>
                        <a:rPr lang="en-US" sz="1400" kern="1200">
                          <a:solidFill>
                            <a:schemeClr val="dk1"/>
                          </a:solidFill>
                          <a:latin typeface="+mn-lt"/>
                          <a:ea typeface="+mn-ea"/>
                          <a:cs typeface="+mn-cs"/>
                        </a:rPr>
                        <a:t>Describe what you thought or felt in reaction to the behavior.   </a:t>
                      </a:r>
                      <a:endParaRPr lang="en-US"/>
                    </a:p>
                  </a:txBody>
                  <a:tcPr marL="88125" marR="881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en-US"/>
                    </a:p>
                  </a:txBody>
                  <a:tcPr marL="88125" marR="881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92109692"/>
                  </a:ext>
                </a:extLst>
              </a:tr>
            </a:tbl>
          </a:graphicData>
        </a:graphic>
      </p:graphicFrame>
      <p:sp>
        <p:nvSpPr>
          <p:cNvPr id="3" name="TextBox 2"/>
          <p:cNvSpPr txBox="1"/>
          <p:nvPr/>
        </p:nvSpPr>
        <p:spPr>
          <a:xfrm>
            <a:off x="847881" y="1566533"/>
            <a:ext cx="10398211" cy="338554"/>
          </a:xfrm>
          <a:prstGeom prst="rect">
            <a:avLst/>
          </a:prstGeom>
          <a:noFill/>
        </p:spPr>
        <p:txBody>
          <a:bodyPr wrap="square" rtlCol="0">
            <a:spAutoFit/>
          </a:bodyPr>
          <a:lstStyle/>
          <a:p>
            <a:r>
              <a:rPr lang="en-US" sz="1600"/>
              <a:t>Use the template to prepare for your feedback conversation.  </a:t>
            </a:r>
          </a:p>
        </p:txBody>
      </p:sp>
      <p:sp>
        <p:nvSpPr>
          <p:cNvPr id="5" name="TextBox 4"/>
          <p:cNvSpPr txBox="1"/>
          <p:nvPr/>
        </p:nvSpPr>
        <p:spPr>
          <a:xfrm>
            <a:off x="7831857" y="5626426"/>
            <a:ext cx="3523769" cy="338554"/>
          </a:xfrm>
          <a:prstGeom prst="rect">
            <a:avLst/>
          </a:prstGeom>
          <a:noFill/>
        </p:spPr>
        <p:txBody>
          <a:bodyPr wrap="square" rtlCol="0">
            <a:spAutoFit/>
          </a:bodyPr>
          <a:lstStyle/>
          <a:p>
            <a:pPr algn="r"/>
            <a:r>
              <a:rPr lang="en-US" sz="1600"/>
              <a:t>SBI, Center for Creative Leadership</a:t>
            </a:r>
          </a:p>
        </p:txBody>
      </p:sp>
      <p:sp>
        <p:nvSpPr>
          <p:cNvPr id="7" name="Slide Number Placeholder 2"/>
          <p:cNvSpPr>
            <a:spLocks noGrp="1"/>
          </p:cNvSpPr>
          <p:nvPr>
            <p:ph type="sldNum" sz="quarter" idx="4"/>
          </p:nvPr>
        </p:nvSpPr>
        <p:spPr>
          <a:xfrm>
            <a:off x="10737570" y="6401323"/>
            <a:ext cx="1236112" cy="365125"/>
          </a:xfrm>
        </p:spPr>
        <p:txBody>
          <a:bodyPr/>
          <a:lstStyle/>
          <a:p>
            <a:fld id="{BC825DD3-F8EA-8B4C-9EBB-4B822F02D76E}" type="slidenum">
              <a:rPr lang="en-US" smtClean="0"/>
              <a:pPr/>
              <a:t>64</a:t>
            </a:fld>
            <a:endParaRPr lang="en-US"/>
          </a:p>
        </p:txBody>
      </p:sp>
    </p:spTree>
    <p:custDataLst>
      <p:tags r:id="rId1"/>
    </p:custDataLst>
    <p:extLst>
      <p:ext uri="{BB962C8B-B14F-4D97-AF65-F5344CB8AC3E}">
        <p14:creationId xmlns:p14="http://schemas.microsoft.com/office/powerpoint/2010/main" val="4035810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065B-6707-4BC8-929D-87F3EEC4FC92}"/>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48832F26-3F8A-466A-93ED-2227DA5AF458}"/>
              </a:ext>
            </a:extLst>
          </p:cNvPr>
          <p:cNvSpPr>
            <a:spLocks noGrp="1"/>
          </p:cNvSpPr>
          <p:nvPr>
            <p:ph type="sldNum" sz="quarter" idx="12"/>
          </p:nvPr>
        </p:nvSpPr>
        <p:spPr/>
        <p:txBody>
          <a:bodyPr/>
          <a:lstStyle/>
          <a:p>
            <a:fld id="{4085167E-05FD-4703-8690-475230B9DB7D}" type="slidenum">
              <a:rPr lang="en-US" smtClean="0"/>
              <a:t>65</a:t>
            </a:fld>
            <a:endParaRPr lang="en-US"/>
          </a:p>
        </p:txBody>
      </p:sp>
    </p:spTree>
    <p:custDataLst>
      <p:tags r:id="rId1"/>
    </p:custDataLst>
    <p:extLst>
      <p:ext uri="{BB962C8B-B14F-4D97-AF65-F5344CB8AC3E}">
        <p14:creationId xmlns:p14="http://schemas.microsoft.com/office/powerpoint/2010/main" val="2728506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37" y="957695"/>
            <a:ext cx="3494362" cy="4930246"/>
          </a:xfrm>
        </p:spPr>
        <p:txBody>
          <a:bodyPr>
            <a:normAutofit/>
          </a:bodyPr>
          <a:lstStyle/>
          <a:p>
            <a:pPr algn="ctr"/>
            <a:r>
              <a:rPr lang="en-US" sz="4000"/>
              <a:t>Resources</a:t>
            </a:r>
          </a:p>
        </p:txBody>
      </p:sp>
      <p:sp>
        <p:nvSpPr>
          <p:cNvPr id="3" name="Content Placeholder 2"/>
          <p:cNvSpPr>
            <a:spLocks noGrp="1"/>
          </p:cNvSpPr>
          <p:nvPr>
            <p:ph idx="1"/>
          </p:nvPr>
        </p:nvSpPr>
        <p:spPr>
          <a:xfrm>
            <a:off x="857266" y="963877"/>
            <a:ext cx="6377769" cy="4930246"/>
          </a:xfrm>
        </p:spPr>
        <p:txBody>
          <a:bodyPr vert="horz" lIns="91440" tIns="45720" rIns="91440" bIns="45720" rtlCol="0" anchor="ctr">
            <a:normAutofit/>
          </a:bodyPr>
          <a:lstStyle/>
          <a:p>
            <a:pPr marL="0" indent="0">
              <a:buNone/>
            </a:pPr>
            <a:r>
              <a:rPr lang="en-US" sz="2000"/>
              <a:t>There are a variety of resources on these topics available to support you and your employees while working remotely, including:</a:t>
            </a:r>
            <a:br>
              <a:rPr lang="en-US" sz="2000"/>
            </a:br>
            <a:endParaRPr lang="en-US" sz="2000"/>
          </a:p>
          <a:p>
            <a:pPr lvl="1"/>
            <a:r>
              <a:rPr lang="en-US" sz="2000"/>
              <a:t>Articles related to:  </a:t>
            </a:r>
          </a:p>
          <a:p>
            <a:pPr lvl="2"/>
            <a:r>
              <a:rPr lang="en-US" sz="2000"/>
              <a:t>Working Remotely</a:t>
            </a:r>
          </a:p>
          <a:p>
            <a:pPr lvl="2"/>
            <a:r>
              <a:rPr lang="en-US" sz="2000"/>
              <a:t>Working From Home (Parents)</a:t>
            </a:r>
          </a:p>
          <a:p>
            <a:pPr lvl="2"/>
            <a:r>
              <a:rPr lang="en-US" sz="2000"/>
              <a:t>Feedback</a:t>
            </a:r>
          </a:p>
          <a:p>
            <a:pPr lvl="1"/>
            <a:r>
              <a:rPr lang="en-US" sz="2000"/>
              <a:t>LinkedIn Learning Videos</a:t>
            </a:r>
          </a:p>
          <a:p>
            <a:pPr lvl="1"/>
            <a:r>
              <a:rPr lang="en-US" sz="2000"/>
              <a:t>Templates</a:t>
            </a:r>
          </a:p>
          <a:p>
            <a:pPr lvl="1"/>
            <a:r>
              <a:rPr lang="en-US" sz="2000"/>
              <a:t>Worksheets</a:t>
            </a:r>
            <a:br>
              <a:rPr lang="en-US" sz="2000"/>
            </a:br>
            <a:endParaRPr lang="en-US" sz="2000"/>
          </a:p>
          <a:p>
            <a:pPr marL="0" indent="0">
              <a:buNone/>
            </a:pPr>
            <a:r>
              <a:rPr lang="en-US" sz="2000">
                <a:hlinkClick r:id="rId3"/>
              </a:rPr>
              <a:t>Please follow this link to access them!</a:t>
            </a:r>
          </a:p>
          <a:p>
            <a:endParaRPr lang="en-US" sz="2000"/>
          </a:p>
          <a:p>
            <a:endParaRPr lang="en-US" sz="2000"/>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0571516" y="6033479"/>
            <a:ext cx="782283" cy="365125"/>
          </a:xfrm>
        </p:spPr>
        <p:txBody>
          <a:bodyPr>
            <a:normAutofit/>
          </a:bodyPr>
          <a:lstStyle/>
          <a:p>
            <a:pPr>
              <a:spcAft>
                <a:spcPts val="600"/>
              </a:spcAft>
            </a:pPr>
            <a:fld id="{BC825DD3-F8EA-8B4C-9EBB-4B822F02D76E}" type="slidenum">
              <a:rPr lang="en-US" sz="1050">
                <a:solidFill>
                  <a:schemeClr val="tx1">
                    <a:alpha val="80000"/>
                  </a:schemeClr>
                </a:solidFill>
              </a:rPr>
              <a:pPr>
                <a:spcAft>
                  <a:spcPts val="600"/>
                </a:spcAft>
              </a:pPr>
              <a:t>66</a:t>
            </a:fld>
            <a:endParaRPr lang="en-US" sz="1050">
              <a:solidFill>
                <a:schemeClr val="tx1">
                  <a:alpha val="80000"/>
                </a:schemeClr>
              </a:solidFill>
            </a:endParaRPr>
          </a:p>
        </p:txBody>
      </p:sp>
    </p:spTree>
    <p:custDataLst>
      <p:tags r:id="rId1"/>
    </p:custDataLst>
    <p:extLst>
      <p:ext uri="{BB962C8B-B14F-4D97-AF65-F5344CB8AC3E}">
        <p14:creationId xmlns:p14="http://schemas.microsoft.com/office/powerpoint/2010/main" val="25582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Activity: Shifting to Remote Work – Role Outcomes </a:t>
            </a:r>
          </a:p>
        </p:txBody>
      </p:sp>
      <p:sp>
        <p:nvSpPr>
          <p:cNvPr id="3" name="Content Placeholder 2"/>
          <p:cNvSpPr>
            <a:spLocks noGrp="1"/>
          </p:cNvSpPr>
          <p:nvPr>
            <p:ph idx="1"/>
          </p:nvPr>
        </p:nvSpPr>
        <p:spPr>
          <a:xfrm>
            <a:off x="838201" y="1151344"/>
            <a:ext cx="10508199" cy="2596633"/>
          </a:xfrm>
        </p:spPr>
        <p:txBody>
          <a:bodyPr vert="horz" lIns="91440" tIns="45720" rIns="91440" bIns="45720" rtlCol="0" anchor="t">
            <a:noAutofit/>
          </a:bodyPr>
          <a:lstStyle/>
          <a:p>
            <a:pPr marL="0" indent="0">
              <a:buNone/>
            </a:pPr>
            <a:r>
              <a:rPr lang="en-US" sz="1600"/>
              <a:t>Use the table below to list all the job roles that report to you and the associated, current outcomes.  Remember, the outcomes are the result of a task or process.  Feel free to add columns/rows to this table as needed.</a:t>
            </a:r>
          </a:p>
          <a:p>
            <a:pPr marL="0" indent="0">
              <a:buNone/>
            </a:pPr>
            <a:endParaRPr lang="en-US" sz="1600"/>
          </a:p>
        </p:txBody>
      </p:sp>
      <p:sp>
        <p:nvSpPr>
          <p:cNvPr id="4" name="Slide Number Placeholder 3"/>
          <p:cNvSpPr>
            <a:spLocks noGrp="1"/>
          </p:cNvSpPr>
          <p:nvPr>
            <p:ph type="sldNum" sz="quarter" idx="4"/>
          </p:nvPr>
        </p:nvSpPr>
        <p:spPr>
          <a:xfrm>
            <a:off x="10728345" y="6207495"/>
            <a:ext cx="1236112" cy="365125"/>
          </a:xfrm>
        </p:spPr>
        <p:txBody>
          <a:bodyPr/>
          <a:lstStyle/>
          <a:p>
            <a:fld id="{BC825DD3-F8EA-8B4C-9EBB-4B822F02D76E}"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16577600"/>
              </p:ext>
            </p:extLst>
          </p:nvPr>
        </p:nvGraphicFramePr>
        <p:xfrm>
          <a:off x="890494" y="1874789"/>
          <a:ext cx="10189884" cy="3185160"/>
        </p:xfrm>
        <a:graphic>
          <a:graphicData uri="http://schemas.openxmlformats.org/drawingml/2006/table">
            <a:tbl>
              <a:tblPr firstRow="1" bandRow="1">
                <a:tableStyleId>{7DF18680-E054-41AD-8BC1-D1AEF772440D}</a:tableStyleId>
              </a:tblPr>
              <a:tblGrid>
                <a:gridCol w="2547471">
                  <a:extLst>
                    <a:ext uri="{9D8B030D-6E8A-4147-A177-3AD203B41FA5}">
                      <a16:colId xmlns:a16="http://schemas.microsoft.com/office/drawing/2014/main" val="3369433834"/>
                    </a:ext>
                  </a:extLst>
                </a:gridCol>
                <a:gridCol w="2547471">
                  <a:extLst>
                    <a:ext uri="{9D8B030D-6E8A-4147-A177-3AD203B41FA5}">
                      <a16:colId xmlns:a16="http://schemas.microsoft.com/office/drawing/2014/main" val="1403754715"/>
                    </a:ext>
                  </a:extLst>
                </a:gridCol>
                <a:gridCol w="2547471">
                  <a:extLst>
                    <a:ext uri="{9D8B030D-6E8A-4147-A177-3AD203B41FA5}">
                      <a16:colId xmlns:a16="http://schemas.microsoft.com/office/drawing/2014/main" val="866819132"/>
                    </a:ext>
                  </a:extLst>
                </a:gridCol>
                <a:gridCol w="2547471">
                  <a:extLst>
                    <a:ext uri="{9D8B030D-6E8A-4147-A177-3AD203B41FA5}">
                      <a16:colId xmlns:a16="http://schemas.microsoft.com/office/drawing/2014/main" val="2938818564"/>
                    </a:ext>
                  </a:extLst>
                </a:gridCol>
              </a:tblGrid>
              <a:tr h="370840">
                <a:tc>
                  <a:txBody>
                    <a:bodyPr/>
                    <a:lstStyle/>
                    <a:p>
                      <a:pPr algn="ctr"/>
                      <a:r>
                        <a:rPr lang="en-US" sz="1400"/>
                        <a:t>Example:</a:t>
                      </a:r>
                      <a:r>
                        <a:rPr lang="en-US" sz="1400" baseline="0"/>
                        <a:t> </a:t>
                      </a:r>
                      <a:r>
                        <a:rPr lang="en-US" sz="1400"/>
                        <a:t>Administrative</a:t>
                      </a:r>
                      <a:r>
                        <a:rPr lang="en-US" sz="1400" baseline="0"/>
                        <a:t> Coordinator</a:t>
                      </a: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1748283070"/>
                  </a:ext>
                </a:extLst>
              </a:tr>
              <a:tr h="370840">
                <a:tc>
                  <a:txBody>
                    <a:bodyPr/>
                    <a:lstStyle/>
                    <a:p>
                      <a:r>
                        <a:rPr lang="en-US" sz="1400"/>
                        <a:t>An up-to-date schedule of meetings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925375352"/>
                  </a:ext>
                </a:extLst>
              </a:tr>
              <a:tr h="370840">
                <a:tc>
                  <a:txBody>
                    <a:bodyPr/>
                    <a:lstStyle/>
                    <a:p>
                      <a:r>
                        <a:rPr lang="en-US" sz="1400"/>
                        <a:t>A designee’s reimbursements submitted</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339012404"/>
                  </a:ext>
                </a:extLst>
              </a:tr>
              <a:tr h="370840">
                <a:tc>
                  <a:txBody>
                    <a:bodyPr/>
                    <a:lstStyle/>
                    <a:p>
                      <a:r>
                        <a:rPr lang="en-US" sz="1400"/>
                        <a:t>A designee’s travel arranged</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411373230"/>
                  </a:ext>
                </a:extLst>
              </a:tr>
              <a:tr h="370840">
                <a:tc>
                  <a:txBody>
                    <a:bodyPr/>
                    <a:lstStyle/>
                    <a:p>
                      <a:r>
                        <a:rPr lang="en-US" sz="1400"/>
                        <a:t>Office supplies</a:t>
                      </a:r>
                      <a:r>
                        <a:rPr lang="en-US" sz="1400" baseline="0"/>
                        <a:t> stocked</a:t>
                      </a:r>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54591690"/>
                  </a:ext>
                </a:extLst>
              </a:tr>
              <a:tr h="370840">
                <a:tc>
                  <a:txBody>
                    <a:bodyPr/>
                    <a:lstStyle/>
                    <a:p>
                      <a:r>
                        <a:rPr lang="en-US" sz="1400"/>
                        <a:t>Support documents created for work</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31837091"/>
                  </a:ext>
                </a:extLst>
              </a:tr>
              <a:tr h="370840">
                <a:tc>
                  <a:txBody>
                    <a:bodyPr/>
                    <a:lstStyle/>
                    <a:p>
                      <a:r>
                        <a:rPr lang="en-US" sz="1400"/>
                        <a:t>A planned</a:t>
                      </a:r>
                      <a:r>
                        <a:rPr lang="en-US" sz="1400" baseline="0"/>
                        <a:t> event</a:t>
                      </a:r>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204394348"/>
                  </a:ext>
                </a:extLst>
              </a:tr>
            </a:tbl>
          </a:graphicData>
        </a:graphic>
      </p:graphicFrame>
    </p:spTree>
    <p:custDataLst>
      <p:tags r:id="rId1"/>
    </p:custDataLst>
    <p:extLst>
      <p:ext uri="{BB962C8B-B14F-4D97-AF65-F5344CB8AC3E}">
        <p14:creationId xmlns:p14="http://schemas.microsoft.com/office/powerpoint/2010/main" val="361174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Shifting to Remote Work – Access Required</a:t>
            </a:r>
          </a:p>
        </p:txBody>
      </p:sp>
      <p:sp>
        <p:nvSpPr>
          <p:cNvPr id="3" name="Content Placeholder 2"/>
          <p:cNvSpPr>
            <a:spLocks noGrp="1"/>
          </p:cNvSpPr>
          <p:nvPr>
            <p:ph idx="1"/>
          </p:nvPr>
        </p:nvSpPr>
        <p:spPr/>
        <p:txBody>
          <a:bodyPr/>
          <a:lstStyle/>
          <a:p>
            <a:r>
              <a:rPr lang="en-US"/>
              <a:t>After you identified all the role outcomes, think about what sort of access (resource) is required in order to complete them.  See the example below. </a:t>
            </a:r>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86671110"/>
              </p:ext>
            </p:extLst>
          </p:nvPr>
        </p:nvGraphicFramePr>
        <p:xfrm>
          <a:off x="890494" y="1874789"/>
          <a:ext cx="10189884" cy="2595880"/>
        </p:xfrm>
        <a:graphic>
          <a:graphicData uri="http://schemas.openxmlformats.org/drawingml/2006/table">
            <a:tbl>
              <a:tblPr firstRow="1" bandRow="1">
                <a:tableStyleId>{21E4AEA4-8DFA-4A89-87EB-49C32662AFE0}</a:tableStyleId>
              </a:tblPr>
              <a:tblGrid>
                <a:gridCol w="2547471">
                  <a:extLst>
                    <a:ext uri="{9D8B030D-6E8A-4147-A177-3AD203B41FA5}">
                      <a16:colId xmlns:a16="http://schemas.microsoft.com/office/drawing/2014/main" val="3369433834"/>
                    </a:ext>
                  </a:extLst>
                </a:gridCol>
                <a:gridCol w="2547471">
                  <a:extLst>
                    <a:ext uri="{9D8B030D-6E8A-4147-A177-3AD203B41FA5}">
                      <a16:colId xmlns:a16="http://schemas.microsoft.com/office/drawing/2014/main" val="1403754715"/>
                    </a:ext>
                  </a:extLst>
                </a:gridCol>
                <a:gridCol w="2547471">
                  <a:extLst>
                    <a:ext uri="{9D8B030D-6E8A-4147-A177-3AD203B41FA5}">
                      <a16:colId xmlns:a16="http://schemas.microsoft.com/office/drawing/2014/main" val="866819132"/>
                    </a:ext>
                  </a:extLst>
                </a:gridCol>
                <a:gridCol w="2547471">
                  <a:extLst>
                    <a:ext uri="{9D8B030D-6E8A-4147-A177-3AD203B41FA5}">
                      <a16:colId xmlns:a16="http://schemas.microsoft.com/office/drawing/2014/main" val="2938818564"/>
                    </a:ext>
                  </a:extLst>
                </a:gridCol>
              </a:tblGrid>
              <a:tr h="370840">
                <a:tc>
                  <a:txBody>
                    <a:bodyPr/>
                    <a:lstStyle/>
                    <a:p>
                      <a:pPr algn="ctr"/>
                      <a:r>
                        <a:rPr lang="en-US" sz="1400"/>
                        <a:t>Job Role</a:t>
                      </a:r>
                    </a:p>
                  </a:txBody>
                  <a:tcPr/>
                </a:tc>
                <a:tc>
                  <a:txBody>
                    <a:bodyPr/>
                    <a:lstStyle/>
                    <a:p>
                      <a:pPr algn="ctr"/>
                      <a:r>
                        <a:rPr lang="en-US" sz="1400"/>
                        <a:t>Role</a:t>
                      </a:r>
                      <a:r>
                        <a:rPr lang="en-US" sz="1400" baseline="0"/>
                        <a:t> Outcomes</a:t>
                      </a:r>
                      <a:endParaRPr lang="en-US" sz="1400"/>
                    </a:p>
                  </a:txBody>
                  <a:tcPr/>
                </a:tc>
                <a:tc>
                  <a:txBody>
                    <a:bodyPr/>
                    <a:lstStyle/>
                    <a:p>
                      <a:pPr algn="ctr"/>
                      <a:r>
                        <a:rPr lang="en-US" sz="1400"/>
                        <a:t>Access Required to Perform</a:t>
                      </a:r>
                    </a:p>
                  </a:txBody>
                  <a:tcPr/>
                </a:tc>
                <a:tc>
                  <a:txBody>
                    <a:bodyPr/>
                    <a:lstStyle/>
                    <a:p>
                      <a:pPr algn="ctr"/>
                      <a:r>
                        <a:rPr lang="en-US" sz="1400"/>
                        <a:t>Obtain Access Remotely?</a:t>
                      </a:r>
                    </a:p>
                  </a:txBody>
                  <a:tcPr/>
                </a:tc>
                <a:extLst>
                  <a:ext uri="{0D108BD9-81ED-4DB2-BD59-A6C34878D82A}">
                    <a16:rowId xmlns:a16="http://schemas.microsoft.com/office/drawing/2014/main" val="1748283070"/>
                  </a:ext>
                </a:extLst>
              </a:tr>
              <a:tr h="370840">
                <a:tc rowSpan="6">
                  <a:txBody>
                    <a:bodyPr/>
                    <a:lstStyle/>
                    <a:p>
                      <a:endParaRPr lang="en-US" sz="1400"/>
                    </a:p>
                    <a:p>
                      <a:endParaRPr lang="en-US" sz="1400"/>
                    </a:p>
                    <a:p>
                      <a:endParaRPr lang="en-US" sz="1400"/>
                    </a:p>
                    <a:p>
                      <a:endParaRPr lang="en-US" sz="1400"/>
                    </a:p>
                    <a:p>
                      <a:r>
                        <a:rPr lang="en-US" sz="1400"/>
                        <a:t>Medical</a:t>
                      </a:r>
                      <a:r>
                        <a:rPr lang="en-US" sz="1400" baseline="0"/>
                        <a:t> Office Coordinator </a:t>
                      </a:r>
                      <a:endParaRPr lang="en-US" sz="1400"/>
                    </a:p>
                  </a:txBody>
                  <a:tcPr/>
                </a:tc>
                <a:tc>
                  <a:txBody>
                    <a:bodyPr/>
                    <a:lstStyle/>
                    <a:p>
                      <a:r>
                        <a:rPr lang="en-US" sz="1400"/>
                        <a:t>An up-to-date clinical</a:t>
                      </a:r>
                      <a:r>
                        <a:rPr lang="en-US" sz="1400" baseline="0"/>
                        <a:t> schedule</a:t>
                      </a:r>
                      <a:endParaRPr lang="en-US" sz="1400"/>
                    </a:p>
                  </a:txBody>
                  <a:tcPr/>
                </a:tc>
                <a:tc>
                  <a:txBody>
                    <a:bodyPr/>
                    <a:lstStyle/>
                    <a:p>
                      <a:r>
                        <a:rPr lang="en-US" sz="1400"/>
                        <a:t>Epic, </a:t>
                      </a:r>
                      <a:r>
                        <a:rPr lang="en-US" sz="1400" err="1"/>
                        <a:t>QGenda</a:t>
                      </a:r>
                      <a:r>
                        <a:rPr lang="en-US" sz="1400"/>
                        <a:t>,</a:t>
                      </a:r>
                      <a:r>
                        <a:rPr lang="en-US" sz="1400" baseline="0"/>
                        <a:t> Outlook, Phone</a:t>
                      </a:r>
                      <a:endParaRPr lang="en-US" sz="1400"/>
                    </a:p>
                  </a:txBody>
                  <a:tcPr/>
                </a:tc>
                <a:tc rowSpan="6">
                  <a:txBody>
                    <a:bodyPr/>
                    <a:lstStyle/>
                    <a:p>
                      <a:r>
                        <a:rPr lang="en-US" sz="1400"/>
                        <a:t>Workstation,</a:t>
                      </a:r>
                      <a:r>
                        <a:rPr lang="en-US" sz="1400" baseline="0"/>
                        <a:t> Internet, VPN access, Authenticator, what else?</a:t>
                      </a:r>
                    </a:p>
                    <a:p>
                      <a:endParaRPr lang="en-US" sz="1400" baseline="0"/>
                    </a:p>
                    <a:p>
                      <a:r>
                        <a:rPr lang="en-US" sz="1400" baseline="0"/>
                        <a:t>Voice over IP for phone?</a:t>
                      </a:r>
                      <a:endParaRPr lang="en-US" sz="1400"/>
                    </a:p>
                  </a:txBody>
                  <a:tcPr/>
                </a:tc>
                <a:extLst>
                  <a:ext uri="{0D108BD9-81ED-4DB2-BD59-A6C34878D82A}">
                    <a16:rowId xmlns:a16="http://schemas.microsoft.com/office/drawing/2014/main" val="2925375352"/>
                  </a:ext>
                </a:extLst>
              </a:tr>
              <a:tr h="370840">
                <a:tc vMerge="1">
                  <a:txBody>
                    <a:bodyPr/>
                    <a:lstStyle/>
                    <a:p>
                      <a:endParaRPr lang="en-US" sz="1400"/>
                    </a:p>
                  </a:txBody>
                  <a:tcPr/>
                </a:tc>
                <a:tc>
                  <a:txBody>
                    <a:bodyPr/>
                    <a:lstStyle/>
                    <a:p>
                      <a:r>
                        <a:rPr lang="en-US" sz="1400"/>
                        <a:t>A prescription</a:t>
                      </a:r>
                      <a:r>
                        <a:rPr lang="en-US" sz="1400" baseline="0"/>
                        <a:t> refill for patients</a:t>
                      </a:r>
                      <a:endParaRPr lang="en-US" sz="1400"/>
                    </a:p>
                  </a:txBody>
                  <a:tcPr/>
                </a:tc>
                <a:tc>
                  <a:txBody>
                    <a:bodyPr/>
                    <a:lstStyle/>
                    <a:p>
                      <a:r>
                        <a:rPr lang="en-US" sz="1400"/>
                        <a:t>Epic</a:t>
                      </a:r>
                    </a:p>
                  </a:txBody>
                  <a:tcPr/>
                </a:tc>
                <a:tc vMerge="1">
                  <a:txBody>
                    <a:bodyPr/>
                    <a:lstStyle/>
                    <a:p>
                      <a:endParaRPr lang="en-US" sz="1400"/>
                    </a:p>
                  </a:txBody>
                  <a:tcPr/>
                </a:tc>
                <a:extLst>
                  <a:ext uri="{0D108BD9-81ED-4DB2-BD59-A6C34878D82A}">
                    <a16:rowId xmlns:a16="http://schemas.microsoft.com/office/drawing/2014/main" val="3339012404"/>
                  </a:ext>
                </a:extLst>
              </a:tr>
              <a:tr h="370840">
                <a:tc vMerge="1">
                  <a:txBody>
                    <a:bodyPr/>
                    <a:lstStyle/>
                    <a:p>
                      <a:endParaRPr lang="en-US" sz="1400"/>
                    </a:p>
                  </a:txBody>
                  <a:tcPr/>
                </a:tc>
                <a:tc>
                  <a:txBody>
                    <a:bodyPr/>
                    <a:lstStyle/>
                    <a:p>
                      <a:r>
                        <a:rPr lang="en-US" sz="1400"/>
                        <a:t>A referral for a clinical specialty</a:t>
                      </a:r>
                    </a:p>
                  </a:txBody>
                  <a:tcPr/>
                </a:tc>
                <a:tc>
                  <a:txBody>
                    <a:bodyPr/>
                    <a:lstStyle/>
                    <a:p>
                      <a:r>
                        <a:rPr lang="en-US" sz="1400"/>
                        <a:t>Epic</a:t>
                      </a:r>
                    </a:p>
                  </a:txBody>
                  <a:tcPr/>
                </a:tc>
                <a:tc vMerge="1">
                  <a:txBody>
                    <a:bodyPr/>
                    <a:lstStyle/>
                    <a:p>
                      <a:endParaRPr lang="en-US" sz="1400"/>
                    </a:p>
                  </a:txBody>
                  <a:tcPr/>
                </a:tc>
                <a:extLst>
                  <a:ext uri="{0D108BD9-81ED-4DB2-BD59-A6C34878D82A}">
                    <a16:rowId xmlns:a16="http://schemas.microsoft.com/office/drawing/2014/main" val="1411373230"/>
                  </a:ext>
                </a:extLst>
              </a:tr>
              <a:tr h="370840">
                <a:tc vMerge="1">
                  <a:txBody>
                    <a:bodyPr/>
                    <a:lstStyle/>
                    <a:p>
                      <a:endParaRPr lang="en-US" sz="1400"/>
                    </a:p>
                  </a:txBody>
                  <a:tcPr/>
                </a:tc>
                <a:tc>
                  <a:txBody>
                    <a:bodyPr/>
                    <a:lstStyle/>
                    <a:p>
                      <a:r>
                        <a:rPr lang="en-US" sz="1400"/>
                        <a:t>A referral</a:t>
                      </a:r>
                      <a:r>
                        <a:rPr lang="en-US" sz="1400" baseline="0"/>
                        <a:t> for imaging</a:t>
                      </a:r>
                      <a:endParaRPr lang="en-US" sz="1400"/>
                    </a:p>
                  </a:txBody>
                  <a:tcPr/>
                </a:tc>
                <a:tc>
                  <a:txBody>
                    <a:bodyPr/>
                    <a:lstStyle/>
                    <a:p>
                      <a:r>
                        <a:rPr lang="en-US" sz="1400"/>
                        <a:t>Epic</a:t>
                      </a:r>
                    </a:p>
                  </a:txBody>
                  <a:tcPr/>
                </a:tc>
                <a:tc vMerge="1">
                  <a:txBody>
                    <a:bodyPr/>
                    <a:lstStyle/>
                    <a:p>
                      <a:endParaRPr lang="en-US" sz="1400"/>
                    </a:p>
                  </a:txBody>
                  <a:tcPr/>
                </a:tc>
                <a:extLst>
                  <a:ext uri="{0D108BD9-81ED-4DB2-BD59-A6C34878D82A}">
                    <a16:rowId xmlns:a16="http://schemas.microsoft.com/office/drawing/2014/main" val="1054591690"/>
                  </a:ext>
                </a:extLst>
              </a:tr>
              <a:tr h="370840">
                <a:tc vMerge="1">
                  <a:txBody>
                    <a:bodyPr/>
                    <a:lstStyle/>
                    <a:p>
                      <a:endParaRPr lang="en-US" sz="1400"/>
                    </a:p>
                  </a:txBody>
                  <a:tcPr/>
                </a:tc>
                <a:tc>
                  <a:txBody>
                    <a:bodyPr/>
                    <a:lstStyle/>
                    <a:p>
                      <a:r>
                        <a:rPr lang="en-US" sz="1400"/>
                        <a:t>A patient satisfied with service </a:t>
                      </a:r>
                    </a:p>
                  </a:txBody>
                  <a:tcPr/>
                </a:tc>
                <a:tc>
                  <a:txBody>
                    <a:bodyPr/>
                    <a:lstStyle/>
                    <a:p>
                      <a:r>
                        <a:rPr lang="en-US" sz="1400"/>
                        <a:t>Email, Phone</a:t>
                      </a:r>
                    </a:p>
                  </a:txBody>
                  <a:tcPr/>
                </a:tc>
                <a:tc vMerge="1">
                  <a:txBody>
                    <a:bodyPr/>
                    <a:lstStyle/>
                    <a:p>
                      <a:endParaRPr lang="en-US" sz="1400"/>
                    </a:p>
                  </a:txBody>
                  <a:tcPr/>
                </a:tc>
                <a:extLst>
                  <a:ext uri="{0D108BD9-81ED-4DB2-BD59-A6C34878D82A}">
                    <a16:rowId xmlns:a16="http://schemas.microsoft.com/office/drawing/2014/main" val="4231837091"/>
                  </a:ext>
                </a:extLst>
              </a:tr>
              <a:tr h="370840">
                <a:tc vMerge="1">
                  <a:txBody>
                    <a:bodyPr/>
                    <a:lstStyle/>
                    <a:p>
                      <a:endParaRPr lang="en-US" sz="1400"/>
                    </a:p>
                  </a:txBody>
                  <a:tcPr/>
                </a:tc>
                <a:tc>
                  <a:txBody>
                    <a:bodyPr/>
                    <a:lstStyle/>
                    <a:p>
                      <a:r>
                        <a:rPr lang="en-US" sz="1400"/>
                        <a:t>An up-to-date</a:t>
                      </a:r>
                      <a:r>
                        <a:rPr lang="en-US" sz="1400" baseline="0"/>
                        <a:t> medical record</a:t>
                      </a:r>
                      <a:endParaRPr lang="en-US" sz="1400"/>
                    </a:p>
                  </a:txBody>
                  <a:tcPr/>
                </a:tc>
                <a:tc>
                  <a:txBody>
                    <a:bodyPr/>
                    <a:lstStyle/>
                    <a:p>
                      <a:r>
                        <a:rPr lang="en-US" sz="1400"/>
                        <a:t>Epic </a:t>
                      </a:r>
                    </a:p>
                  </a:txBody>
                  <a:tcPr/>
                </a:tc>
                <a:tc vMerge="1">
                  <a:txBody>
                    <a:bodyPr/>
                    <a:lstStyle/>
                    <a:p>
                      <a:endParaRPr lang="en-US" sz="1400"/>
                    </a:p>
                  </a:txBody>
                  <a:tcPr/>
                </a:tc>
                <a:extLst>
                  <a:ext uri="{0D108BD9-81ED-4DB2-BD59-A6C34878D82A}">
                    <a16:rowId xmlns:a16="http://schemas.microsoft.com/office/drawing/2014/main" val="3204394348"/>
                  </a:ext>
                </a:extLst>
              </a:tr>
            </a:tbl>
          </a:graphicData>
        </a:graphic>
      </p:graphicFrame>
    </p:spTree>
    <p:custDataLst>
      <p:tags r:id="rId1"/>
    </p:custDataLst>
    <p:extLst>
      <p:ext uri="{BB962C8B-B14F-4D97-AF65-F5344CB8AC3E}">
        <p14:creationId xmlns:p14="http://schemas.microsoft.com/office/powerpoint/2010/main" val="163120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Shifting to Remote Work – Access Required</a:t>
            </a:r>
          </a:p>
        </p:txBody>
      </p:sp>
      <p:sp>
        <p:nvSpPr>
          <p:cNvPr id="3" name="Content Placeholder 2"/>
          <p:cNvSpPr>
            <a:spLocks noGrp="1"/>
          </p:cNvSpPr>
          <p:nvPr>
            <p:ph idx="1"/>
          </p:nvPr>
        </p:nvSpPr>
        <p:spPr>
          <a:xfrm>
            <a:off x="838201" y="1270402"/>
            <a:ext cx="10508199" cy="3807079"/>
          </a:xfrm>
        </p:spPr>
        <p:txBody>
          <a:bodyPr/>
          <a:lstStyle/>
          <a:p>
            <a:r>
              <a:rPr lang="en-US"/>
              <a:t>Use the table below to determine what access is required.  Feel free to add columns/rows for your use.</a:t>
            </a:r>
          </a:p>
          <a:p>
            <a:endParaRPr lang="en-US"/>
          </a:p>
        </p:txBody>
      </p:sp>
      <p:sp>
        <p:nvSpPr>
          <p:cNvPr id="4" name="Slide Number Placeholder 3"/>
          <p:cNvSpPr>
            <a:spLocks noGrp="1"/>
          </p:cNvSpPr>
          <p:nvPr>
            <p:ph type="sldNum" sz="quarter" idx="4"/>
          </p:nvPr>
        </p:nvSpPr>
        <p:spPr/>
        <p:txBody>
          <a:bodyPr/>
          <a:lstStyle/>
          <a:p>
            <a:fld id="{BC825DD3-F8EA-8B4C-9EBB-4B822F02D76E}"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88586631"/>
              </p:ext>
            </p:extLst>
          </p:nvPr>
        </p:nvGraphicFramePr>
        <p:xfrm>
          <a:off x="890494" y="1970486"/>
          <a:ext cx="10189884" cy="2595880"/>
        </p:xfrm>
        <a:graphic>
          <a:graphicData uri="http://schemas.openxmlformats.org/drawingml/2006/table">
            <a:tbl>
              <a:tblPr firstRow="1" bandRow="1">
                <a:tableStyleId>{7DF18680-E054-41AD-8BC1-D1AEF772440D}</a:tableStyleId>
              </a:tblPr>
              <a:tblGrid>
                <a:gridCol w="2547471">
                  <a:extLst>
                    <a:ext uri="{9D8B030D-6E8A-4147-A177-3AD203B41FA5}">
                      <a16:colId xmlns:a16="http://schemas.microsoft.com/office/drawing/2014/main" val="3369433834"/>
                    </a:ext>
                  </a:extLst>
                </a:gridCol>
                <a:gridCol w="2547471">
                  <a:extLst>
                    <a:ext uri="{9D8B030D-6E8A-4147-A177-3AD203B41FA5}">
                      <a16:colId xmlns:a16="http://schemas.microsoft.com/office/drawing/2014/main" val="1403754715"/>
                    </a:ext>
                  </a:extLst>
                </a:gridCol>
                <a:gridCol w="2547471">
                  <a:extLst>
                    <a:ext uri="{9D8B030D-6E8A-4147-A177-3AD203B41FA5}">
                      <a16:colId xmlns:a16="http://schemas.microsoft.com/office/drawing/2014/main" val="866819132"/>
                    </a:ext>
                  </a:extLst>
                </a:gridCol>
                <a:gridCol w="2547471">
                  <a:extLst>
                    <a:ext uri="{9D8B030D-6E8A-4147-A177-3AD203B41FA5}">
                      <a16:colId xmlns:a16="http://schemas.microsoft.com/office/drawing/2014/main" val="2938818564"/>
                    </a:ext>
                  </a:extLst>
                </a:gridCol>
              </a:tblGrid>
              <a:tr h="370840">
                <a:tc>
                  <a:txBody>
                    <a:bodyPr/>
                    <a:lstStyle/>
                    <a:p>
                      <a:pPr algn="ctr"/>
                      <a:r>
                        <a:rPr lang="en-US" sz="1400"/>
                        <a:t>Job Role</a:t>
                      </a:r>
                    </a:p>
                  </a:txBody>
                  <a:tcPr/>
                </a:tc>
                <a:tc>
                  <a:txBody>
                    <a:bodyPr/>
                    <a:lstStyle/>
                    <a:p>
                      <a:pPr algn="ctr"/>
                      <a:r>
                        <a:rPr lang="en-US" sz="1400"/>
                        <a:t>Role</a:t>
                      </a:r>
                      <a:r>
                        <a:rPr lang="en-US" sz="1400" baseline="0"/>
                        <a:t> Outcomes</a:t>
                      </a:r>
                      <a:endParaRPr lang="en-US" sz="1400"/>
                    </a:p>
                  </a:txBody>
                  <a:tcPr/>
                </a:tc>
                <a:tc>
                  <a:txBody>
                    <a:bodyPr/>
                    <a:lstStyle/>
                    <a:p>
                      <a:pPr algn="ctr"/>
                      <a:r>
                        <a:rPr lang="en-US" sz="1400"/>
                        <a:t>Access Required to Perform</a:t>
                      </a:r>
                    </a:p>
                  </a:txBody>
                  <a:tcPr/>
                </a:tc>
                <a:tc>
                  <a:txBody>
                    <a:bodyPr/>
                    <a:lstStyle/>
                    <a:p>
                      <a:pPr algn="ctr"/>
                      <a:r>
                        <a:rPr lang="en-US" sz="1400"/>
                        <a:t>Obtain Access Remotely?</a:t>
                      </a:r>
                    </a:p>
                  </a:txBody>
                  <a:tcPr/>
                </a:tc>
                <a:extLst>
                  <a:ext uri="{0D108BD9-81ED-4DB2-BD59-A6C34878D82A}">
                    <a16:rowId xmlns:a16="http://schemas.microsoft.com/office/drawing/2014/main" val="1748283070"/>
                  </a:ext>
                </a:extLst>
              </a:tr>
              <a:tr h="370840">
                <a:tc rowSpan="6">
                  <a:txBody>
                    <a:bodyPr/>
                    <a:lstStyle/>
                    <a:p>
                      <a:endParaRPr lang="en-US" sz="1400"/>
                    </a:p>
                  </a:txBody>
                  <a:tcPr/>
                </a:tc>
                <a:tc>
                  <a:txBody>
                    <a:bodyPr/>
                    <a:lstStyle/>
                    <a:p>
                      <a:endParaRPr lang="en-US" sz="1400"/>
                    </a:p>
                  </a:txBody>
                  <a:tcPr/>
                </a:tc>
                <a:tc>
                  <a:txBody>
                    <a:bodyPr/>
                    <a:lstStyle/>
                    <a:p>
                      <a:endParaRPr lang="en-US" sz="1400"/>
                    </a:p>
                  </a:txBody>
                  <a:tcPr/>
                </a:tc>
                <a:tc rowSpan="6">
                  <a:txBody>
                    <a:bodyPr/>
                    <a:lstStyle/>
                    <a:p>
                      <a:endParaRPr lang="en-US" sz="1400"/>
                    </a:p>
                  </a:txBody>
                  <a:tcPr/>
                </a:tc>
                <a:extLst>
                  <a:ext uri="{0D108BD9-81ED-4DB2-BD59-A6C34878D82A}">
                    <a16:rowId xmlns:a16="http://schemas.microsoft.com/office/drawing/2014/main" val="2925375352"/>
                  </a:ext>
                </a:extLst>
              </a:tr>
              <a:tr h="370840">
                <a:tc vMerge="1">
                  <a:txBody>
                    <a:bodyPr/>
                    <a:lstStyle/>
                    <a:p>
                      <a:endParaRPr lang="en-US" sz="1400"/>
                    </a:p>
                  </a:txBody>
                  <a:tcPr/>
                </a:tc>
                <a:tc>
                  <a:txBody>
                    <a:bodyPr/>
                    <a:lstStyle/>
                    <a:p>
                      <a:endParaRPr lang="en-US" sz="1400"/>
                    </a:p>
                  </a:txBody>
                  <a:tcPr/>
                </a:tc>
                <a:tc>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3339012404"/>
                  </a:ext>
                </a:extLst>
              </a:tr>
              <a:tr h="370840">
                <a:tc vMerge="1">
                  <a:txBody>
                    <a:bodyPr/>
                    <a:lstStyle/>
                    <a:p>
                      <a:endParaRPr lang="en-US" sz="1400"/>
                    </a:p>
                  </a:txBody>
                  <a:tcPr/>
                </a:tc>
                <a:tc>
                  <a:txBody>
                    <a:bodyPr/>
                    <a:lstStyle/>
                    <a:p>
                      <a:endParaRPr lang="en-US" sz="1400"/>
                    </a:p>
                  </a:txBody>
                  <a:tcPr/>
                </a:tc>
                <a:tc>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411373230"/>
                  </a:ext>
                </a:extLst>
              </a:tr>
              <a:tr h="370840">
                <a:tc vMerge="1">
                  <a:txBody>
                    <a:bodyPr/>
                    <a:lstStyle/>
                    <a:p>
                      <a:endParaRPr lang="en-US" sz="1400"/>
                    </a:p>
                  </a:txBody>
                  <a:tcPr/>
                </a:tc>
                <a:tc>
                  <a:txBody>
                    <a:bodyPr/>
                    <a:lstStyle/>
                    <a:p>
                      <a:endParaRPr lang="en-US" sz="1400"/>
                    </a:p>
                  </a:txBody>
                  <a:tcPr/>
                </a:tc>
                <a:tc>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54591690"/>
                  </a:ext>
                </a:extLst>
              </a:tr>
              <a:tr h="370840">
                <a:tc vMerge="1">
                  <a:txBody>
                    <a:bodyPr/>
                    <a:lstStyle/>
                    <a:p>
                      <a:endParaRPr lang="en-US" sz="1400"/>
                    </a:p>
                  </a:txBody>
                  <a:tcPr/>
                </a:tc>
                <a:tc>
                  <a:txBody>
                    <a:bodyPr/>
                    <a:lstStyle/>
                    <a:p>
                      <a:endParaRPr lang="en-US" sz="1400"/>
                    </a:p>
                  </a:txBody>
                  <a:tcPr/>
                </a:tc>
                <a:tc>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4231837091"/>
                  </a:ext>
                </a:extLst>
              </a:tr>
              <a:tr h="370840">
                <a:tc vMerge="1">
                  <a:txBody>
                    <a:bodyPr/>
                    <a:lstStyle/>
                    <a:p>
                      <a:endParaRPr lang="en-US" sz="1400"/>
                    </a:p>
                  </a:txBody>
                  <a:tcPr/>
                </a:tc>
                <a:tc>
                  <a:txBody>
                    <a:bodyPr/>
                    <a:lstStyle/>
                    <a:p>
                      <a:endParaRPr lang="en-US" sz="1400"/>
                    </a:p>
                  </a:txBody>
                  <a:tcPr/>
                </a:tc>
                <a:tc>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3204394348"/>
                  </a:ext>
                </a:extLst>
              </a:tr>
            </a:tbl>
          </a:graphicData>
        </a:graphic>
      </p:graphicFrame>
    </p:spTree>
    <p:custDataLst>
      <p:tags r:id="rId1"/>
    </p:custDataLst>
    <p:extLst>
      <p:ext uri="{BB962C8B-B14F-4D97-AF65-F5344CB8AC3E}">
        <p14:creationId xmlns:p14="http://schemas.microsoft.com/office/powerpoint/2010/main" val="415586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OFFICE THEME" val="IslbKJ6p"/>
  <p:tag name="ARTICULATE_DESIGN_ID_1_JHUTHEME1" val="S0xoptd3"/>
  <p:tag name="ARTICULATE_DESIGN_ID_1_OFFICE THEME" val="9utaD7Dt"/>
  <p:tag name="ARTICULATE_DESIGN_ID_JHUTHEME1" val="tBUUSXUW"/>
  <p:tag name="ARTICULATE_SLIDE_COUNT" val="6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Johns Hopkins Color Palette">
      <a:dk1>
        <a:srgbClr val="2C2C33"/>
      </a:dk1>
      <a:lt1>
        <a:srgbClr val="FFFFFF"/>
      </a:lt1>
      <a:dk2>
        <a:srgbClr val="7E7E7C"/>
      </a:dk2>
      <a:lt2>
        <a:srgbClr val="E5E2E0"/>
      </a:lt2>
      <a:accent1>
        <a:srgbClr val="1E376C"/>
      </a:accent1>
      <a:accent2>
        <a:srgbClr val="470A68"/>
      </a:accent2>
      <a:accent3>
        <a:srgbClr val="007951"/>
      </a:accent3>
      <a:accent4>
        <a:srgbClr val="7C7FAB"/>
      </a:accent4>
      <a:accent5>
        <a:srgbClr val="6399AE"/>
      </a:accent5>
      <a:accent6>
        <a:srgbClr val="D9C89E"/>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2" ma:contentTypeDescription="Create a new document." ma:contentTypeScope="" ma:versionID="bdce7a1f2fc02d7081e68dca0e873c6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e90c8f793c8825ce276b6fcce45fd54d"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85F331-D308-4615-9D44-18B2FDE3FA3E}">
  <ds:schemaRefs>
    <ds:schemaRef ds:uri="http://schemas.microsoft.com/sharepoint/v3/contenttype/forms"/>
  </ds:schemaRefs>
</ds:datastoreItem>
</file>

<file path=customXml/itemProps2.xml><?xml version="1.0" encoding="utf-8"?>
<ds:datastoreItem xmlns:ds="http://schemas.openxmlformats.org/officeDocument/2006/customXml" ds:itemID="{CF07A628-DB16-4EE7-AA9D-2BAE95712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C6D1BC-C6EE-4AC8-B5B9-BF6A8F32A94D}">
  <ds:schemaRefs>
    <ds:schemaRef ds:uri="http://purl.org/dc/elements/1.1/"/>
    <ds:schemaRef ds:uri="http://schemas.microsoft.com/office/2006/metadata/properties"/>
    <ds:schemaRef ds:uri="be940414-f5a2-4509-bc4b-9b97993b9bc1"/>
    <ds:schemaRef ds:uri="http://purl.org/dc/terms/"/>
    <ds:schemaRef ds:uri="d39049c8-5642-4c67-b9b8-6999510f229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3760</Words>
  <Application>Microsoft Office PowerPoint</Application>
  <PresentationFormat>Widescreen</PresentationFormat>
  <Paragraphs>789</Paragraphs>
  <Slides>66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Candara</vt:lpstr>
      <vt:lpstr>Trebuchet MS</vt:lpstr>
      <vt:lpstr>Wingdings</vt:lpstr>
      <vt:lpstr>1_Office Theme</vt:lpstr>
      <vt:lpstr>Toolkit for Managing Remote Teams</vt:lpstr>
      <vt:lpstr>Welcome to the New Normal!</vt:lpstr>
      <vt:lpstr>Overview</vt:lpstr>
      <vt:lpstr>Shifting to Remote Work</vt:lpstr>
      <vt:lpstr>Shifting to Remote Work</vt:lpstr>
      <vt:lpstr>Shifting to Remote Work – Role Outcomes</vt:lpstr>
      <vt:lpstr>Activity: Shifting to Remote Work – Role Outcomes </vt:lpstr>
      <vt:lpstr>Shifting to Remote Work – Access Required</vt:lpstr>
      <vt:lpstr>Activity: Shifting to Remote Work – Access Required</vt:lpstr>
      <vt:lpstr>Activity: Shifting to Remote Work – Tools and Access </vt:lpstr>
      <vt:lpstr>Changing Role  Expectations</vt:lpstr>
      <vt:lpstr>Changing Role Expectations – Technical </vt:lpstr>
      <vt:lpstr>Changing Role Expectations – Technical </vt:lpstr>
      <vt:lpstr>Changing Role Expectations – Technical </vt:lpstr>
      <vt:lpstr>Understanding and Adapting to the Dynamics of Remote Teams</vt:lpstr>
      <vt:lpstr>Understanding Dynamics of Remote Teams – Behavioral Expectations </vt:lpstr>
      <vt:lpstr>Team Charters</vt:lpstr>
      <vt:lpstr>Team Charters (continued)</vt:lpstr>
      <vt:lpstr>Activity:  STRATEGIC Core Elements</vt:lpstr>
      <vt:lpstr>Template: Our Remote Work STRATEGIC Core</vt:lpstr>
      <vt:lpstr>Activity:  PROCESS Core Elements</vt:lpstr>
      <vt:lpstr>Template: Our Remote Work PROCESS Core</vt:lpstr>
      <vt:lpstr>Trust:  The Foundation of Cohesive Teams</vt:lpstr>
      <vt:lpstr>Ideas for How To Build and Maintain Trust</vt:lpstr>
      <vt:lpstr>Ideas for How To Build and Maintain Trust (continued)</vt:lpstr>
      <vt:lpstr>Managing Transitions</vt:lpstr>
      <vt:lpstr>Bridges’ Transition Model</vt:lpstr>
      <vt:lpstr>Activity:  Transition Curve</vt:lpstr>
      <vt:lpstr>Outputs and Results</vt:lpstr>
      <vt:lpstr>Change Leadership Behaviors</vt:lpstr>
      <vt:lpstr>Powerful Questions</vt:lpstr>
      <vt:lpstr>Sample Powerful Questions</vt:lpstr>
      <vt:lpstr>Activity:  Coaching Conversation</vt:lpstr>
      <vt:lpstr>Activity:  Editing Your Story</vt:lpstr>
      <vt:lpstr>Communication Tips and Tools for Remote Work</vt:lpstr>
      <vt:lpstr>Communicate, Communicate, Communicate!</vt:lpstr>
      <vt:lpstr>Provide Transparent Communication During Times of Uncertainty</vt:lpstr>
      <vt:lpstr>Virtual Meetings: Top Communication Method for Remote Workplaces</vt:lpstr>
      <vt:lpstr>Lead a Virtual “All-Hands” Meeting for Your Team and Demonstrate Your Transparent Communication Skills</vt:lpstr>
      <vt:lpstr>Check In on Your Team's Work Progress and Experiences</vt:lpstr>
      <vt:lpstr>Have Regular Virtual One-On-One Meetings With Each Member of Your Team</vt:lpstr>
      <vt:lpstr>Host a Non-Business Meeting, Like a Virtual Lunch</vt:lpstr>
      <vt:lpstr>Virtual Tools to Explore – Zoom </vt:lpstr>
      <vt:lpstr>Virtual Tools to Explore– Microsoft Teams</vt:lpstr>
      <vt:lpstr>Virtual Tools  to Explore–  One Drive</vt:lpstr>
      <vt:lpstr>Guidance for Connecting While Working Remotely</vt:lpstr>
      <vt:lpstr>Managing a Remote Workplace  </vt:lpstr>
      <vt:lpstr>Leading a Successful Video Conference</vt:lpstr>
      <vt:lpstr>Be Prepared to Adopt More Flexible Management Styles </vt:lpstr>
      <vt:lpstr>Anticipate Technological Problems and Troubleshoot in Advance</vt:lpstr>
      <vt:lpstr>Giving and Receiving Feedback</vt:lpstr>
      <vt:lpstr>Giving and Receiving Feedback</vt:lpstr>
      <vt:lpstr>Giving and Receiving Feedback - Evaluation Prior to Working Remotely</vt:lpstr>
      <vt:lpstr>Giving and Receiving Feedback – Using Job Outcomes (During Remote Working Periods)</vt:lpstr>
      <vt:lpstr>Activity – Giving and Receiving Feedback - Using Job Outcomes or Goals</vt:lpstr>
      <vt:lpstr>Activity – Giving and Receiving Feedback – Using Job Outcomes or Goals</vt:lpstr>
      <vt:lpstr>Giving and Receiving Feedback – Communication and Staying Connected</vt:lpstr>
      <vt:lpstr>Giving and Receiving Feedback – Communication and Staying Connected</vt:lpstr>
      <vt:lpstr>Giving and Receiving Feedback – Communication and Staying Connected</vt:lpstr>
      <vt:lpstr>Giving and Receiving Feedback – Communication and Staying Connected</vt:lpstr>
      <vt:lpstr>Giving and Receiving Feedback – Communication and Staying Connected</vt:lpstr>
      <vt:lpstr>Giving and Receiving Feedback – Communication and Staying Connected</vt:lpstr>
      <vt:lpstr>Giving and Receiving Feedback – Communication and Staying Connected Feedback Model – Situation, Behavior, Impact (SBI)</vt:lpstr>
      <vt:lpstr>Activity – Giving and Receiving Feedback –Communication and Staying Connected Feedback Model – Situation, Behavior, Impact (SBI)</vt:lpstr>
      <vt:lpstr>Resources</vt:lpstr>
      <vt:lpstr>Resources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activity calendar, 10 months</dc:title>
  <dc:creator>Heather Mason</dc:creator>
  <cp:lastModifiedBy>Anne-Marie Race</cp:lastModifiedBy>
  <cp:revision>3</cp:revision>
  <dcterms:created xsi:type="dcterms:W3CDTF">2019-10-18T15:19:04Z</dcterms:created>
  <dcterms:modified xsi:type="dcterms:W3CDTF">2020-03-31T15:54:06Z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y fmtid="{D5CDD505-2E9C-101B-9397-08002B2CF9AE}" pid="3" name="ArticulateGUID">
    <vt:lpwstr>9ABB9C5C-5AEB-46A0-84E0-478AFEE67156</vt:lpwstr>
  </property>
  <property fmtid="{D5CDD505-2E9C-101B-9397-08002B2CF9AE}" pid="4" name="ArticulatePath">
    <vt:lpwstr>https://livejohnshopkins-my.sharepoint.com/personal/arace1_jh_edu/Documents/Shared%20with%20Everyone/Manager's%20Toolkit/Manager%20Toolkit%20for%20Remote%20Working</vt:lpwstr>
  </property>
</Properties>
</file>