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6"/>
  </p:notesMasterIdLst>
  <p:handoutMasterIdLst>
    <p:handoutMasterId r:id="rId7"/>
  </p:handoutMasterIdLst>
  <p:sldIdLst>
    <p:sldId id="30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E"/>
    <a:srgbClr val="621635"/>
    <a:srgbClr val="600F3D"/>
    <a:srgbClr val="3E8C94"/>
    <a:srgbClr val="71AFBB"/>
    <a:srgbClr val="338D9A"/>
    <a:srgbClr val="328D9A"/>
    <a:srgbClr val="4DB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4286"/>
  </p:normalViewPr>
  <p:slideViewPr>
    <p:cSldViewPr snapToGrid="0" snapToObjects="1">
      <p:cViewPr varScale="1">
        <p:scale>
          <a:sx n="120" d="100"/>
          <a:sy n="120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4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734F9-C54C-894F-A184-2541BAEE9F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5B485-04C6-C343-8A8A-72AB98DE5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A8DA-4795-9B44-BE02-C52FB2E419F8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E28C9-8628-B440-A57F-A6F17EF59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38D21-C1BF-624E-BEB3-3FF1379F0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8A47-8B33-D142-AF6E-E8A340ED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2ADE-ABA1-1343-A49A-5D20540940B2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FAC37-1F47-F04E-AAF7-AF964097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FAC37-1F47-F04E-AAF7-AF9640974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554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04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12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hotos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0C7E2-72A9-7144-872B-A4FE42F8F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489" y="1964176"/>
            <a:ext cx="2674083" cy="3757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B7410A-D91B-3B4E-9723-DA4399C4448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05806" y="1964175"/>
            <a:ext cx="4992906" cy="43513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E3A58B-56DB-ED46-AF05-C8574FF62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1440"/>
            <a:ext cx="9012382" cy="1325563"/>
          </a:xfrm>
        </p:spPr>
        <p:txBody>
          <a:bodyPr/>
          <a:lstStyle/>
          <a:p>
            <a:r>
              <a:rPr lang="en-US" dirty="0"/>
              <a:t>Use for Two Pictures with List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1480FA-16D3-3A41-91F0-982C7BE2193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168234" y="1964176"/>
            <a:ext cx="2674083" cy="3757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CFB12-9F26-864A-8421-78DE00FA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3375A-995A-FD48-B72C-41448A624E4E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E8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C54E30-DAF7-C041-99A3-192731BF60DA}"/>
              </a:ext>
            </a:extLst>
          </p:cNvPr>
          <p:cNvSpPr/>
          <p:nvPr userDrawn="1"/>
        </p:nvSpPr>
        <p:spPr>
          <a:xfrm>
            <a:off x="944880" y="1170194"/>
            <a:ext cx="11247120" cy="76200"/>
          </a:xfrm>
          <a:prstGeom prst="rect">
            <a:avLst/>
          </a:prstGeom>
          <a:solidFill>
            <a:srgbClr val="4DB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3D1245-A6F9-DA4A-A1E6-2D31AE390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0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7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Divider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1B8AEA-E156-6849-81F7-A0E7E0542C61}"/>
              </a:ext>
            </a:extLst>
          </p:cNvPr>
          <p:cNvSpPr/>
          <p:nvPr userDrawn="1"/>
        </p:nvSpPr>
        <p:spPr>
          <a:xfrm>
            <a:off x="0" y="0"/>
            <a:ext cx="12192000" cy="1618343"/>
          </a:xfrm>
          <a:prstGeom prst="rect">
            <a:avLst/>
          </a:prstGeom>
          <a:solidFill>
            <a:srgbClr val="3E8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7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6CA0-DDD4-1741-877E-10078F132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"/>
            <a:ext cx="90123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Use for Three Columns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1D423-FC57-174E-82F5-B77ED6370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0129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373821-2664-C24F-B485-E38D99FE51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92782" y="1825625"/>
            <a:ext cx="340129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567056-C642-764E-9A25-DDD88C6E12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47364" y="1825625"/>
            <a:ext cx="340129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F4142-4FE0-AE45-9A77-D60D5A14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BAE79-508F-1C43-BA43-742D45BA546C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E8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54198-0DEE-334F-9BC9-9B7A474F3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3044" y="1246394"/>
            <a:ext cx="406400" cy="56116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535126-2566-9843-A308-612B6FE61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9191" y="1246394"/>
            <a:ext cx="406400" cy="56116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BC6159-82A8-E545-8200-A77680D59E48}"/>
              </a:ext>
            </a:extLst>
          </p:cNvPr>
          <p:cNvSpPr/>
          <p:nvPr userDrawn="1"/>
        </p:nvSpPr>
        <p:spPr>
          <a:xfrm>
            <a:off x="944880" y="1170194"/>
            <a:ext cx="11247120" cy="76200"/>
          </a:xfrm>
          <a:prstGeom prst="rect">
            <a:avLst/>
          </a:prstGeom>
          <a:solidFill>
            <a:srgbClr val="4DB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6DD701-231D-CD41-A64D-C25F1FE9F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f Special Inte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FDF2-4119-BE5E-6CFC-69819CB00FF6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E8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B4A63-645E-7E92-BFD4-0D64BB62F208}"/>
              </a:ext>
            </a:extLst>
          </p:cNvPr>
          <p:cNvSpPr/>
          <p:nvPr userDrawn="1"/>
        </p:nvSpPr>
        <p:spPr>
          <a:xfrm>
            <a:off x="944880" y="1170194"/>
            <a:ext cx="11247120" cy="76200"/>
          </a:xfrm>
          <a:prstGeom prst="rect">
            <a:avLst/>
          </a:prstGeom>
          <a:solidFill>
            <a:srgbClr val="4DB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1E6EFD-049D-9A9E-A520-FEE8F09A7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5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ata 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61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0C7E2-72A9-7144-872B-A4FE42F8F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94073" y="1964176"/>
            <a:ext cx="3848245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B7410A-D91B-3B4E-9723-DA4399C4448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41963" y="1964175"/>
            <a:ext cx="6511774" cy="43513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E3A58B-56DB-ED46-AF05-C8574FF62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1440"/>
            <a:ext cx="9012382" cy="1325563"/>
          </a:xfrm>
        </p:spPr>
        <p:txBody>
          <a:bodyPr/>
          <a:lstStyle/>
          <a:p>
            <a:r>
              <a:rPr lang="en-US" dirty="0"/>
              <a:t>Use for One Picture with List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C84A1-39B5-7942-91D3-F62F153B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E6DE8-C119-3E44-B654-D32639858445}"/>
              </a:ext>
            </a:extLst>
          </p:cNvPr>
          <p:cNvSpPr/>
          <p:nvPr userDrawn="1"/>
        </p:nvSpPr>
        <p:spPr>
          <a:xfrm>
            <a:off x="944880" y="1170194"/>
            <a:ext cx="11247120" cy="76200"/>
          </a:xfrm>
          <a:prstGeom prst="rect">
            <a:avLst/>
          </a:prstGeom>
          <a:solidFill>
            <a:srgbClr val="4DB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C3C5A-B671-D54C-ADC9-436D883536C0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28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A9ACD-899F-E24D-90C0-8863D94E9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0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08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50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261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07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543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0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92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69BE-5866-3B43-8930-AE1F2D0F6D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7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49" r:id="rId13"/>
    <p:sldLayoutId id="2147483658" r:id="rId14"/>
    <p:sldLayoutId id="2147483651" r:id="rId15"/>
    <p:sldLayoutId id="2147483663" r:id="rId16"/>
    <p:sldLayoutId id="2147483659" r:id="rId17"/>
    <p:sldLayoutId id="2147483661" r:id="rId18"/>
    <p:sldLayoutId id="2147483654" r:id="rId19"/>
    <p:sldLayoutId id="2147483660" r:id="rId20"/>
    <p:sldLayoutId id="2147483657" r:id="rId21"/>
    <p:sldLayoutId id="2147483664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1AB2E-D008-9747-B387-A65EF80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833" y="243291"/>
            <a:ext cx="6137582" cy="1235122"/>
          </a:xfrm>
        </p:spPr>
        <p:txBody>
          <a:bodyPr/>
          <a:lstStyle/>
          <a:p>
            <a:r>
              <a:rPr lang="en-US" b="1" dirty="0">
                <a:ln w="0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An Afternoon of Hope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17FE6-96D7-C34C-C991-DBBEFFEE8900}"/>
              </a:ext>
            </a:extLst>
          </p:cNvPr>
          <p:cNvSpPr txBox="1"/>
          <p:nvPr/>
        </p:nvSpPr>
        <p:spPr>
          <a:xfrm>
            <a:off x="4752472" y="3378109"/>
            <a:ext cx="33409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b="1" spc="300" dirty="0">
                <a:solidFill>
                  <a:srgbClr val="600F3D"/>
                </a:solidFill>
              </a:rPr>
              <a:t>SPEAKER LINEUP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7DF867-B2BE-F27F-92F4-87F385E68572}"/>
              </a:ext>
            </a:extLst>
          </p:cNvPr>
          <p:cNvSpPr txBox="1"/>
          <p:nvPr/>
        </p:nvSpPr>
        <p:spPr>
          <a:xfrm>
            <a:off x="7787282" y="6302425"/>
            <a:ext cx="15908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Jay Sandys, LCSW</a:t>
            </a:r>
          </a:p>
          <a:p>
            <a:pPr algn="ctr"/>
            <a:r>
              <a:rPr lang="en-US" sz="800" i="1" dirty="0"/>
              <a:t>Therapist and Organizational Psychologist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3CBA32-FF6D-23A3-3057-077B1E52B133}"/>
              </a:ext>
            </a:extLst>
          </p:cNvPr>
          <p:cNvSpPr txBox="1"/>
          <p:nvPr/>
        </p:nvSpPr>
        <p:spPr>
          <a:xfrm>
            <a:off x="7823964" y="4897103"/>
            <a:ext cx="14847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Judy Davidson</a:t>
            </a:r>
          </a:p>
          <a:p>
            <a:pPr algn="ctr"/>
            <a:r>
              <a:rPr lang="en-US" sz="800" i="1" dirty="0"/>
              <a:t>Nurse Scientist at </a:t>
            </a:r>
          </a:p>
          <a:p>
            <a:pPr algn="ctr"/>
            <a:r>
              <a:rPr lang="en-US" sz="800" i="1" dirty="0"/>
              <a:t>UC San Diego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BB453D-6AB1-64AC-2DE4-4E3D7AD7654D}"/>
              </a:ext>
            </a:extLst>
          </p:cNvPr>
          <p:cNvSpPr txBox="1"/>
          <p:nvPr/>
        </p:nvSpPr>
        <p:spPr>
          <a:xfrm>
            <a:off x="5005503" y="6290432"/>
            <a:ext cx="16866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Jodi Jacobson Frey</a:t>
            </a:r>
          </a:p>
          <a:p>
            <a:pPr algn="ctr"/>
            <a:r>
              <a:rPr lang="en-US" sz="800" i="1" dirty="0"/>
              <a:t>Suicide Prevention Researcher and Professor, University of Maryland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19FEB-4127-3EF4-BB56-413841E3EB07}"/>
              </a:ext>
            </a:extLst>
          </p:cNvPr>
          <p:cNvSpPr txBox="1"/>
          <p:nvPr/>
        </p:nvSpPr>
        <p:spPr>
          <a:xfrm>
            <a:off x="9041977" y="6300747"/>
            <a:ext cx="1720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Sally Spencer-Thomas</a:t>
            </a:r>
            <a:r>
              <a:rPr lang="en-US" sz="900" dirty="0"/>
              <a:t> </a:t>
            </a:r>
            <a:r>
              <a:rPr lang="en-US" sz="800" i="1" dirty="0"/>
              <a:t>Psychologist and International Suicide Prevention Expert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126C3F-698C-A760-0D09-E1AF5D30D4DD}"/>
              </a:ext>
            </a:extLst>
          </p:cNvPr>
          <p:cNvSpPr txBox="1"/>
          <p:nvPr/>
        </p:nvSpPr>
        <p:spPr>
          <a:xfrm>
            <a:off x="9177356" y="4878416"/>
            <a:ext cx="14501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John </a:t>
            </a:r>
            <a:r>
              <a:rPr lang="en-US" sz="900" b="1" dirty="0" err="1"/>
              <a:t>Ebron</a:t>
            </a:r>
            <a:r>
              <a:rPr lang="en-US" sz="900" dirty="0"/>
              <a:t> </a:t>
            </a:r>
          </a:p>
          <a:p>
            <a:pPr algn="ctr"/>
            <a:r>
              <a:rPr lang="en-US" sz="800" i="1" dirty="0"/>
              <a:t>Mental Health Speaker, Decorated US Army Veteran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BC5E06-90AC-1437-8582-8B1C2AA8CADC}"/>
              </a:ext>
            </a:extLst>
          </p:cNvPr>
          <p:cNvSpPr txBox="1"/>
          <p:nvPr/>
        </p:nvSpPr>
        <p:spPr>
          <a:xfrm>
            <a:off x="10437098" y="6278890"/>
            <a:ext cx="1720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Charles Williams</a:t>
            </a:r>
          </a:p>
          <a:p>
            <a:pPr algn="ctr"/>
            <a:r>
              <a:rPr lang="en-US" sz="900" i="1" dirty="0"/>
              <a:t>Psyc</a:t>
            </a:r>
            <a:r>
              <a:rPr lang="en-US" sz="800" i="1" dirty="0"/>
              <a:t>hiatrist and Chief Medical Officer, Lockheed Martin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E2EC74-302A-2E1F-10E7-2DA2800BBF7E}"/>
              </a:ext>
            </a:extLst>
          </p:cNvPr>
          <p:cNvSpPr txBox="1"/>
          <p:nvPr/>
        </p:nvSpPr>
        <p:spPr>
          <a:xfrm>
            <a:off x="10454256" y="4892250"/>
            <a:ext cx="1686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Elisha </a:t>
            </a:r>
            <a:r>
              <a:rPr lang="en-US" sz="900" b="1" dirty="0" err="1"/>
              <a:t>Engelen</a:t>
            </a:r>
            <a:r>
              <a:rPr lang="en-US" sz="900" b="1" dirty="0"/>
              <a:t>, LMFT</a:t>
            </a:r>
            <a:r>
              <a:rPr lang="en-US" sz="800" dirty="0"/>
              <a:t> </a:t>
            </a:r>
          </a:p>
          <a:p>
            <a:pPr algn="ctr"/>
            <a:r>
              <a:rPr lang="en-US" sz="800" i="1" dirty="0"/>
              <a:t>Therapist and VP, Health Transformations at Aon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99C022-A0C8-1727-21E1-D54AF92CFD46}"/>
              </a:ext>
            </a:extLst>
          </p:cNvPr>
          <p:cNvGrpSpPr/>
          <p:nvPr/>
        </p:nvGrpSpPr>
        <p:grpSpPr>
          <a:xfrm>
            <a:off x="5374167" y="5374582"/>
            <a:ext cx="6366158" cy="966205"/>
            <a:chOff x="5438552" y="5375461"/>
            <a:chExt cx="6366158" cy="966205"/>
          </a:xfrm>
        </p:grpSpPr>
        <p:pic>
          <p:nvPicPr>
            <p:cNvPr id="8" name="Picture 7" descr="A person in a blue shirt&#10;&#10;Description automatically generated">
              <a:extLst>
                <a:ext uri="{FF2B5EF4-FFF2-40B4-BE49-F238E27FC236}">
                  <a16:creationId xmlns:a16="http://schemas.microsoft.com/office/drawing/2014/main" id="{888C90C8-FC1E-60B3-081E-A1665A28D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04" t="15912" r="8511" b="29140"/>
            <a:stretch/>
          </p:blipFill>
          <p:spPr>
            <a:xfrm>
              <a:off x="8157768" y="5387349"/>
              <a:ext cx="961439" cy="942428"/>
            </a:xfrm>
            <a:prstGeom prst="rect">
              <a:avLst/>
            </a:prstGeom>
          </p:spPr>
        </p:pic>
        <p:pic>
          <p:nvPicPr>
            <p:cNvPr id="12" name="Picture 11" descr="A person smiling with long hair&#10;&#10;Description automatically generated">
              <a:extLst>
                <a:ext uri="{FF2B5EF4-FFF2-40B4-BE49-F238E27FC236}">
                  <a16:creationId xmlns:a16="http://schemas.microsoft.com/office/drawing/2014/main" id="{EA4A7498-D80C-6153-D961-CEBE692F5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84" t="14996" r="8105" b="29577"/>
            <a:stretch/>
          </p:blipFill>
          <p:spPr>
            <a:xfrm>
              <a:off x="5438552" y="5377861"/>
              <a:ext cx="971488" cy="961404"/>
            </a:xfrm>
            <a:prstGeom prst="rect">
              <a:avLst/>
            </a:prstGeom>
          </p:spPr>
        </p:pic>
        <p:pic>
          <p:nvPicPr>
            <p:cNvPr id="9" name="Picture 8" descr="A person smiling with red glasses&#10;&#10;Description automatically generated">
              <a:extLst>
                <a:ext uri="{FF2B5EF4-FFF2-40B4-BE49-F238E27FC236}">
                  <a16:creationId xmlns:a16="http://schemas.microsoft.com/office/drawing/2014/main" id="{AE5CC0C9-E3C6-095A-4B87-DC26221E1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93" t="14916" r="7511" b="30385"/>
            <a:stretch/>
          </p:blipFill>
          <p:spPr>
            <a:xfrm>
              <a:off x="9510807" y="5387349"/>
              <a:ext cx="962503" cy="942428"/>
            </a:xfrm>
            <a:prstGeom prst="rect">
              <a:avLst/>
            </a:prstGeom>
          </p:spPr>
        </p:pic>
        <p:pic>
          <p:nvPicPr>
            <p:cNvPr id="6" name="Picture 5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C62B667C-3032-5C3A-6BEE-87EA73B07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566" t="15160" r="9167" b="28734"/>
            <a:stretch/>
          </p:blipFill>
          <p:spPr>
            <a:xfrm>
              <a:off x="10864911" y="5377861"/>
              <a:ext cx="939799" cy="961405"/>
            </a:xfrm>
            <a:prstGeom prst="rect">
              <a:avLst/>
            </a:prstGeom>
          </p:spPr>
        </p:pic>
        <p:pic>
          <p:nvPicPr>
            <p:cNvPr id="16" name="Picture 15" descr="A person wearing glasses and a grey sweater&#10;&#10;Description automatically generated">
              <a:extLst>
                <a:ext uri="{FF2B5EF4-FFF2-40B4-BE49-F238E27FC236}">
                  <a16:creationId xmlns:a16="http://schemas.microsoft.com/office/drawing/2014/main" id="{77065F42-E0B2-AA80-46ED-B68962D8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468" t="15435" r="8974" b="29430"/>
            <a:stretch/>
          </p:blipFill>
          <p:spPr>
            <a:xfrm>
              <a:off x="6801640" y="5375461"/>
              <a:ext cx="964528" cy="96620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BD66EA8-0C20-8BE8-0AC3-F8F7280E5FCD}"/>
              </a:ext>
            </a:extLst>
          </p:cNvPr>
          <p:cNvSpPr txBox="1"/>
          <p:nvPr/>
        </p:nvSpPr>
        <p:spPr>
          <a:xfrm>
            <a:off x="6490038" y="6296959"/>
            <a:ext cx="14847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Dr. Jeff Gardere</a:t>
            </a:r>
          </a:p>
          <a:p>
            <a:pPr algn="ctr"/>
            <a:r>
              <a:rPr lang="en-US" sz="800" i="1" dirty="0"/>
              <a:t> Psychologist, Author, and Mental Health Expert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5991D4-712D-A30F-F288-BA1A2BA6EBE2}"/>
              </a:ext>
            </a:extLst>
          </p:cNvPr>
          <p:cNvSpPr txBox="1"/>
          <p:nvPr/>
        </p:nvSpPr>
        <p:spPr>
          <a:xfrm>
            <a:off x="6615394" y="4909023"/>
            <a:ext cx="1234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Barbara </a:t>
            </a:r>
            <a:r>
              <a:rPr lang="en-US" sz="900" b="1" dirty="0" err="1"/>
              <a:t>Otey</a:t>
            </a:r>
            <a:endParaRPr lang="en-US" sz="900" b="1" dirty="0"/>
          </a:p>
          <a:p>
            <a:pPr algn="ctr"/>
            <a:r>
              <a:rPr lang="en-US" sz="800" i="1" dirty="0"/>
              <a:t>Educator and </a:t>
            </a:r>
          </a:p>
          <a:p>
            <a:pPr algn="ctr"/>
            <a:r>
              <a:rPr lang="en-US" sz="800" i="1" dirty="0"/>
              <a:t>Suicide Survivor Speaker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7505B6-0D97-E73D-1F66-586E9B112579}"/>
              </a:ext>
            </a:extLst>
          </p:cNvPr>
          <p:cNvSpPr txBox="1"/>
          <p:nvPr/>
        </p:nvSpPr>
        <p:spPr>
          <a:xfrm>
            <a:off x="5097873" y="4893894"/>
            <a:ext cx="15018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David </a:t>
            </a:r>
            <a:r>
              <a:rPr lang="en-US" sz="900" b="1" dirty="0" err="1"/>
              <a:t>Otey</a:t>
            </a:r>
            <a:r>
              <a:rPr lang="en-US" sz="800" dirty="0"/>
              <a:t> </a:t>
            </a:r>
          </a:p>
          <a:p>
            <a:pPr algn="ctr"/>
            <a:r>
              <a:rPr lang="en-US" sz="800" i="1" dirty="0"/>
              <a:t>Suicide Prevention Trainer and          Lived Experience Speaker</a:t>
            </a:r>
          </a:p>
        </p:txBody>
      </p:sp>
      <p:pic>
        <p:nvPicPr>
          <p:cNvPr id="10" name="Picture 9" descr="A person with blue eyes&#10;&#10;Description automatically generated">
            <a:extLst>
              <a:ext uri="{FF2B5EF4-FFF2-40B4-BE49-F238E27FC236}">
                <a16:creationId xmlns:a16="http://schemas.microsoft.com/office/drawing/2014/main" id="{2CBB6386-CAB7-7B85-3EE4-FD01418E1B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08" t="15379" r="7454" b="30164"/>
          <a:stretch/>
        </p:blipFill>
        <p:spPr>
          <a:xfrm>
            <a:off x="8097224" y="3950329"/>
            <a:ext cx="991652" cy="966205"/>
          </a:xfrm>
          <a:prstGeom prst="rect">
            <a:avLst/>
          </a:prstGeom>
        </p:spPr>
      </p:pic>
      <p:pic>
        <p:nvPicPr>
          <p:cNvPr id="14" name="Picture 13" descr="A person smiling in a circle&#10;&#10;Description automatically generated">
            <a:extLst>
              <a:ext uri="{FF2B5EF4-FFF2-40B4-BE49-F238E27FC236}">
                <a16:creationId xmlns:a16="http://schemas.microsoft.com/office/drawing/2014/main" id="{56791553-71E3-088C-AC1C-0BD51AEDCC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29" t="15005" r="9476" b="29569"/>
          <a:stretch/>
        </p:blipFill>
        <p:spPr>
          <a:xfrm>
            <a:off x="10803937" y="3943570"/>
            <a:ext cx="959169" cy="979723"/>
          </a:xfrm>
          <a:prstGeom prst="rect">
            <a:avLst/>
          </a:prstGeom>
        </p:spPr>
      </p:pic>
      <p:pic>
        <p:nvPicPr>
          <p:cNvPr id="7" name="Picture 6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9852525A-AFF5-FA3B-F35C-088D9AD5BD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40" t="15269" r="8712" b="30274"/>
          <a:stretch/>
        </p:blipFill>
        <p:spPr>
          <a:xfrm>
            <a:off x="6718591" y="3939377"/>
            <a:ext cx="1002176" cy="988109"/>
          </a:xfrm>
          <a:prstGeom prst="rect">
            <a:avLst/>
          </a:prstGeom>
        </p:spPr>
      </p:pic>
      <p:pic>
        <p:nvPicPr>
          <p:cNvPr id="20" name="Picture 19" descr="A person in a blue shirt&#10;&#10;Description automatically generated">
            <a:extLst>
              <a:ext uri="{FF2B5EF4-FFF2-40B4-BE49-F238E27FC236}">
                <a16:creationId xmlns:a16="http://schemas.microsoft.com/office/drawing/2014/main" id="{A4FFCB79-6247-8386-5104-53C754F751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53" t="14556" r="7152" b="29488"/>
          <a:stretch/>
        </p:blipFill>
        <p:spPr>
          <a:xfrm>
            <a:off x="5339958" y="3940329"/>
            <a:ext cx="1002176" cy="98620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9C1D75-77A8-2752-C681-DB305DA70424}"/>
              </a:ext>
            </a:extLst>
          </p:cNvPr>
          <p:cNvCxnSpPr>
            <a:cxnSpLocks/>
          </p:cNvCxnSpPr>
          <p:nvPr/>
        </p:nvCxnSpPr>
        <p:spPr>
          <a:xfrm>
            <a:off x="4900934" y="3842463"/>
            <a:ext cx="6986266" cy="0"/>
          </a:xfrm>
          <a:prstGeom prst="line">
            <a:avLst/>
          </a:prstGeom>
          <a:ln w="57150">
            <a:solidFill>
              <a:srgbClr val="3E8C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51C3D60-659C-7740-7B02-4DE87FA0FF4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612" y="3676002"/>
            <a:ext cx="4044119" cy="332922"/>
          </a:xfrm>
        </p:spPr>
        <p:txBody>
          <a:bodyPr>
            <a:normAutofit lnSpcReduction="10000"/>
          </a:bodyPr>
          <a:lstStyle/>
          <a:p>
            <a:pPr marL="0" marR="0" indent="0" algn="l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621635"/>
                </a:solidFill>
                <a:latin typeface="Calibri" panose="020F0502020204030204" pitchFamily="34" charset="0"/>
              </a:rPr>
              <a:t>This event will offer</a:t>
            </a:r>
            <a:r>
              <a:rPr lang="en-US" sz="1900" b="1" strike="noStrike" dirty="0">
                <a:solidFill>
                  <a:srgbClr val="621635"/>
                </a:solidFill>
                <a:effectLst/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59" name="Picture 58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24819CF1-C29F-D1A0-0A2F-A1093E854D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10" t="2757" r="8170" b="51181"/>
          <a:stretch/>
        </p:blipFill>
        <p:spPr>
          <a:xfrm rot="21272167">
            <a:off x="23087" y="-58207"/>
            <a:ext cx="2070944" cy="1603788"/>
          </a:xfrm>
          <a:prstGeom prst="rect">
            <a:avLst/>
          </a:prstGeom>
        </p:spPr>
      </p:pic>
      <p:pic>
        <p:nvPicPr>
          <p:cNvPr id="63" name="Picture 62" descr="A calendar and clock on a white background&#10;&#10;Description automatically generated">
            <a:extLst>
              <a:ext uri="{FF2B5EF4-FFF2-40B4-BE49-F238E27FC236}">
                <a16:creationId xmlns:a16="http://schemas.microsoft.com/office/drawing/2014/main" id="{826CDC42-ED5D-059F-DA13-486FECF2DE1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8668" b="40036"/>
          <a:stretch/>
        </p:blipFill>
        <p:spPr>
          <a:xfrm>
            <a:off x="8324990" y="1766772"/>
            <a:ext cx="3438116" cy="109828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2A6C41B-9D58-219F-8953-3CA014710E40}"/>
              </a:ext>
            </a:extLst>
          </p:cNvPr>
          <p:cNvSpPr txBox="1"/>
          <p:nvPr/>
        </p:nvSpPr>
        <p:spPr>
          <a:xfrm>
            <a:off x="762716" y="1335871"/>
            <a:ext cx="779549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dirty="0">
                <a:solidFill>
                  <a:srgbClr val="000000"/>
                </a:solidFill>
              </a:rPr>
              <a:t>Join us this World Suicide Prevention Day for a </a:t>
            </a:r>
            <a:r>
              <a:rPr lang="en-US" sz="2150" b="0" u="none" strike="noStrike" dirty="0">
                <a:solidFill>
                  <a:srgbClr val="000000"/>
                </a:solidFill>
                <a:effectLst/>
              </a:rPr>
              <a:t>transformative experience f</a:t>
            </a:r>
            <a:r>
              <a:rPr lang="en-US" sz="2150" dirty="0">
                <a:solidFill>
                  <a:srgbClr val="000000"/>
                </a:solidFill>
              </a:rPr>
              <a:t>eaturing renowned experts and powerful personal stories all</a:t>
            </a:r>
            <a:r>
              <a:rPr lang="en-US" sz="2150" b="0" u="none" strike="noStrike" dirty="0">
                <a:solidFill>
                  <a:srgbClr val="000000"/>
                </a:solidFill>
                <a:effectLst/>
              </a:rPr>
              <a:t> focused on empowering workplaces to support mental health and save lives. With a blend of  virtual and in-person audiences in major cities across the United States, this </a:t>
            </a:r>
            <a:r>
              <a:rPr lang="en-US" sz="2100" b="0" u="none" strike="noStrike" dirty="0">
                <a:solidFill>
                  <a:srgbClr val="000000"/>
                </a:solidFill>
                <a:effectLst/>
              </a:rPr>
              <a:t>powerful</a:t>
            </a:r>
            <a:r>
              <a:rPr lang="en-US" sz="2150" b="0" u="none" strike="noStrike" dirty="0">
                <a:solidFill>
                  <a:srgbClr val="000000"/>
                </a:solidFill>
                <a:effectLst/>
              </a:rPr>
              <a:t> event promises an immersive, high-production experience.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F169D7-FBE9-034E-9813-EA7DB93681AD}"/>
              </a:ext>
            </a:extLst>
          </p:cNvPr>
          <p:cNvSpPr txBox="1"/>
          <p:nvPr/>
        </p:nvSpPr>
        <p:spPr>
          <a:xfrm>
            <a:off x="625104" y="3939377"/>
            <a:ext cx="4052014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-13716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Vital insights, actionable strategies, and tangible resources  to prioritize suicide prevention</a:t>
            </a:r>
          </a:p>
          <a:p>
            <a:pPr marL="137160" indent="-13716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 and encouragement to openly discuss critical issues and support at-risk individuals</a:t>
            </a:r>
          </a:p>
          <a:p>
            <a:pPr marL="137160" indent="-13716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Comfort and connection through shared experiences of survival and hope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987DE1-391A-0FDC-214C-DF20D2E84FE9}"/>
              </a:ext>
            </a:extLst>
          </p:cNvPr>
          <p:cNvSpPr txBox="1"/>
          <p:nvPr/>
        </p:nvSpPr>
        <p:spPr>
          <a:xfrm>
            <a:off x="1246867" y="6347988"/>
            <a:ext cx="3340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621635"/>
                </a:solidFill>
              </a:rPr>
              <a:t>*MORE DETAILS TO FOLLOW</a:t>
            </a:r>
            <a:endParaRPr lang="en-US" sz="2500" b="1" i="1" dirty="0">
              <a:solidFill>
                <a:srgbClr val="62163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C7BE-8DEC-D4C5-E59B-9F6092BC73A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476" t="15335" r="6413" b="29179"/>
          <a:stretch/>
        </p:blipFill>
        <p:spPr>
          <a:xfrm>
            <a:off x="9465333" y="3954996"/>
            <a:ext cx="993817" cy="9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A70AB4726D446AB7061698353404E" ma:contentTypeVersion="20" ma:contentTypeDescription="Create a new document." ma:contentTypeScope="" ma:versionID="e33f6d6d669a08c18645710b04be2d97">
  <xsd:schema xmlns:xsd="http://www.w3.org/2001/XMLSchema" xmlns:xs="http://www.w3.org/2001/XMLSchema" xmlns:p="http://schemas.microsoft.com/office/2006/metadata/properties" xmlns:ns2="7145e721-ef01-4c40-8ba9-3780957b77e1" xmlns:ns3="6fdf14a6-527d-48be-b753-5abefc31a5d3" targetNamespace="http://schemas.microsoft.com/office/2006/metadata/properties" ma:root="true" ma:fieldsID="c29460c0361c91321454c7871c0fc246" ns2:_="" ns3:_="">
    <xsd:import namespace="7145e721-ef01-4c40-8ba9-3780957b77e1"/>
    <xsd:import namespace="6fdf14a6-527d-48be-b753-5abefc31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OCPURPO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e721-ef01-4c40-8ba9-3780957b7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PURPOSE" ma:index="20" nillable="true" ma:displayName="DOC PURPOSE" ma:format="Dropdown" ma:internalName="DOCPURPOS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6898087-be08-4525-b55a-35dc9ac4c2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14a6-527d-48be-b753-5abefc31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88b0318-0f33-4acc-a0ec-a150027318f7}" ma:internalName="TaxCatchAll" ma:showField="CatchAllData" ma:web="6fdf14a6-527d-48be-b753-5abefc31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45e721-ef01-4c40-8ba9-3780957b77e1">
      <Terms xmlns="http://schemas.microsoft.com/office/infopath/2007/PartnerControls"/>
    </lcf76f155ced4ddcb4097134ff3c332f>
    <TaxCatchAll xmlns="6fdf14a6-527d-48be-b753-5abefc31a5d3" xsi:nil="true"/>
    <DOCPURPOSE xmlns="7145e721-ef01-4c40-8ba9-3780957b77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38B6F2-7DBB-401A-90E4-D6D3DF7DB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5e721-ef01-4c40-8ba9-3780957b77e1"/>
    <ds:schemaRef ds:uri="6fdf14a6-527d-48be-b753-5abefc31a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A8E99-37AE-4F1C-B8E7-BC90A1422312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6fdf14a6-527d-48be-b753-5abefc31a5d3"/>
    <ds:schemaRef ds:uri="http://schemas.microsoft.com/office/2006/metadata/properties"/>
    <ds:schemaRef ds:uri="7145e721-ef01-4c40-8ba9-3780957b77e1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851525-3678-455D-A36F-9DAE9B5BE4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18768</TotalTime>
  <Words>217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An Afternoon of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Veronica Nwokem</cp:lastModifiedBy>
  <cp:revision>634</cp:revision>
  <dcterms:created xsi:type="dcterms:W3CDTF">2018-07-18T21:23:02Z</dcterms:created>
  <dcterms:modified xsi:type="dcterms:W3CDTF">2024-08-06T13:27:52Z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0x0101002B6A70AB4726D446AB7061698353404E</vt:lpwstr>
  </property>
  <property fmtid="{D5CDD505-2E9C-101B-9397-08002B2CF9AE}" pid="3" name="MediaServiceImageTags">
    <vt:lpwstr/>
  </property>
</Properties>
</file>