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590_5FFB711E.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23" r:id="rId5"/>
    <p:sldMasterId id="2147483831" r:id="rId6"/>
  </p:sldMasterIdLst>
  <p:notesMasterIdLst>
    <p:notesMasterId r:id="rId38"/>
  </p:notesMasterIdLst>
  <p:handoutMasterIdLst>
    <p:handoutMasterId r:id="rId39"/>
  </p:handoutMasterIdLst>
  <p:sldIdLst>
    <p:sldId id="1412" r:id="rId7"/>
    <p:sldId id="1431" r:id="rId8"/>
    <p:sldId id="1372" r:id="rId9"/>
    <p:sldId id="1413" r:id="rId10"/>
    <p:sldId id="1360" r:id="rId11"/>
    <p:sldId id="1442" r:id="rId12"/>
    <p:sldId id="1448" r:id="rId13"/>
    <p:sldId id="1444" r:id="rId14"/>
    <p:sldId id="1407" r:id="rId15"/>
    <p:sldId id="1371" r:id="rId16"/>
    <p:sldId id="1415" r:id="rId17"/>
    <p:sldId id="1445" r:id="rId18"/>
    <p:sldId id="1447" r:id="rId19"/>
    <p:sldId id="1435" r:id="rId20"/>
    <p:sldId id="1438" r:id="rId21"/>
    <p:sldId id="1390" r:id="rId22"/>
    <p:sldId id="1391" r:id="rId23"/>
    <p:sldId id="1418" r:id="rId24"/>
    <p:sldId id="1434" r:id="rId25"/>
    <p:sldId id="1402" r:id="rId26"/>
    <p:sldId id="1399" r:id="rId27"/>
    <p:sldId id="1395" r:id="rId28"/>
    <p:sldId id="1403" r:id="rId29"/>
    <p:sldId id="1369" r:id="rId30"/>
    <p:sldId id="1417" r:id="rId31"/>
    <p:sldId id="1379" r:id="rId32"/>
    <p:sldId id="1376" r:id="rId33"/>
    <p:sldId id="1424" r:id="rId34"/>
    <p:sldId id="1383" r:id="rId35"/>
    <p:sldId id="1421" r:id="rId36"/>
    <p:sldId id="1309" r:id="rId37"/>
  </p:sldIdLst>
  <p:sldSz cx="11887200" cy="8229600"/>
  <p:notesSz cx="7010400" cy="9296400"/>
  <p:defaultTextStyle>
    <a:defPPr>
      <a:defRPr lang="en-US"/>
    </a:defPPr>
    <a:lvl1pPr marL="0" algn="l" defTabSz="1015660" rtl="0" eaLnBrk="1" latinLnBrk="0" hangingPunct="1">
      <a:defRPr sz="2000" kern="1200">
        <a:solidFill>
          <a:schemeClr val="tx1"/>
        </a:solidFill>
        <a:latin typeface="+mn-lt"/>
        <a:ea typeface="+mn-ea"/>
        <a:cs typeface="+mn-cs"/>
      </a:defRPr>
    </a:lvl1pPr>
    <a:lvl2pPr marL="507831" algn="l" defTabSz="1015660" rtl="0" eaLnBrk="1" latinLnBrk="0" hangingPunct="1">
      <a:defRPr sz="2000" kern="1200">
        <a:solidFill>
          <a:schemeClr val="tx1"/>
        </a:solidFill>
        <a:latin typeface="+mn-lt"/>
        <a:ea typeface="+mn-ea"/>
        <a:cs typeface="+mn-cs"/>
      </a:defRPr>
    </a:lvl2pPr>
    <a:lvl3pPr marL="1015660" algn="l" defTabSz="1015660" rtl="0" eaLnBrk="1" latinLnBrk="0" hangingPunct="1">
      <a:defRPr sz="2000" kern="1200">
        <a:solidFill>
          <a:schemeClr val="tx1"/>
        </a:solidFill>
        <a:latin typeface="+mn-lt"/>
        <a:ea typeface="+mn-ea"/>
        <a:cs typeface="+mn-cs"/>
      </a:defRPr>
    </a:lvl3pPr>
    <a:lvl4pPr marL="1523492" algn="l" defTabSz="1015660" rtl="0" eaLnBrk="1" latinLnBrk="0" hangingPunct="1">
      <a:defRPr sz="2000" kern="1200">
        <a:solidFill>
          <a:schemeClr val="tx1"/>
        </a:solidFill>
        <a:latin typeface="+mn-lt"/>
        <a:ea typeface="+mn-ea"/>
        <a:cs typeface="+mn-cs"/>
      </a:defRPr>
    </a:lvl4pPr>
    <a:lvl5pPr marL="2031323" algn="l" defTabSz="1015660" rtl="0" eaLnBrk="1" latinLnBrk="0" hangingPunct="1">
      <a:defRPr sz="2000" kern="1200">
        <a:solidFill>
          <a:schemeClr val="tx1"/>
        </a:solidFill>
        <a:latin typeface="+mn-lt"/>
        <a:ea typeface="+mn-ea"/>
        <a:cs typeface="+mn-cs"/>
      </a:defRPr>
    </a:lvl5pPr>
    <a:lvl6pPr marL="2539152" algn="l" defTabSz="1015660" rtl="0" eaLnBrk="1" latinLnBrk="0" hangingPunct="1">
      <a:defRPr sz="2000" kern="1200">
        <a:solidFill>
          <a:schemeClr val="tx1"/>
        </a:solidFill>
        <a:latin typeface="+mn-lt"/>
        <a:ea typeface="+mn-ea"/>
        <a:cs typeface="+mn-cs"/>
      </a:defRPr>
    </a:lvl6pPr>
    <a:lvl7pPr marL="3046984" algn="l" defTabSz="1015660" rtl="0" eaLnBrk="1" latinLnBrk="0" hangingPunct="1">
      <a:defRPr sz="2000" kern="1200">
        <a:solidFill>
          <a:schemeClr val="tx1"/>
        </a:solidFill>
        <a:latin typeface="+mn-lt"/>
        <a:ea typeface="+mn-ea"/>
        <a:cs typeface="+mn-cs"/>
      </a:defRPr>
    </a:lvl7pPr>
    <a:lvl8pPr marL="3554814" algn="l" defTabSz="1015660" rtl="0" eaLnBrk="1" latinLnBrk="0" hangingPunct="1">
      <a:defRPr sz="2000" kern="1200">
        <a:solidFill>
          <a:schemeClr val="tx1"/>
        </a:solidFill>
        <a:latin typeface="+mn-lt"/>
        <a:ea typeface="+mn-ea"/>
        <a:cs typeface="+mn-cs"/>
      </a:defRPr>
    </a:lvl8pPr>
    <a:lvl9pPr marL="4062647" algn="l" defTabSz="101566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8" userDrawn="1">
          <p15:clr>
            <a:srgbClr val="A4A3A4"/>
          </p15:clr>
        </p15:guide>
        <p15:guide id="2" orient="horz" pos="4750" userDrawn="1">
          <p15:clr>
            <a:srgbClr val="A4A3A4"/>
          </p15:clr>
        </p15:guide>
        <p15:guide id="3" pos="349" userDrawn="1">
          <p15:clr>
            <a:srgbClr val="A4A3A4"/>
          </p15:clr>
        </p15:guide>
        <p15:guide id="4" pos="714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673813-A842-6AC6-9299-F05C7F4061B8}" name="Diana Abbott" initials="DA" userId="S::dabbott5@jh.edu::61ca8bac-9f00-4224-ae79-cb57edd45f43" providerId="AD"/>
  <p188:author id="{4D50A131-FE50-4A1E-A765-ED1D5F930EAE}" name="Magee, Colleen" initials="MC" userId="S::CEM@segalbenz.com::7264750b-0db7-4253-b49a-3cc1df7768d7" providerId="AD"/>
  <p188:author id="{2DFBBDA8-E396-0C8B-43EF-7322C67CA97F}" name="Darlene Kurek" initials="DK" userId="S::dkurek3@jh.edu::d5bf094d-d951-480e-986b-669574f30882" providerId="AD"/>
  <p188:author id="{08ED06C8-0139-BDCB-B627-A2FFBCD7B6A6}" name="Snow, Phoebe" initials="SP" userId="S::psnow@segalbenz.com::db483789-8dc4-4d2d-abc1-6dfb9948064c" providerId="AD"/>
  <p188:author id="{4B0A78EF-56DC-347C-83F2-A9EABC191A84}" name="Yost, Megan" initials="YM" userId="S::myost@segalbenz.com::ab0a7ca7-2e8d-4092-9fab-ce51e397bc28" providerId="AD"/>
  <p188:author id="{C2D920F1-C056-01D0-2560-82A53376313B}" name="Fuentes, Megan" initials="" userId="S::mfuentes@segalbenz.com::fffea2ea-47fa-47e6-a2a2-3cdfcb121c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e Kressler" initials="KK" lastIdx="36" clrIdx="0"/>
  <p:cmAuthor id="1" name="Summers, Elizabeth" initials="SE" lastIdx="6" clrIdx="1"/>
  <p:cmAuthor id="2" name="Brewer, Brittaney" initials="BB" lastIdx="12" clrIdx="2"/>
  <p:cmAuthor id="3" name="Arnold, Mary Beth" initials="AMB" lastIdx="3" clrIdx="3"/>
  <p:cmAuthor id="4" name="Meredith Stewart" initials="MS" lastIdx="3" clrIdx="4"/>
  <p:cmAuthor id="5" name="Rourke, Sara" initials="RS" lastIdx="2" clrIdx="5"/>
  <p:cmAuthor id="6" name="Menard, Elizabeth" initials="ME" lastIdx="1" clrIdx="6"/>
  <p:cmAuthor id="7" name="Menard, Lizzy" initials="ML" lastIdx="18" clrIdx="7">
    <p:extLst>
      <p:ext uri="{19B8F6BF-5375-455C-9EA6-DF929625EA0E}">
        <p15:presenceInfo xmlns:p15="http://schemas.microsoft.com/office/powerpoint/2012/main" userId="S-1-5-21-2140084481-2073829295-449275081-10139" providerId="AD"/>
      </p:ext>
    </p:extLst>
  </p:cmAuthor>
  <p:cmAuthor id="8" name="Kressler, Kate" initials="KK" lastIdx="23" clrIdx="8">
    <p:extLst>
      <p:ext uri="{19B8F6BF-5375-455C-9EA6-DF929625EA0E}">
        <p15:presenceInfo xmlns:p15="http://schemas.microsoft.com/office/powerpoint/2012/main" userId="S-1-5-21-2140084481-2073829295-449275081-60266817" providerId="AD"/>
      </p:ext>
    </p:extLst>
  </p:cmAuthor>
  <p:cmAuthor id="9" name="Syma Siddiqui" initials="SS" lastIdx="26" clrIdx="9">
    <p:extLst>
      <p:ext uri="{19B8F6BF-5375-455C-9EA6-DF929625EA0E}">
        <p15:presenceInfo xmlns:p15="http://schemas.microsoft.com/office/powerpoint/2012/main" userId="S-1-5-21-1214440339-484763869-725345543-4940337" providerId="AD"/>
      </p:ext>
    </p:extLst>
  </p:cmAuthor>
  <p:cmAuthor id="10" name="Joel Searfoss" initials="JS" lastIdx="19" clrIdx="10">
    <p:extLst>
      <p:ext uri="{19B8F6BF-5375-455C-9EA6-DF929625EA0E}">
        <p15:presenceInfo xmlns:p15="http://schemas.microsoft.com/office/powerpoint/2012/main" userId="S-1-5-21-1214440339-484763869-725345543-4930934" providerId="AD"/>
      </p:ext>
    </p:extLst>
  </p:cmAuthor>
  <p:cmAuthor id="11" name="Nicole Smith" initials="NS" lastIdx="3" clrIdx="11">
    <p:extLst>
      <p:ext uri="{19B8F6BF-5375-455C-9EA6-DF929625EA0E}">
        <p15:presenceInfo xmlns:p15="http://schemas.microsoft.com/office/powerpoint/2012/main" userId="S-1-5-21-1214440339-484763869-725345543-4253688" providerId="AD"/>
      </p:ext>
    </p:extLst>
  </p:cmAuthor>
  <p:cmAuthor id="12" name="Shelly Geasler" initials="SG" lastIdx="1" clrIdx="12">
    <p:extLst>
      <p:ext uri="{19B8F6BF-5375-455C-9EA6-DF929625EA0E}">
        <p15:presenceInfo xmlns:p15="http://schemas.microsoft.com/office/powerpoint/2012/main" userId="4a47777ce27f8fe3" providerId="Windows Live"/>
      </p:ext>
    </p:extLst>
  </p:cmAuthor>
  <p:cmAuthor id="13" name="April Floyd" initials="AF" lastIdx="7" clrIdx="13">
    <p:extLst>
      <p:ext uri="{19B8F6BF-5375-455C-9EA6-DF929625EA0E}">
        <p15:presenceInfo xmlns:p15="http://schemas.microsoft.com/office/powerpoint/2012/main" userId="S-1-5-21-1214440339-484763869-725345543-5049045" providerId="AD"/>
      </p:ext>
    </p:extLst>
  </p:cmAuthor>
  <p:cmAuthor id="14" name="Yost, Megan" initials="YM" lastIdx="19" clrIdx="14">
    <p:extLst>
      <p:ext uri="{19B8F6BF-5375-455C-9EA6-DF929625EA0E}">
        <p15:presenceInfo xmlns:p15="http://schemas.microsoft.com/office/powerpoint/2012/main" userId="S::myost@segalbenz.com::ab0a7ca7-2e8d-4092-9fab-ce51e397bc28" providerId="AD"/>
      </p:ext>
    </p:extLst>
  </p:cmAuthor>
  <p:cmAuthor id="15" name="Fielder, Noel" initials="FN" lastIdx="11" clrIdx="15">
    <p:extLst>
      <p:ext uri="{19B8F6BF-5375-455C-9EA6-DF929625EA0E}">
        <p15:presenceInfo xmlns:p15="http://schemas.microsoft.com/office/powerpoint/2012/main" userId="S-1-5-21-3990672265-3101368681-3620079621-53056" providerId="AD"/>
      </p:ext>
    </p:extLst>
  </p:cmAuthor>
  <p:cmAuthor id="16" name="Guerra, Emily" initials="GE" lastIdx="19" clrIdx="16">
    <p:extLst>
      <p:ext uri="{19B8F6BF-5375-455C-9EA6-DF929625EA0E}">
        <p15:presenceInfo xmlns:p15="http://schemas.microsoft.com/office/powerpoint/2012/main" userId="S-1-5-21-2427478449-4063828735-1968950468-130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CE5"/>
    <a:srgbClr val="0072CE"/>
    <a:srgbClr val="69CABC"/>
    <a:srgbClr val="9C92BC"/>
    <a:srgbClr val="0FB694"/>
    <a:srgbClr val="002C77"/>
    <a:srgbClr val="195883"/>
    <a:srgbClr val="0070C0"/>
    <a:srgbClr val="006D9E"/>
    <a:srgbClr val="34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89" autoAdjust="0"/>
    <p:restoredTop sz="95847" autoAdjust="0"/>
  </p:normalViewPr>
  <p:slideViewPr>
    <p:cSldViewPr snapToGrid="0" showGuides="1">
      <p:cViewPr varScale="1">
        <p:scale>
          <a:sx n="82" d="100"/>
          <a:sy n="82" d="100"/>
        </p:scale>
        <p:origin x="629" y="82"/>
      </p:cViewPr>
      <p:guideLst>
        <p:guide orient="horz" pos="968"/>
        <p:guide orient="horz" pos="4750"/>
        <p:guide pos="349"/>
        <p:guide pos="7145"/>
      </p:guideLst>
    </p:cSldViewPr>
  </p:slideViewPr>
  <p:notesTextViewPr>
    <p:cViewPr>
      <p:scale>
        <a:sx n="150" d="100"/>
        <a:sy n="1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presProps" Target="presProps.xml"/></Relationships>
</file>

<file path=ppt/comments/modernComment_590_5FFB711E.xml><?xml version="1.0" encoding="utf-8"?>
<p188:cmLst xmlns:a="http://schemas.openxmlformats.org/drawingml/2006/main" xmlns:r="http://schemas.openxmlformats.org/officeDocument/2006/relationships" xmlns:p188="http://schemas.microsoft.com/office/powerpoint/2018/8/main">
  <p188:cm id="{ED87A258-F1F6-E845-BDFC-D423A4A3DA59}" authorId="{4B0A78EF-56DC-347C-83F2-A9EABC191A84}" created="2023-08-17T15:07:47.685">
    <pc:sldMkLst xmlns:pc="http://schemas.microsoft.com/office/powerpoint/2013/main/command">
      <pc:docMk/>
      <pc:sldMk cId="1610314014" sldId="1424"/>
    </pc:sldMkLst>
    <p188:txBody>
      <a:bodyPr/>
      <a:lstStyle/>
      <a:p>
        <a:r>
          <a:rPr lang="en-US"/>
          <a:t>JHU: need to update dates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579" cy="464315"/>
          </a:xfrm>
          <a:prstGeom prst="rect">
            <a:avLst/>
          </a:prstGeom>
        </p:spPr>
        <p:txBody>
          <a:bodyPr vert="horz" lIns="85992" tIns="42997" rIns="85992" bIns="42997" rtlCol="0"/>
          <a:lstStyle>
            <a:lvl1pPr algn="l">
              <a:defRPr sz="1100"/>
            </a:lvl1pPr>
          </a:lstStyle>
          <a:p>
            <a:endParaRPr lang="en-US" dirty="0"/>
          </a:p>
        </p:txBody>
      </p:sp>
      <p:sp>
        <p:nvSpPr>
          <p:cNvPr id="3" name="Date Placeholder 2"/>
          <p:cNvSpPr>
            <a:spLocks noGrp="1"/>
          </p:cNvSpPr>
          <p:nvPr>
            <p:ph type="dt" sz="quarter" idx="1"/>
          </p:nvPr>
        </p:nvSpPr>
        <p:spPr>
          <a:xfrm>
            <a:off x="3971254" y="1"/>
            <a:ext cx="3037578" cy="464315"/>
          </a:xfrm>
          <a:prstGeom prst="rect">
            <a:avLst/>
          </a:prstGeom>
        </p:spPr>
        <p:txBody>
          <a:bodyPr vert="horz" lIns="85992" tIns="42997" rIns="85992" bIns="42997" rtlCol="0"/>
          <a:lstStyle>
            <a:lvl1pPr algn="r">
              <a:defRPr sz="1100"/>
            </a:lvl1pPr>
          </a:lstStyle>
          <a:p>
            <a:fld id="{6617D2FE-04A3-47EB-BAFA-E782AC0EA70D}" type="datetimeFigureOut">
              <a:rPr lang="en-US" smtClean="0"/>
              <a:t>10/9/2023</a:t>
            </a:fld>
            <a:endParaRPr lang="en-US" dirty="0"/>
          </a:p>
        </p:txBody>
      </p:sp>
      <p:sp>
        <p:nvSpPr>
          <p:cNvPr id="4" name="Footer Placeholder 3"/>
          <p:cNvSpPr>
            <a:spLocks noGrp="1"/>
          </p:cNvSpPr>
          <p:nvPr>
            <p:ph type="ftr" sz="quarter" idx="2"/>
          </p:nvPr>
        </p:nvSpPr>
        <p:spPr>
          <a:xfrm>
            <a:off x="2" y="8830644"/>
            <a:ext cx="3037579" cy="464315"/>
          </a:xfrm>
          <a:prstGeom prst="rect">
            <a:avLst/>
          </a:prstGeom>
        </p:spPr>
        <p:txBody>
          <a:bodyPr vert="horz" lIns="85992" tIns="42997" rIns="85992" bIns="4299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1254" y="8830644"/>
            <a:ext cx="3037578" cy="464315"/>
          </a:xfrm>
          <a:prstGeom prst="rect">
            <a:avLst/>
          </a:prstGeom>
        </p:spPr>
        <p:txBody>
          <a:bodyPr vert="horz" lIns="85992" tIns="42997" rIns="85992" bIns="42997" rtlCol="0" anchor="b"/>
          <a:lstStyle>
            <a:lvl1pPr algn="r">
              <a:defRPr sz="1100"/>
            </a:lvl1pPr>
          </a:lstStyle>
          <a:p>
            <a:fld id="{9D6060C1-20D1-45D1-8849-33D1278537DC}" type="slidenum">
              <a:rPr lang="en-US" smtClean="0"/>
              <a:t>‹#›</a:t>
            </a:fld>
            <a:endParaRPr lang="en-US" dirty="0"/>
          </a:p>
        </p:txBody>
      </p:sp>
    </p:spTree>
    <p:extLst>
      <p:ext uri="{BB962C8B-B14F-4D97-AF65-F5344CB8AC3E}">
        <p14:creationId xmlns:p14="http://schemas.microsoft.com/office/powerpoint/2010/main" val="335111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3173" tIns="46587" rIns="93173" bIns="46587" rtlCol="0"/>
          <a:lstStyle>
            <a:lvl1pPr algn="l">
              <a:defRPr sz="1200"/>
            </a:lvl1pPr>
          </a:lstStyle>
          <a:p>
            <a:endParaRPr lang="en-GB" dirty="0"/>
          </a:p>
        </p:txBody>
      </p:sp>
      <p:sp>
        <p:nvSpPr>
          <p:cNvPr id="3" name="Date Placeholder 2"/>
          <p:cNvSpPr>
            <a:spLocks noGrp="1"/>
          </p:cNvSpPr>
          <p:nvPr>
            <p:ph type="dt" idx="1"/>
          </p:nvPr>
        </p:nvSpPr>
        <p:spPr>
          <a:xfrm>
            <a:off x="3970940" y="2"/>
            <a:ext cx="3037840" cy="464820"/>
          </a:xfrm>
          <a:prstGeom prst="rect">
            <a:avLst/>
          </a:prstGeom>
        </p:spPr>
        <p:txBody>
          <a:bodyPr vert="horz" lIns="93173" tIns="46587" rIns="93173" bIns="46587" rtlCol="0"/>
          <a:lstStyle>
            <a:lvl1pPr algn="r">
              <a:defRPr sz="1200"/>
            </a:lvl1pPr>
          </a:lstStyle>
          <a:p>
            <a:fld id="{A74C4738-9AF8-4E84-817C-AC46EF018A68}" type="datetimeFigureOut">
              <a:rPr lang="en-GB" smtClean="0"/>
              <a:t>09/10/2023</a:t>
            </a:fld>
            <a:endParaRPr lang="en-GB" dirty="0"/>
          </a:p>
        </p:txBody>
      </p:sp>
      <p:sp>
        <p:nvSpPr>
          <p:cNvPr id="4" name="Slide Image Placeholder 3"/>
          <p:cNvSpPr>
            <a:spLocks noGrp="1" noRot="1" noChangeAspect="1"/>
          </p:cNvSpPr>
          <p:nvPr>
            <p:ph type="sldImg" idx="2"/>
          </p:nvPr>
        </p:nvSpPr>
        <p:spPr>
          <a:xfrm>
            <a:off x="989013" y="698500"/>
            <a:ext cx="5032375" cy="3484563"/>
          </a:xfrm>
          <a:prstGeom prst="rect">
            <a:avLst/>
          </a:prstGeom>
          <a:noFill/>
          <a:ln w="12700">
            <a:solidFill>
              <a:prstClr val="black"/>
            </a:solidFill>
          </a:ln>
        </p:spPr>
        <p:txBody>
          <a:bodyPr vert="horz" lIns="93173" tIns="46587" rIns="93173" bIns="46587"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29969"/>
            <a:ext cx="3037840" cy="464820"/>
          </a:xfrm>
          <a:prstGeom prst="rect">
            <a:avLst/>
          </a:prstGeom>
        </p:spPr>
        <p:txBody>
          <a:bodyPr vert="horz" lIns="93173" tIns="46587" rIns="93173" bIns="4658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3173" tIns="46587" rIns="93173" bIns="46587" rtlCol="0" anchor="b"/>
          <a:lstStyle>
            <a:lvl1pPr algn="r">
              <a:defRPr sz="1200"/>
            </a:lvl1pPr>
          </a:lstStyle>
          <a:p>
            <a:fld id="{8D261C6A-B723-4626-8E07-ACAE984FA5FB}" type="slidenum">
              <a:rPr lang="en-GB" smtClean="0"/>
              <a:t>‹#›</a:t>
            </a:fld>
            <a:endParaRPr lang="en-GB" dirty="0"/>
          </a:p>
        </p:txBody>
      </p:sp>
    </p:spTree>
    <p:extLst>
      <p:ext uri="{BB962C8B-B14F-4D97-AF65-F5344CB8AC3E}">
        <p14:creationId xmlns:p14="http://schemas.microsoft.com/office/powerpoint/2010/main" val="2534266143"/>
      </p:ext>
    </p:extLst>
  </p:cSld>
  <p:clrMap bg1="lt1" tx1="dk1" bg2="lt2" tx2="dk2" accent1="accent1" accent2="accent2" accent3="accent3" accent4="accent4" accent5="accent5" accent6="accent6" hlink="hlink" folHlink="folHlink"/>
  <p:notesStyle>
    <a:lvl1pPr marL="0" algn="l" defTabSz="1015660" rtl="0" eaLnBrk="1" latinLnBrk="0" hangingPunct="1">
      <a:defRPr sz="1300" kern="1200">
        <a:solidFill>
          <a:schemeClr val="tx1"/>
        </a:solidFill>
        <a:latin typeface="+mn-lt"/>
        <a:ea typeface="+mn-ea"/>
        <a:cs typeface="+mn-cs"/>
      </a:defRPr>
    </a:lvl1pPr>
    <a:lvl2pPr marL="507831" algn="l" defTabSz="1015660" rtl="0" eaLnBrk="1" latinLnBrk="0" hangingPunct="1">
      <a:defRPr sz="1300" kern="1200">
        <a:solidFill>
          <a:schemeClr val="tx1"/>
        </a:solidFill>
        <a:latin typeface="+mn-lt"/>
        <a:ea typeface="+mn-ea"/>
        <a:cs typeface="+mn-cs"/>
      </a:defRPr>
    </a:lvl2pPr>
    <a:lvl3pPr marL="1015660" algn="l" defTabSz="1015660" rtl="0" eaLnBrk="1" latinLnBrk="0" hangingPunct="1">
      <a:defRPr sz="1300" kern="1200">
        <a:solidFill>
          <a:schemeClr val="tx1"/>
        </a:solidFill>
        <a:latin typeface="+mn-lt"/>
        <a:ea typeface="+mn-ea"/>
        <a:cs typeface="+mn-cs"/>
      </a:defRPr>
    </a:lvl3pPr>
    <a:lvl4pPr marL="1523492" algn="l" defTabSz="1015660" rtl="0" eaLnBrk="1" latinLnBrk="0" hangingPunct="1">
      <a:defRPr sz="1300" kern="1200">
        <a:solidFill>
          <a:schemeClr val="tx1"/>
        </a:solidFill>
        <a:latin typeface="+mn-lt"/>
        <a:ea typeface="+mn-ea"/>
        <a:cs typeface="+mn-cs"/>
      </a:defRPr>
    </a:lvl4pPr>
    <a:lvl5pPr marL="2031323" algn="l" defTabSz="1015660" rtl="0" eaLnBrk="1" latinLnBrk="0" hangingPunct="1">
      <a:defRPr sz="1300" kern="1200">
        <a:solidFill>
          <a:schemeClr val="tx1"/>
        </a:solidFill>
        <a:latin typeface="+mn-lt"/>
        <a:ea typeface="+mn-ea"/>
        <a:cs typeface="+mn-cs"/>
      </a:defRPr>
    </a:lvl5pPr>
    <a:lvl6pPr marL="2539152" algn="l" defTabSz="1015660" rtl="0" eaLnBrk="1" latinLnBrk="0" hangingPunct="1">
      <a:defRPr sz="1300" kern="1200">
        <a:solidFill>
          <a:schemeClr val="tx1"/>
        </a:solidFill>
        <a:latin typeface="+mn-lt"/>
        <a:ea typeface="+mn-ea"/>
        <a:cs typeface="+mn-cs"/>
      </a:defRPr>
    </a:lvl6pPr>
    <a:lvl7pPr marL="3046984" algn="l" defTabSz="1015660" rtl="0" eaLnBrk="1" latinLnBrk="0" hangingPunct="1">
      <a:defRPr sz="1300" kern="1200">
        <a:solidFill>
          <a:schemeClr val="tx1"/>
        </a:solidFill>
        <a:latin typeface="+mn-lt"/>
        <a:ea typeface="+mn-ea"/>
        <a:cs typeface="+mn-cs"/>
      </a:defRPr>
    </a:lvl7pPr>
    <a:lvl8pPr marL="3554814" algn="l" defTabSz="1015660" rtl="0" eaLnBrk="1" latinLnBrk="0" hangingPunct="1">
      <a:defRPr sz="1300" kern="1200">
        <a:solidFill>
          <a:schemeClr val="tx1"/>
        </a:solidFill>
        <a:latin typeface="+mn-lt"/>
        <a:ea typeface="+mn-ea"/>
        <a:cs typeface="+mn-cs"/>
      </a:defRPr>
    </a:lvl8pPr>
    <a:lvl9pPr marL="4062647" algn="l" defTabSz="101566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pPr>
            <a:r>
              <a:rPr lang="en-US" dirty="0">
                <a:solidFill>
                  <a:srgbClr val="000000"/>
                </a:solidFill>
                <a:latin typeface="Arial" charset="0"/>
              </a:rPr>
              <a:t>Welcome to the 2023 annual enrollment presentation </a:t>
            </a:r>
            <a:r>
              <a:rPr lang="en-US" dirty="0"/>
              <a:t>for LiUNA bargaining unit members.</a:t>
            </a:r>
            <a:endParaRPr lang="en-US" altLang="ja-JP" dirty="0">
              <a:solidFill>
                <a:srgbClr val="000000"/>
              </a:solidFill>
              <a:latin typeface="Arial" charset="0"/>
            </a:endParaRPr>
          </a:p>
          <a:p>
            <a:pPr marL="171450" indent="-171450" eaLnBrk="1" hangingPunct="1">
              <a:spcBef>
                <a:spcPct val="0"/>
              </a:spcBef>
              <a:buFontTx/>
              <a:buChar char="•"/>
            </a:pPr>
            <a:r>
              <a:rPr lang="en-US" dirty="0">
                <a:solidFill>
                  <a:srgbClr val="000000"/>
                </a:solidFill>
                <a:latin typeface="Arial" charset="0"/>
              </a:rPr>
              <a:t>The purpose of today</a:t>
            </a:r>
            <a:r>
              <a:rPr lang="ja-JP" altLang="en-US" dirty="0">
                <a:solidFill>
                  <a:srgbClr val="000000"/>
                </a:solidFill>
                <a:latin typeface="Arial" charset="0"/>
              </a:rPr>
              <a:t>’</a:t>
            </a:r>
            <a:r>
              <a:rPr lang="en-US" altLang="ja-JP" dirty="0">
                <a:solidFill>
                  <a:srgbClr val="000000"/>
                </a:solidFill>
                <a:latin typeface="Arial" charset="0"/>
              </a:rPr>
              <a:t>s meeting is to provide you with an overview of the benefits JHU will offer in 2024, and the tools and resources that you can use to help you choose your benefits.</a:t>
            </a:r>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0</a:t>
            </a:fld>
            <a:endParaRPr lang="en-GB" dirty="0"/>
          </a:p>
        </p:txBody>
      </p:sp>
    </p:spTree>
    <p:extLst>
      <p:ext uri="{BB962C8B-B14F-4D97-AF65-F5344CB8AC3E}">
        <p14:creationId xmlns:p14="http://schemas.microsoft.com/office/powerpoint/2010/main" val="186983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FSA and Dependent Care FSA limits when available] </a:t>
            </a:r>
          </a:p>
          <a:p>
            <a:endParaRPr lang="en-US" dirty="0"/>
          </a:p>
          <a:p>
            <a:pPr marL="0" marR="0">
              <a:spcBef>
                <a:spcPts val="300"/>
              </a:spcBef>
              <a:spcAft>
                <a:spcPts val="600"/>
              </a:spcAft>
            </a:pPr>
            <a:r>
              <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rPr>
              <a:t>JHU’s new commuter assistance program allows you to have pretax deductions taken from your pay to cover eligible expenses associated with your commute to work, such as public transportation and non-JHU parking. You may elect a transit account, parking account, or both. </a:t>
            </a:r>
          </a:p>
          <a:p>
            <a:pPr marL="0" marR="0">
              <a:spcBef>
                <a:spcPts val="300"/>
              </a:spcBef>
              <a:spcAft>
                <a:spcPts val="600"/>
              </a:spcAft>
            </a:pPr>
            <a:endPar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pPr marL="0" marR="0">
              <a:spcBef>
                <a:spcPts val="300"/>
              </a:spcBef>
              <a:spcAft>
                <a:spcPts val="600"/>
              </a:spcAft>
            </a:pPr>
            <a:r>
              <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rPr>
              <a:t>You can make a one-time election to cover the same expenses each month, but if your commuting needs change, you can make changes to your elections every month. New elections take effect the month after they are submitted and are managed by WEX, our commuter assistance program administrator. </a:t>
            </a:r>
          </a:p>
          <a:p>
            <a:endParaRPr lang="en-US" sz="1400"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100" dirty="0"/>
              <a:t>In 2024, the pretax spending limit for non-JHU parking will be </a:t>
            </a:r>
            <a:r>
              <a:rPr lang="en-US" sz="1100" b="1" dirty="0">
                <a:highlight>
                  <a:srgbClr val="FFFF00"/>
                </a:highlight>
              </a:rPr>
              <a:t>$300 </a:t>
            </a:r>
            <a:r>
              <a:rPr lang="en-US" sz="1100" dirty="0">
                <a:highlight>
                  <a:srgbClr val="FFFF00"/>
                </a:highlight>
              </a:rPr>
              <a:t>per month, </a:t>
            </a:r>
            <a:r>
              <a:rPr lang="en-US" sz="1100" dirty="0"/>
              <a:t>and the limit for mass transit will be </a:t>
            </a:r>
            <a:r>
              <a:rPr lang="en-US" sz="1100" b="1" dirty="0">
                <a:highlight>
                  <a:srgbClr val="FFFF00"/>
                </a:highlight>
              </a:rPr>
              <a:t>$300 </a:t>
            </a:r>
            <a:r>
              <a:rPr lang="en-US" sz="1100" dirty="0">
                <a:highlight>
                  <a:srgbClr val="FFFF00"/>
                </a:highlight>
              </a:rPr>
              <a:t>per month</a:t>
            </a:r>
            <a:r>
              <a:rPr lang="en-US" sz="1100" dirty="0"/>
              <a:t>.</a:t>
            </a:r>
          </a:p>
          <a:p>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400" dirty="0"/>
              <a:t>JHU may contribute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a subsidy for mass transit of up to $60 per month for eligible employees, </a:t>
            </a:r>
            <a:r>
              <a:rPr lang="en-US" sz="1400" dirty="0"/>
              <a:t>to help lessen the cost of commuting.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Subsidy amounts are determined by your gross annual salary and the number of days you work on campus.</a:t>
            </a:r>
          </a:p>
          <a:p>
            <a:pPr marL="0" marR="0">
              <a:spcBef>
                <a:spcPts val="300"/>
              </a:spcBef>
              <a:spcAft>
                <a:spcPts val="60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If you’re eligible, you will have the option to select the JHU subsidy and/or elect your own pretax contribution. You do not need to make employee contributions to your commuter assistance account to receive the JHU-paid subsidy. The annual maximum (in 2024) for your and JHU’s combined contributions is </a:t>
            </a:r>
            <a:r>
              <a:rPr lang="en-US" sz="14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$300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per month. </a:t>
            </a:r>
          </a:p>
          <a:p>
            <a:pPr marL="0" marR="0">
              <a:spcBef>
                <a:spcPts val="300"/>
              </a:spcBef>
              <a:spcAft>
                <a:spcPts val="60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Employer funds will be added to your account in the first pay of each month. Unused funds will roll over month to month and year to year.</a:t>
            </a:r>
          </a:p>
          <a:p>
            <a:pPr marL="0" marR="0">
              <a:spcBef>
                <a:spcPts val="300"/>
              </a:spcBef>
              <a:spcAft>
                <a:spcPts val="60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If you already have a WEX debit card for your Health Care FSA, simply use that card for your transit or parking expenses. Otherwise, check your mail for your new WEX debit card. You can also request reimbursement from WEX (online or app) if you pay out of pocket for any of your transit costs.</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9</a:t>
            </a:fld>
            <a:endParaRPr lang="en-GB" dirty="0"/>
          </a:p>
        </p:txBody>
      </p:sp>
    </p:spTree>
    <p:extLst>
      <p:ext uri="{BB962C8B-B14F-4D97-AF65-F5344CB8AC3E}">
        <p14:creationId xmlns:p14="http://schemas.microsoft.com/office/powerpoint/2010/main" val="184875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10</a:t>
            </a:fld>
            <a:endParaRPr lang="en-GB" dirty="0"/>
          </a:p>
        </p:txBody>
      </p:sp>
    </p:spTree>
    <p:extLst>
      <p:ext uri="{BB962C8B-B14F-4D97-AF65-F5344CB8AC3E}">
        <p14:creationId xmlns:p14="http://schemas.microsoft.com/office/powerpoint/2010/main" val="105533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11</a:t>
            </a:fld>
            <a:endParaRPr lang="en-GB" dirty="0"/>
          </a:p>
        </p:txBody>
      </p:sp>
    </p:spTree>
    <p:extLst>
      <p:ext uri="{BB962C8B-B14F-4D97-AF65-F5344CB8AC3E}">
        <p14:creationId xmlns:p14="http://schemas.microsoft.com/office/powerpoint/2010/main" val="249924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300"/>
              </a:spcBef>
              <a:spcAft>
                <a:spcPts val="600"/>
              </a:spcAft>
              <a:buClrTx/>
              <a:buSzTx/>
              <a:buFontTx/>
              <a:buNone/>
              <a:tabLst/>
              <a:defRPr/>
            </a:pPr>
            <a:r>
              <a:rPr lang="en-US" dirty="0"/>
              <a:t>The chart on this slide illustrates key features of the medical plans and how they compare [Walk through table]</a:t>
            </a:r>
          </a:p>
          <a:p>
            <a:pPr marL="0" marR="0" lvl="0" indent="0" algn="l" defTabSz="1015660" rtl="0" eaLnBrk="1" fontAlgn="auto" latinLnBrk="0" hangingPunct="1">
              <a:lnSpc>
                <a:spcPct val="100000"/>
              </a:lnSpc>
              <a:spcBef>
                <a:spcPts val="300"/>
              </a:spcBef>
              <a:spcAft>
                <a:spcPts val="600"/>
              </a:spcAft>
              <a:buClrTx/>
              <a:buSzTx/>
              <a:buFontTx/>
              <a:buNone/>
              <a:tabLst/>
              <a:defRPr/>
            </a:pPr>
            <a:r>
              <a:rPr lang="en-US" dirty="0"/>
              <a:t>---</a:t>
            </a:r>
          </a:p>
          <a:p>
            <a:pPr marL="0" marR="0">
              <a:spcBef>
                <a:spcPts val="300"/>
              </a:spcBef>
              <a:spcAft>
                <a:spcPts val="600"/>
              </a:spcAft>
            </a:pPr>
            <a:endParaRPr lang="en-US" dirty="0"/>
          </a:p>
          <a:p>
            <a:pPr marL="0" marR="0">
              <a:spcBef>
                <a:spcPts val="300"/>
              </a:spcBef>
              <a:spcAft>
                <a:spcPts val="600"/>
              </a:spcAft>
            </a:pPr>
            <a:r>
              <a:rPr lang="en-US" dirty="0"/>
              <a:t>Our three medical plan options cover e</a:t>
            </a:r>
            <a:r>
              <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mergency care and prescriptions, and limit the amount you will pay out of pocket each year. </a:t>
            </a:r>
          </a:p>
          <a:p>
            <a:pPr marL="0" marR="0">
              <a:spcBef>
                <a:spcPts val="300"/>
              </a:spcBef>
              <a:spcAft>
                <a:spcPts val="600"/>
              </a:spcAft>
            </a:pPr>
            <a:endPar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 plans differ in which providers (doctors, hospitals, etc.) you can see, and how the plans pay for medical expenses. </a:t>
            </a:r>
          </a:p>
          <a:p>
            <a:pPr marL="0" marR="0">
              <a:spcBef>
                <a:spcPts val="300"/>
              </a:spcBef>
              <a:spcAft>
                <a:spcPts val="600"/>
              </a:spcAft>
            </a:pPr>
            <a:endPar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 CareFirst Core Plan allows you to use in-network and out-of-network providers, although you’ll pay less when you stay in-network. </a:t>
            </a:r>
          </a:p>
          <a:p>
            <a:pPr marL="0" marR="0">
              <a:spcBef>
                <a:spcPts val="300"/>
              </a:spcBef>
              <a:spcAft>
                <a:spcPts val="600"/>
              </a:spcAft>
            </a:pPr>
            <a:endPar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 LiUNA BU CareFirst Network Only Plan offers a network of providers located throughout the community but does not cover out-of-network care (unless it is a true emergency). </a:t>
            </a:r>
          </a:p>
          <a:p>
            <a:pPr marL="0" marR="0">
              <a:spcBef>
                <a:spcPts val="300"/>
              </a:spcBef>
              <a:spcAft>
                <a:spcPts val="600"/>
              </a:spcAft>
            </a:pPr>
            <a:endPar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4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There are no changes to the Kaiser HMO plan. </a:t>
            </a:r>
            <a:r>
              <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p>
          <a:p>
            <a:pPr marL="0" marR="0">
              <a:spcBef>
                <a:spcPts val="300"/>
              </a:spcBef>
              <a:spcAft>
                <a:spcPts val="600"/>
              </a:spcAft>
            </a:pPr>
            <a:endPar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pPr marL="0" marR="0">
              <a:spcBef>
                <a:spcPts val="300"/>
              </a:spcBef>
              <a:spcAft>
                <a:spcPts val="600"/>
              </a:spcAft>
            </a:pPr>
            <a:r>
              <a:rPr lang="en-US" sz="1400" dirty="0">
                <a:solidFill>
                  <a:srgbClr val="121A1F"/>
                </a:solidFill>
                <a:effectLst/>
                <a:latin typeface="Arial" panose="020B0604020202020204" pitchFamily="34" charset="0"/>
                <a:ea typeface="Arial" panose="020B0604020202020204" pitchFamily="34" charset="0"/>
                <a:cs typeface="Verdana" panose="020B0604030504040204" pitchFamily="34" charset="0"/>
              </a:rPr>
              <a:t>---</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pPr marL="0" marR="0">
              <a:spcBef>
                <a:spcPts val="300"/>
              </a:spcBef>
              <a:spcAft>
                <a:spcPts val="600"/>
              </a:spcAft>
            </a:pPr>
            <a:r>
              <a:rPr lang="en-US" dirty="0"/>
              <a:t>The </a:t>
            </a:r>
            <a:r>
              <a:rPr lang="en-US" sz="1800" dirty="0">
                <a:solidFill>
                  <a:srgbClr val="121A1F"/>
                </a:solidFill>
                <a:effectLst/>
                <a:latin typeface="Arial" panose="020B0604020202020204" pitchFamily="34" charset="0"/>
                <a:cs typeface="Verdana" panose="020B0604030504040204" pitchFamily="34" charset="0"/>
              </a:rPr>
              <a:t>a</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nnual deductible is what you pay for medical and mental health services before the plan pays benefits.</a:t>
            </a:r>
          </a:p>
          <a:p>
            <a:pPr marL="0" marR="0">
              <a:spcBef>
                <a:spcPts val="300"/>
              </a:spcBef>
              <a:spcAft>
                <a:spcPts val="60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pPr marL="0" marR="0">
              <a:spcBef>
                <a:spcPts val="300"/>
              </a:spcBef>
              <a:spcAft>
                <a:spcPts val="600"/>
              </a:spcAft>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The out-of-pocket maximum is the most you’ll pay in a year for medical, mental health, and prescription drugs.</a:t>
            </a:r>
          </a:p>
          <a:p>
            <a:pPr marL="0" marR="0">
              <a:spcBef>
                <a:spcPts val="300"/>
              </a:spcBef>
              <a:spcAft>
                <a:spcPts val="60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pPr marL="0" marR="0">
              <a:spcBef>
                <a:spcPts val="300"/>
              </a:spcBef>
              <a:spcAft>
                <a:spcPts val="600"/>
              </a:spcAft>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Coinsurance is what you pay for most services after the deductible is met.</a:t>
            </a:r>
          </a:p>
          <a:p>
            <a:pPr marL="0" marR="0">
              <a:spcBef>
                <a:spcPts val="300"/>
              </a:spcBef>
              <a:spcAft>
                <a:spcPts val="60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13</a:t>
            </a:fld>
            <a:endParaRPr lang="en-GB" dirty="0"/>
          </a:p>
        </p:txBody>
      </p:sp>
    </p:spTree>
    <p:extLst>
      <p:ext uri="{BB962C8B-B14F-4D97-AF65-F5344CB8AC3E}">
        <p14:creationId xmlns:p14="http://schemas.microsoft.com/office/powerpoint/2010/main" val="2907625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Here are additional key features of the medical plans and how they compare [Walk through table]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2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Both the CareFirst Core Plan and the LiUNA BU CareFirst Network Only Plan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will now require prior authorization for some surgeries and services, which Quantum Health will coordinate.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14</a:t>
            </a:fld>
            <a:endParaRPr lang="en-GB" dirty="0"/>
          </a:p>
        </p:txBody>
      </p:sp>
    </p:spTree>
    <p:extLst>
      <p:ext uri="{BB962C8B-B14F-4D97-AF65-F5344CB8AC3E}">
        <p14:creationId xmlns:p14="http://schemas.microsoft.com/office/powerpoint/2010/main" val="226962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We offer two dental options: The Delta Dental Core plan and the Delta Dental Enhanced plan. </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Both dental plan options feature the Delta Dental PPO network of providers. Both options will pay benefits for out-of-network providers, but you’ll pay more if you go out-of-network.</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As you can see, the Core plan does not cover orthodontia; while the Enhanced plan does cover orthodontia and pays a higher level of benefits.</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Both plans offer access to two networks of dental providers:</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300"/>
              </a:spcBef>
              <a:spcAft>
                <a:spcPts val="600"/>
              </a:spcAft>
              <a:buClr>
                <a:srgbClr val="000000"/>
              </a:buClr>
              <a:buFont typeface="Arial" panose="020B0604020202020204" pitchFamily="34" charset="0"/>
              <a:buChar char="—"/>
            </a:pPr>
            <a:r>
              <a:rPr lang="en-US" sz="1800" b="1"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Delta Dental PPO:</a:t>
            </a: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 These dentists have agreed to reduced fees, so you won’t get charged more than your expected share of the bill.</a:t>
            </a:r>
          </a:p>
          <a:p>
            <a:pPr marL="342900" marR="0" lvl="0" indent="-342900">
              <a:spcBef>
                <a:spcPts val="300"/>
              </a:spcBef>
              <a:spcAft>
                <a:spcPts val="600"/>
              </a:spcAft>
              <a:buClr>
                <a:srgbClr val="000000"/>
              </a:buClr>
              <a:buFont typeface="Arial" panose="020B0604020202020204" pitchFamily="34" charset="0"/>
              <a:buChar char="—"/>
            </a:pPr>
            <a:r>
              <a:rPr lang="en-US" sz="1800" b="1"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Delta Dental Premier:</a:t>
            </a: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 If you can’t find a PPO dentist, Delta Dental Premier dentists offer the next best opportunity to save, because these dentists have agreed to set fees.</a:t>
            </a: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15</a:t>
            </a:fld>
            <a:endParaRPr lang="en-GB" dirty="0"/>
          </a:p>
        </p:txBody>
      </p:sp>
    </p:spTree>
    <p:extLst>
      <p:ext uri="{BB962C8B-B14F-4D97-AF65-F5344CB8AC3E}">
        <p14:creationId xmlns:p14="http://schemas.microsoft.com/office/powerpoint/2010/main" val="102789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pPr>
            <a:r>
              <a:rPr lang="en-US" dirty="0"/>
              <a:t>The</a:t>
            </a:r>
            <a:r>
              <a:rPr lang="en-US" baseline="0" dirty="0"/>
              <a:t> EyeMed vision plan also remains unchanged.</a:t>
            </a:r>
          </a:p>
          <a:p>
            <a:pPr marL="171450" indent="-171450" eaLnBrk="1" hangingPunct="1">
              <a:buFontTx/>
              <a:buChar char="•"/>
            </a:pPr>
            <a:r>
              <a:rPr lang="en-US" dirty="0"/>
              <a:t>The following are</a:t>
            </a:r>
            <a:r>
              <a:rPr lang="en-US" baseline="0" dirty="0"/>
              <a:t> some</a:t>
            </a:r>
            <a:r>
              <a:rPr lang="en-US" dirty="0"/>
              <a:t> highlights</a:t>
            </a:r>
            <a:r>
              <a:rPr lang="en-US" baseline="0" dirty="0"/>
              <a:t> of your vision plan</a:t>
            </a:r>
            <a:r>
              <a:rPr lang="en-US" dirty="0"/>
              <a:t>: [Walk through table]</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16</a:t>
            </a:fld>
            <a:endParaRPr lang="en-GB" dirty="0"/>
          </a:p>
        </p:txBody>
      </p:sp>
    </p:spTree>
    <p:extLst>
      <p:ext uri="{BB962C8B-B14F-4D97-AF65-F5344CB8AC3E}">
        <p14:creationId xmlns:p14="http://schemas.microsoft.com/office/powerpoint/2010/main" val="207347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You can save money on your health care and dependent care expenses by enrolling in the Health Care and/or Dependent Care Flexible Spending Accounts (FSAs). </a:t>
            </a: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You decide how much to set aside from your paycheck on a pretax basis to pay for eligible health care and child or other dependent care expenses.</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17</a:t>
            </a:fld>
            <a:endParaRPr lang="en-GB" dirty="0"/>
          </a:p>
        </p:txBody>
      </p:sp>
    </p:spTree>
    <p:extLst>
      <p:ext uri="{BB962C8B-B14F-4D97-AF65-F5344CB8AC3E}">
        <p14:creationId xmlns:p14="http://schemas.microsoft.com/office/powerpoint/2010/main" val="1415430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As a reminder, now is the time to apply and reapply for the Child Care Voucher program for 2024.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Through this program, you will have the opportunity to apply for tax-free assistance to help pay for child care for your prekindergarten children under age 6.</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If you meet the eligibility criteria, you could be awarded up </a:t>
            </a:r>
            <a:r>
              <a:rPr lang="en-US" sz="1200" b="1" u="none" strike="noStrike" kern="1200" dirty="0">
                <a:solidFill>
                  <a:schemeClr val="tx1"/>
                </a:solidFill>
                <a:effectLst/>
                <a:latin typeface="+mn-lt"/>
                <a:ea typeface="+mn-ea"/>
                <a:cs typeface="+mn-cs"/>
              </a:rPr>
              <a:t>to $5,000 </a:t>
            </a:r>
            <a:r>
              <a:rPr lang="en-US" sz="1200" u="none" strike="noStrike" kern="1200" dirty="0">
                <a:solidFill>
                  <a:schemeClr val="tx1"/>
                </a:solidFill>
                <a:effectLst/>
                <a:latin typeface="+mn-lt"/>
                <a:ea typeface="+mn-ea"/>
                <a:cs typeface="+mn-cs"/>
              </a:rPr>
              <a:t>in voucher funds to use toward the cost of your child care. You can also apply for a child care scholarship to be used at one of JHU’s partner centers.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Remember, you must apply for the Child Care Voucher program during Annual Enrollment. Applications will only be accepted outside the enrollment period for new hires and employees who have a qualifying life event, such as a birth, adoption, or marriage, or if a spot at a partner center becomes available for a scholarship recipient.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Learn more about the eligibility criteria on Benefits &amp; Worklife.</a:t>
            </a:r>
          </a:p>
        </p:txBody>
      </p:sp>
      <p:sp>
        <p:nvSpPr>
          <p:cNvPr id="4" name="Slide Number Placeholder 3"/>
          <p:cNvSpPr>
            <a:spLocks noGrp="1"/>
          </p:cNvSpPr>
          <p:nvPr>
            <p:ph type="sldNum" sz="quarter" idx="10"/>
          </p:nvPr>
        </p:nvSpPr>
        <p:spPr/>
        <p:txBody>
          <a:bodyPr/>
          <a:lstStyle/>
          <a:p>
            <a:pPr>
              <a:defRPr/>
            </a:pPr>
            <a:fld id="{FEDD7D46-28D9-4475-9C95-335533EF1172}" type="slidenum">
              <a:rPr lang="en-US" smtClean="0"/>
              <a:pPr>
                <a:defRPr/>
              </a:pPr>
              <a:t>18</a:t>
            </a:fld>
            <a:endParaRPr lang="en-US" dirty="0"/>
          </a:p>
        </p:txBody>
      </p:sp>
    </p:spTree>
    <p:extLst>
      <p:ext uri="{BB962C8B-B14F-4D97-AF65-F5344CB8AC3E}">
        <p14:creationId xmlns:p14="http://schemas.microsoft.com/office/powerpoint/2010/main" val="189386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JHU pays the full cost of basic and dependent life insurance. </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If you elect supplemental life insurance, you pay the difference and must provide evidence of insurability (EOI).</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19</a:t>
            </a:fld>
            <a:endParaRPr lang="en-GB" dirty="0"/>
          </a:p>
        </p:txBody>
      </p:sp>
    </p:spTree>
    <p:extLst>
      <p:ext uri="{BB962C8B-B14F-4D97-AF65-F5344CB8AC3E}">
        <p14:creationId xmlns:p14="http://schemas.microsoft.com/office/powerpoint/2010/main" val="358701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a:t>
            </a:fld>
            <a:endParaRPr lang="en-GB" dirty="0"/>
          </a:p>
        </p:txBody>
      </p:sp>
    </p:spTree>
    <p:extLst>
      <p:ext uri="{BB962C8B-B14F-4D97-AF65-F5344CB8AC3E}">
        <p14:creationId xmlns:p14="http://schemas.microsoft.com/office/powerpoint/2010/main" val="403053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sz="2800" b="0" i="0" dirty="0">
                <a:solidFill>
                  <a:srgbClr val="2C2C33"/>
                </a:solidFill>
                <a:effectLst/>
                <a:latin typeface="Gentona"/>
              </a:rPr>
              <a:t>JHU offers you the ability to purchase short-term disability coverage, which provides a portion of your income for a short-term absence from work due to an illness or injury. </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sz="2800" b="0" i="0" dirty="0">
              <a:solidFill>
                <a:srgbClr val="2C2C33"/>
              </a:solidFill>
              <a:effectLst/>
              <a:latin typeface="Gentona"/>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2800" b="0" i="0" dirty="0">
                <a:solidFill>
                  <a:srgbClr val="2C2C33"/>
                </a:solidFill>
                <a:effectLst/>
                <a:latin typeface="Gentona"/>
              </a:rPr>
              <a:t>JHU also provides, free of charge, long-term disability insurance to all full-time, benefits-eligible faculty, staff, and LiUNA bargaining unit members who have completed one year of service. </a:t>
            </a:r>
          </a:p>
          <a:p>
            <a:pPr marL="0" marR="0" lvl="0" indent="0" algn="l" defTabSz="1015660" rtl="0" eaLnBrk="1" fontAlgn="auto" latinLnBrk="0" hangingPunct="1">
              <a:lnSpc>
                <a:spcPct val="100000"/>
              </a:lnSpc>
              <a:spcBef>
                <a:spcPts val="0"/>
              </a:spcBef>
              <a:spcAft>
                <a:spcPts val="0"/>
              </a:spcAft>
              <a:buClrTx/>
              <a:buSzTx/>
              <a:buFontTx/>
              <a:buNone/>
              <a:tabLst/>
              <a:defRPr/>
            </a:pPr>
            <a:r>
              <a:rPr lang="en-US" sz="2800" b="0" i="0" dirty="0">
                <a:solidFill>
                  <a:srgbClr val="2C2C33"/>
                </a:solidFill>
                <a:effectLst/>
                <a:latin typeface="Gentona"/>
              </a:rPr>
              <a:t>This insurance pays a portion of your income when disability makes work impossible over a long period of time. </a:t>
            </a:r>
          </a:p>
          <a:p>
            <a:endParaRPr lang="en-US" sz="2800" b="0" i="0" dirty="0">
              <a:solidFill>
                <a:srgbClr val="2C2C33"/>
              </a:solidFill>
              <a:effectLst/>
              <a:latin typeface="Gentona"/>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20</a:t>
            </a:fld>
            <a:endParaRPr lang="en-GB" dirty="0"/>
          </a:p>
        </p:txBody>
      </p:sp>
    </p:spTree>
    <p:extLst>
      <p:ext uri="{BB962C8B-B14F-4D97-AF65-F5344CB8AC3E}">
        <p14:creationId xmlns:p14="http://schemas.microsoft.com/office/powerpoint/2010/main" val="2787529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JHU’s voluntary benefits can provide extra protection and peace of mind for you and your family. These include: [Walk through slide]</a:t>
            </a:r>
          </a:p>
        </p:txBody>
      </p:sp>
      <p:sp>
        <p:nvSpPr>
          <p:cNvPr id="4" name="Slide Number Placeholder 3"/>
          <p:cNvSpPr>
            <a:spLocks noGrp="1"/>
          </p:cNvSpPr>
          <p:nvPr>
            <p:ph type="sldNum" sz="quarter" idx="5"/>
          </p:nvPr>
        </p:nvSpPr>
        <p:spPr/>
        <p:txBody>
          <a:bodyPr/>
          <a:lstStyle/>
          <a:p>
            <a:fld id="{8D261C6A-B723-4626-8E07-ACAE984FA5FB}" type="slidenum">
              <a:rPr lang="en-GB" smtClean="0"/>
              <a:t>21</a:t>
            </a:fld>
            <a:endParaRPr lang="en-GB" dirty="0"/>
          </a:p>
        </p:txBody>
      </p:sp>
    </p:spTree>
    <p:extLst>
      <p:ext uri="{BB962C8B-B14F-4D97-AF65-F5344CB8AC3E}">
        <p14:creationId xmlns:p14="http://schemas.microsoft.com/office/powerpoint/2010/main" val="4571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JHU also provides a variety of benefits to support your overall well-being, including:</a:t>
            </a:r>
          </a:p>
          <a:p>
            <a:pPr marL="0" marR="0">
              <a:spcBef>
                <a:spcPts val="300"/>
              </a:spcBef>
              <a:spcAft>
                <a:spcPts val="600"/>
              </a:spcAft>
            </a:pPr>
            <a:endParaRPr lang="en-US" sz="1800" b="0" i="0" u="none" kern="1200" dirty="0">
              <a:solidFill>
                <a:schemeClr val="tx1"/>
              </a:solidFill>
              <a:effectLst/>
              <a:latin typeface="Arial" panose="020B0604020202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Font typeface="Symbol" panose="05050102010706020507" pitchFamily="18" charset="2"/>
              <a:buChar char=""/>
            </a:pPr>
            <a:r>
              <a:rPr lang="en-US" sz="1800" b="1" i="0" u="none" dirty="0">
                <a:solidFill>
                  <a:srgbClr val="F27220"/>
                </a:solidFill>
                <a:effectLst/>
                <a:latin typeface="Arial" panose="020B0604020202020204" pitchFamily="34" charset="0"/>
                <a:ea typeface="Arial" panose="020B0604020202020204" pitchFamily="34" charset="0"/>
                <a:cs typeface="Verdana" panose="020B0604030504040204" pitchFamily="34" charset="0"/>
              </a:rPr>
              <a:t>Bargaining Unit Employees’ Retirement Pension Plan (Empower)</a:t>
            </a:r>
            <a:r>
              <a:rPr lang="en-US" sz="1800" b="0" i="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pays you a monthly income once you retire, based on your length of service with the university, your earnings and salary history while at JHU, and your age when you retire and begin receiving payments </a:t>
            </a:r>
          </a:p>
          <a:p>
            <a:pPr marL="342900" marR="0" lvl="0" indent="-342900">
              <a:spcBef>
                <a:spcPts val="300"/>
              </a:spcBef>
              <a:spcAft>
                <a:spcPts val="600"/>
              </a:spcAft>
              <a:buFont typeface="Symbol" panose="05050102010706020507" pitchFamily="18" charset="2"/>
              <a:buChar char=""/>
            </a:pPr>
            <a:r>
              <a:rPr lang="en-US" sz="1800" b="1"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MMA’s Prosper Wise </a:t>
            </a: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for financial coaching and tools to manage your financial well-being</a:t>
            </a:r>
          </a:p>
          <a:p>
            <a:pPr marL="342900" marR="0" lvl="0" indent="-342900">
              <a:spcBef>
                <a:spcPts val="300"/>
              </a:spcBef>
              <a:spcAft>
                <a:spcPts val="600"/>
              </a:spcAft>
              <a:buFont typeface="Symbol" panose="05050102010706020507" pitchFamily="18" charset="2"/>
              <a:buChar char=""/>
            </a:pPr>
            <a:r>
              <a:rPr lang="en-US" sz="1800" b="1"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Family and caregiving programs </a:t>
            </a: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for help finding care plus backup child and elder care services; vouchers to help pay child care for children ages 0–5, and several child care partners with which Hopkins affiliates have preferred admission</a:t>
            </a:r>
          </a:p>
          <a:p>
            <a:pPr marL="342900" marR="0" lvl="0" indent="-342900">
              <a:spcBef>
                <a:spcPts val="300"/>
              </a:spcBef>
              <a:spcAft>
                <a:spcPts val="600"/>
              </a:spcAft>
              <a:buFont typeface="Symbol" panose="05050102010706020507" pitchFamily="18" charset="2"/>
              <a:buChar char=""/>
            </a:pPr>
            <a:r>
              <a:rPr lang="en-US" sz="1800" b="1"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Healthy at Hopkins </a:t>
            </a: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for programs to help with physical fitness, weight loss, stress management, cancer support, and care management</a:t>
            </a:r>
          </a:p>
          <a:p>
            <a:pPr marL="342900" marR="0" lvl="0" indent="-342900">
              <a:spcBef>
                <a:spcPts val="300"/>
              </a:spcBef>
              <a:spcAft>
                <a:spcPts val="600"/>
              </a:spcAft>
              <a:buFont typeface="Symbol" panose="05050102010706020507" pitchFamily="18" charset="2"/>
              <a:buChar char=""/>
            </a:pP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The </a:t>
            </a:r>
            <a:r>
              <a:rPr lang="en-US" sz="1800" b="1" u="none" dirty="0">
                <a:solidFill>
                  <a:srgbClr val="0000FF"/>
                </a:solidFill>
                <a:effectLst/>
                <a:latin typeface="Arial" panose="020B0604020202020204" pitchFamily="34" charset="0"/>
                <a:ea typeface="Arial" panose="020B0604020202020204" pitchFamily="34" charset="0"/>
                <a:cs typeface="Verdana" panose="020B0604030504040204" pitchFamily="34" charset="0"/>
              </a:rPr>
              <a:t>Johns Hopkins Employee Assistance Program (JHEAP) </a:t>
            </a: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for around-the-clock support and assistance to help you manage your daily life; access to up to six free confidential counseling sessions and referral services per year for you and members of your household</a:t>
            </a:r>
          </a:p>
          <a:p>
            <a:pPr marL="342900" marR="0" lvl="0" indent="-342900">
              <a:spcBef>
                <a:spcPts val="300"/>
              </a:spcBef>
              <a:spcAft>
                <a:spcPts val="600"/>
              </a:spcAft>
              <a:buFont typeface="Symbol" panose="05050102010706020507" pitchFamily="18" charset="2"/>
              <a:buChar char=""/>
            </a:pPr>
            <a:r>
              <a:rPr lang="en-US" sz="1800" b="1"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Tuition grants and assistance </a:t>
            </a:r>
            <a:r>
              <a:rPr lang="en-US" sz="1800" b="0" u="none" dirty="0">
                <a:solidFill>
                  <a:schemeClr val="tx1"/>
                </a:solidFill>
                <a:effectLst/>
                <a:latin typeface="Arial" panose="020B0604020202020204" pitchFamily="34" charset="0"/>
                <a:ea typeface="Arial" panose="020B0604020202020204" pitchFamily="34" charset="0"/>
                <a:cs typeface="Verdana" panose="020B0604030504040204" pitchFamily="34" charset="0"/>
              </a:rPr>
              <a:t>to help</a:t>
            </a:r>
            <a:r>
              <a:rPr lang="en-US" sz="1800" b="0" u="none" spc="-70" dirty="0">
                <a:solidFill>
                  <a:schemeClr val="tx1"/>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put</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the</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power</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of</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higher</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education</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in</a:t>
            </a:r>
            <a:r>
              <a:rPr lang="en-US" sz="1800" b="0" u="none" spc="-70" dirty="0">
                <a:solidFill>
                  <a:srgbClr val="121A1F"/>
                </a:solidFill>
                <a:effectLst/>
                <a:latin typeface="Arial" panose="020B0604020202020204" pitchFamily="34" charset="0"/>
                <a:ea typeface="Arial" panose="020B0604020202020204" pitchFamily="34" charset="0"/>
                <a:cs typeface="Verdana" panose="020B0604030504040204" pitchFamily="34" charset="0"/>
              </a:rPr>
              <a:t> </a:t>
            </a:r>
            <a:r>
              <a:rPr lang="en-US" sz="1800" b="0" u="none" dirty="0">
                <a:solidFill>
                  <a:srgbClr val="121A1F"/>
                </a:solidFill>
                <a:effectLst/>
                <a:latin typeface="Arial" panose="020B0604020202020204" pitchFamily="34" charset="0"/>
                <a:ea typeface="Arial" panose="020B0604020202020204" pitchFamily="34" charset="0"/>
                <a:cs typeface="Verdana" panose="020B0604030504040204" pitchFamily="34" charset="0"/>
              </a:rPr>
              <a:t>reach for you, your spouse or partner, or your dependent children</a:t>
            </a:r>
          </a:p>
          <a:p>
            <a:pPr marL="0" marR="0">
              <a:spcBef>
                <a:spcPts val="300"/>
              </a:spcBef>
              <a:spcAft>
                <a:spcPts val="60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22</a:t>
            </a:fld>
            <a:endParaRPr lang="en-GB" dirty="0"/>
          </a:p>
        </p:txBody>
      </p:sp>
    </p:spTree>
    <p:extLst>
      <p:ext uri="{BB962C8B-B14F-4D97-AF65-F5344CB8AC3E}">
        <p14:creationId xmlns:p14="http://schemas.microsoft.com/office/powerpoint/2010/main" val="364928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b="1" dirty="0"/>
              <a:t>Reenroll in a spending account</a:t>
            </a:r>
            <a:r>
              <a:rPr lang="en-US" dirty="0"/>
              <a:t>. If you don’t reselect your Health Care Flexible Spending Account (FSA) or Dependent Care FSA, it will reset to $0.</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24</a:t>
            </a:fld>
            <a:endParaRPr lang="en-GB" dirty="0"/>
          </a:p>
        </p:txBody>
      </p:sp>
    </p:spTree>
    <p:extLst>
      <p:ext uri="{BB962C8B-B14F-4D97-AF65-F5344CB8AC3E}">
        <p14:creationId xmlns:p14="http://schemas.microsoft.com/office/powerpoint/2010/main" val="1614767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6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Because we’re making changes to our medical plan options, you may want to select a new plan during Benefits Enrollment to make sure you have the coverage you want in 2024. </a:t>
            </a:r>
          </a:p>
          <a:p>
            <a:pPr marL="0" marR="0">
              <a:spcBef>
                <a:spcPts val="300"/>
              </a:spcBef>
              <a:spcAft>
                <a:spcPts val="6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If you’re currently enrolled in either the CareFirst BCBS PPO Plan or the BlueChoice HMO Plan and you don’t select a new plan, you’ll be enrolled automatically in the CareFirst Core PPO Plan or the LiUNA BU CareFirst Network Only Plan at the same coverage level you have now (with 2024 costs).</a:t>
            </a:r>
          </a:p>
          <a:p>
            <a:pPr marL="0" marR="0">
              <a:spcBef>
                <a:spcPts val="0"/>
              </a:spcBef>
              <a:spcAft>
                <a:spcPts val="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If you’re currently enrolled in the Kaiser Permanente HMO Plan and you don’t select a new plan, you’ll stay enrolled at the same coverage level you have now (with 2024 costs).</a:t>
            </a:r>
          </a:p>
          <a:p>
            <a:pPr marL="0" marR="0">
              <a:spcBef>
                <a:spcPts val="0"/>
              </a:spcBef>
              <a:spcAft>
                <a:spcPts val="0"/>
              </a:spcAft>
            </a:pPr>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25</a:t>
            </a:fld>
            <a:endParaRPr lang="en-GB" dirty="0"/>
          </a:p>
        </p:txBody>
      </p:sp>
    </p:spTree>
    <p:extLst>
      <p:ext uri="{BB962C8B-B14F-4D97-AF65-F5344CB8AC3E}">
        <p14:creationId xmlns:p14="http://schemas.microsoft.com/office/powerpoint/2010/main" val="63829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Voluntary benefits include ID theft protection, legal plan, and insurances for pet, auto, home, critical illnesses, and accidents.</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26</a:t>
            </a:fld>
            <a:endParaRPr lang="en-GB" dirty="0"/>
          </a:p>
        </p:txBody>
      </p:sp>
    </p:spTree>
    <p:extLst>
      <p:ext uri="{BB962C8B-B14F-4D97-AF65-F5344CB8AC3E}">
        <p14:creationId xmlns:p14="http://schemas.microsoft.com/office/powerpoint/2010/main" val="451457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defTabSz="949325" eaLnBrk="1" hangingPunct="1">
              <a:spcBef>
                <a:spcPct val="0"/>
              </a:spcBef>
              <a:buFontTx/>
              <a:buChar char="•"/>
            </a:pPr>
            <a:r>
              <a:rPr lang="en-US" dirty="0"/>
              <a:t>You can continue to find all your enrollment information in one place. </a:t>
            </a:r>
          </a:p>
          <a:p>
            <a:pPr marL="174625" indent="-174625" defTabSz="949325" eaLnBrk="1" hangingPunct="1">
              <a:spcBef>
                <a:spcPct val="0"/>
              </a:spcBef>
              <a:buFontTx/>
              <a:buChar char="•"/>
            </a:pPr>
            <a:r>
              <a:rPr lang="en-US" dirty="0"/>
              <a:t>Go to </a:t>
            </a:r>
            <a:r>
              <a:rPr lang="en-US" b="1" dirty="0"/>
              <a:t>hr.jhu.edu/benefits-worklife/</a:t>
            </a:r>
            <a:r>
              <a:rPr lang="en-US" dirty="0"/>
              <a:t> to find all your benefits and enrollment information.</a:t>
            </a:r>
          </a:p>
          <a:p>
            <a:pPr marL="174625" indent="-174625" defTabSz="949325" eaLnBrk="1" hangingPunct="1">
              <a:spcBef>
                <a:spcPct val="0"/>
              </a:spcBef>
              <a:buFontTx/>
              <a:buChar char="•"/>
            </a:pPr>
            <a:r>
              <a:rPr lang="en-US" dirty="0"/>
              <a:t>Once you have learned about your options, planned your choices, and are ready to take action, click the </a:t>
            </a:r>
            <a:r>
              <a:rPr lang="en-US" b="1" dirty="0"/>
              <a:t>Enroll Now</a:t>
            </a:r>
            <a:r>
              <a:rPr lang="en-US" dirty="0"/>
              <a:t> button.</a:t>
            </a:r>
          </a:p>
          <a:p>
            <a:pPr marL="174625" indent="-174625" defTabSz="949325" eaLnBrk="1" hangingPunct="1">
              <a:spcBef>
                <a:spcPct val="0"/>
              </a:spcBef>
              <a:buFontTx/>
              <a:buChar char="•"/>
            </a:pPr>
            <a:r>
              <a:rPr lang="en-US" b="1" dirty="0"/>
              <a:t>Bargaining Unit employees </a:t>
            </a:r>
            <a:r>
              <a:rPr lang="en-US" dirty="0"/>
              <a:t>will receive Annual Enrollment material mailed to their homes. </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29</a:t>
            </a:fld>
            <a:endParaRPr lang="en-GB" dirty="0"/>
          </a:p>
        </p:txBody>
      </p:sp>
    </p:spTree>
    <p:extLst>
      <p:ext uri="{BB962C8B-B14F-4D97-AF65-F5344CB8AC3E}">
        <p14:creationId xmlns:p14="http://schemas.microsoft.com/office/powerpoint/2010/main" val="74682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30</a:t>
            </a:fld>
            <a:endParaRPr lang="en-GB" dirty="0"/>
          </a:p>
        </p:txBody>
      </p:sp>
    </p:spTree>
    <p:extLst>
      <p:ext uri="{BB962C8B-B14F-4D97-AF65-F5344CB8AC3E}">
        <p14:creationId xmlns:p14="http://schemas.microsoft.com/office/powerpoint/2010/main" val="50832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Benefits enrollment is your once-a-year opportunity to elect certain benefits (except for when you experience a life event, like getting married, adding a child to your family, or when a spouse or partner loses their job).</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During this time, you can enroll in certain benefits including:</a:t>
            </a:r>
          </a:p>
          <a:p>
            <a:pPr marL="793581" lvl="1" indent="-285750">
              <a:buFont typeface="Arial" panose="020B0604020202020204" pitchFamily="34" charset="0"/>
              <a:buChar char="•"/>
            </a:pPr>
            <a:r>
              <a:rPr lang="en-US" dirty="0"/>
              <a:t>Medical, dental, or vision coverage</a:t>
            </a:r>
          </a:p>
          <a:p>
            <a:pPr marL="793581" lvl="1" indent="-285750">
              <a:buFont typeface="Arial" panose="020B0604020202020204" pitchFamily="34" charset="0"/>
              <a:buChar char="•"/>
            </a:pPr>
            <a:r>
              <a:rPr lang="en-US" dirty="0"/>
              <a:t>Spending accounts (FSA, DCFSA, HSA)</a:t>
            </a:r>
          </a:p>
          <a:p>
            <a:pPr marL="793581" lvl="1" indent="-285750">
              <a:buFont typeface="Arial" panose="020B0604020202020204" pitchFamily="34" charset="0"/>
              <a:buChar char="•"/>
            </a:pPr>
            <a:r>
              <a:rPr lang="en-US" dirty="0"/>
              <a:t>Commuter assistance</a:t>
            </a:r>
          </a:p>
          <a:p>
            <a:pPr marL="793581" lvl="1" indent="-285750">
              <a:buFont typeface="Arial" panose="020B0604020202020204" pitchFamily="34" charset="0"/>
              <a:buChar char="•"/>
            </a:pPr>
            <a:r>
              <a:rPr lang="en-US" dirty="0"/>
              <a:t>Child care vouchers and scholarships</a:t>
            </a:r>
          </a:p>
          <a:p>
            <a:pPr marL="793581" lvl="1" indent="-285750">
              <a:buFont typeface="Arial" panose="020B0604020202020204" pitchFamily="34" charset="0"/>
              <a:buChar char="•"/>
            </a:pPr>
            <a:r>
              <a:rPr lang="en-US" dirty="0"/>
              <a:t>Life insurance</a:t>
            </a:r>
          </a:p>
          <a:p>
            <a:pPr marL="793581" lvl="1" indent="-285750">
              <a:buFont typeface="Arial" panose="020B0604020202020204" pitchFamily="34" charset="0"/>
              <a:buChar char="•"/>
            </a:pPr>
            <a:r>
              <a:rPr lang="en-US" dirty="0"/>
              <a:t>Disability coverage</a:t>
            </a:r>
          </a:p>
          <a:p>
            <a:pPr marL="793581" lvl="1" indent="-285750">
              <a:buFont typeface="Arial" panose="020B0604020202020204" pitchFamily="34" charset="0"/>
              <a:buChar char="•"/>
            </a:pPr>
            <a:r>
              <a:rPr lang="en-US" dirty="0"/>
              <a:t>Accidental death and dismemberment (AD&amp;D) insurance</a:t>
            </a:r>
          </a:p>
          <a:p>
            <a:pPr marL="793581" lvl="1" indent="-285750">
              <a:buFont typeface="Arial" panose="020B0604020202020204" pitchFamily="34" charset="0"/>
              <a:buChar char="•"/>
            </a:pPr>
            <a:r>
              <a:rPr lang="en-US" dirty="0"/>
              <a:t>Voluntary benefits (ID theft protection, legal plan, and pet, home and auto, critical illness, and accident insurance)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Additionally, we offer a range of health and financial benefits that you can enroll in at any time, which we’ll also highlight today.</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a:t>
            </a:fld>
            <a:endParaRPr lang="en-GB" dirty="0"/>
          </a:p>
        </p:txBody>
      </p:sp>
    </p:spTree>
    <p:extLst>
      <p:ext uri="{BB962C8B-B14F-4D97-AF65-F5344CB8AC3E}">
        <p14:creationId xmlns:p14="http://schemas.microsoft.com/office/powerpoint/2010/main" val="15010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receiving feedback from you about </a:t>
            </a:r>
            <a:r>
              <a:rPr lang="en-US" b="0" i="0" u="none" strike="noStrike" dirty="0">
                <a:solidFill>
                  <a:srgbClr val="212121"/>
                </a:solidFill>
                <a:effectLst/>
                <a:latin typeface="Calibri" panose="020F0502020204030204" pitchFamily="34" charset="0"/>
              </a:rPr>
              <a:t>JHU’s health insurance plan providers and services</a:t>
            </a:r>
            <a:r>
              <a:rPr lang="en-US" dirty="0"/>
              <a:t>, we organized a </a:t>
            </a:r>
            <a:r>
              <a:rPr lang="en-US" sz="1200" dirty="0">
                <a:solidFill>
                  <a:srgbClr val="121A1F"/>
                </a:solidFill>
                <a:effectLst/>
                <a:latin typeface="Arial" panose="020B0604020202020204" pitchFamily="34" charset="0"/>
                <a:ea typeface="Calibri" panose="020F0502020204030204" pitchFamily="34" charset="0"/>
                <a:cs typeface="Verdana" panose="020B0604030504040204" pitchFamily="34" charset="0"/>
              </a:rPr>
              <a:t>working group of faculty and staff members in 2022 and conducted a comprehensive review of JHU’s </a:t>
            </a:r>
            <a:r>
              <a:rPr lang="en-US" sz="1600" b="0" i="0" u="none" strike="noStrike" dirty="0">
                <a:solidFill>
                  <a:srgbClr val="212121"/>
                </a:solidFill>
                <a:effectLst/>
                <a:latin typeface="Calibri" panose="020F0502020204030204" pitchFamily="34" charset="0"/>
              </a:rPr>
              <a:t>medical plans, providers, and services.</a:t>
            </a:r>
          </a:p>
          <a:p>
            <a:endParaRPr lang="en-US" sz="1600" b="0" i="0" u="none" strike="noStrike" dirty="0">
              <a:solidFill>
                <a:srgbClr val="212121"/>
              </a:solidFill>
              <a:effectLst/>
              <a:latin typeface="Calibri" panose="020F0502020204030204" pitchFamily="34" charset="0"/>
              <a:ea typeface="Calibri" panose="020F0502020204030204" pitchFamily="34" charset="0"/>
              <a:cs typeface="Verdana" panose="020B0604030504040204" pitchFamily="34" charset="0"/>
            </a:endParaRPr>
          </a:p>
          <a:p>
            <a:r>
              <a:rPr lang="en-US" sz="1200" dirty="0">
                <a:solidFill>
                  <a:srgbClr val="121A1F"/>
                </a:solidFill>
                <a:effectLst/>
                <a:latin typeface="Arial" panose="020B0604020202020204" pitchFamily="34" charset="0"/>
                <a:ea typeface="Calibri" panose="020F0502020204030204" pitchFamily="34" charset="0"/>
                <a:cs typeface="Verdana" panose="020B0604030504040204" pitchFamily="34" charset="0"/>
              </a:rPr>
              <a:t>One of the main takeaways from their review was that our health plan participants would benefit from a more patient-centered, streamlined, and cost-effective health care experience.</a:t>
            </a:r>
            <a:r>
              <a:rPr lang="en-US" sz="1600" dirty="0">
                <a:effectLst/>
              </a:rPr>
              <a:t> </a:t>
            </a:r>
            <a:endParaRPr lang="en-US" sz="1600" b="0" i="0" u="none" strike="noStrike" dirty="0">
              <a:solidFill>
                <a:srgbClr val="212121"/>
              </a:solidFill>
              <a:effectLst/>
              <a:latin typeface="Calibri" panose="020F0502020204030204" pitchFamily="34" charset="0"/>
              <a:cs typeface="Verdana" panose="020B0604030504040204" pitchFamily="34" charset="0"/>
            </a:endParaRPr>
          </a:p>
          <a:p>
            <a:endParaRPr lang="en-US" sz="1600" b="0" i="0" u="none" strike="noStrike" dirty="0">
              <a:solidFill>
                <a:srgbClr val="212121"/>
              </a:solidFill>
              <a:effectLst/>
              <a:latin typeface="Calibri" panose="020F0502020204030204" pitchFamily="34" charset="0"/>
              <a:ea typeface="Calibri" panose="020F0502020204030204" pitchFamily="34" charset="0"/>
              <a:cs typeface="Verdana" panose="020B0604030504040204" pitchFamily="34" charset="0"/>
            </a:endParaRPr>
          </a:p>
          <a:p>
            <a:r>
              <a:rPr lang="en-US" sz="1600" b="0" i="0" u="none" strike="noStrike" dirty="0">
                <a:solidFill>
                  <a:srgbClr val="212121"/>
                </a:solidFill>
                <a:effectLst/>
                <a:latin typeface="Calibri" panose="020F0502020204030204" pitchFamily="34" charset="0"/>
                <a:ea typeface="Calibri" panose="020F0502020204030204" pitchFamily="34" charset="0"/>
                <a:cs typeface="Verdana" panose="020B0604030504040204" pitchFamily="34" charset="0"/>
              </a:rPr>
              <a:t>We’re excited to introduce </a:t>
            </a:r>
            <a:r>
              <a:rPr lang="en-US" sz="1200" dirty="0"/>
              <a:t>enhancements to our benefits in 2024 to address frustrations you may have experienced and to address our working group’s recommendations. These include:</a:t>
            </a:r>
          </a:p>
          <a:p>
            <a:endParaRPr lang="en-US" dirty="0"/>
          </a:p>
          <a:p>
            <a:pPr marL="285750" indent="-285750">
              <a:buFont typeface="Arial" panose="020B0604020202020204" pitchFamily="34" charset="0"/>
              <a:buChar char="•"/>
            </a:pPr>
            <a:r>
              <a:rPr lang="en-US" dirty="0"/>
              <a:t>New medical plan options</a:t>
            </a:r>
          </a:p>
          <a:p>
            <a:pPr marL="285750" indent="-285750">
              <a:buFont typeface="Arial" panose="020B0604020202020204" pitchFamily="34" charset="0"/>
              <a:buChar char="•"/>
            </a:pPr>
            <a:r>
              <a:rPr lang="en-US" dirty="0"/>
              <a:t>New health care advocacy service</a:t>
            </a:r>
          </a:p>
          <a:p>
            <a:pPr marL="285750" indent="-285750">
              <a:buFont typeface="Arial" panose="020B0604020202020204" pitchFamily="34" charset="0"/>
              <a:buChar char="•"/>
            </a:pPr>
            <a:r>
              <a:rPr lang="en-US" dirty="0"/>
              <a:t>New pharmacy benefits manager</a:t>
            </a:r>
          </a:p>
          <a:p>
            <a:pPr marL="285750" indent="-285750">
              <a:buFont typeface="Arial" panose="020B0604020202020204" pitchFamily="34" charset="0"/>
              <a:buChar char="•"/>
            </a:pPr>
            <a:endParaRPr lang="en-US" dirty="0"/>
          </a:p>
          <a:p>
            <a:pPr marL="0" indent="0" algn="l">
              <a:buFont typeface="Arial" panose="020B0604020202020204" pitchFamily="34" charset="0"/>
              <a:buNone/>
            </a:pPr>
            <a:r>
              <a:rPr lang="en-US" dirty="0"/>
              <a:t>Additionally, we’ll cover changes to tax-advantaged spending accounts.</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We’ll go through each of these changes in detail now.</a:t>
            </a: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3</a:t>
            </a:fld>
            <a:endParaRPr lang="en-GB" dirty="0"/>
          </a:p>
        </p:txBody>
      </p:sp>
    </p:spTree>
    <p:extLst>
      <p:ext uri="{BB962C8B-B14F-4D97-AF65-F5344CB8AC3E}">
        <p14:creationId xmlns:p14="http://schemas.microsoft.com/office/powerpoint/2010/main" val="227846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2024, we’ll offer:</a:t>
            </a:r>
          </a:p>
          <a:p>
            <a:pPr marL="285750" indent="-285750">
              <a:buFont typeface="Arial" panose="020B0604020202020204" pitchFamily="34" charset="0"/>
              <a:buChar char="•"/>
            </a:pPr>
            <a:r>
              <a:rPr lang="en-US" sz="1400" dirty="0"/>
              <a:t>Two new medical plans through CareFirst BlueCross BlueShield (BCBS) </a:t>
            </a:r>
          </a:p>
          <a:p>
            <a:pPr marL="285750" indent="-285750">
              <a:buFont typeface="Arial" panose="020B0604020202020204" pitchFamily="34" charset="0"/>
              <a:buChar char="•"/>
            </a:pPr>
            <a:r>
              <a:rPr lang="en-US" sz="1400" dirty="0"/>
              <a:t>Kaiser Permanente HMO Plan</a:t>
            </a:r>
          </a:p>
          <a:p>
            <a:endParaRPr lang="en-US" sz="1400" dirty="0"/>
          </a:p>
        </p:txBody>
      </p:sp>
      <p:sp>
        <p:nvSpPr>
          <p:cNvPr id="4" name="Slide Number Placeholder 3"/>
          <p:cNvSpPr>
            <a:spLocks noGrp="1"/>
          </p:cNvSpPr>
          <p:nvPr>
            <p:ph type="sldNum" sz="quarter" idx="5"/>
          </p:nvPr>
        </p:nvSpPr>
        <p:spPr/>
        <p:txBody>
          <a:bodyPr/>
          <a:lstStyle/>
          <a:p>
            <a:fld id="{8D261C6A-B723-4626-8E07-ACAE984FA5FB}" type="slidenum">
              <a:rPr lang="en-GB" smtClean="0"/>
              <a:t>4</a:t>
            </a:fld>
            <a:endParaRPr lang="en-GB" dirty="0"/>
          </a:p>
        </p:txBody>
      </p:sp>
    </p:spTree>
    <p:extLst>
      <p:ext uri="{BB962C8B-B14F-4D97-AF65-F5344CB8AC3E}">
        <p14:creationId xmlns:p14="http://schemas.microsoft.com/office/powerpoint/2010/main" val="3645662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a CareFirst medical plan, you’ll have access to an enhanced service provided by Quantum Health.</a:t>
            </a:r>
          </a:p>
          <a:p>
            <a:endParaRPr lang="en-US" dirty="0"/>
          </a:p>
          <a:p>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Quantum Health is the industry-leading health care navigation and care coordination company. They </a:t>
            </a:r>
            <a:r>
              <a:rPr lang="en-US" dirty="0"/>
              <a:t>will be your go-to contact for all questions, both big and small, about your medical benefits.</a:t>
            </a:r>
          </a:p>
          <a:p>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Quantum Health will work with health care providers and CareFirst to make sure that you get the best care for the best cost and that your medical claims are paid correctly. They can also help you understand and connect with all the medical benefits available to you. When you don’t know where to begin, Quantum Health’s Care Coordinators can help.</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Care Coordinators are your personal team of nurses and medical benefits experts who work with you and your providers to make your care simpler and more affordable. They can help you find providers who understand your unique needs and background, and they can advocate on your behalf to ensure that you receive the best possible care. When you need help solving a claims issue, learning about your medical benefits, or dealing with anything else that can make your health care easier, you can contact Quantum Health online or over the phone.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For example, they can help you [read list in slide]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5</a:t>
            </a:fld>
            <a:endParaRPr lang="en-GB" dirty="0"/>
          </a:p>
        </p:txBody>
      </p:sp>
    </p:spTree>
    <p:extLst>
      <p:ext uri="{BB962C8B-B14F-4D97-AF65-F5344CB8AC3E}">
        <p14:creationId xmlns:p14="http://schemas.microsoft.com/office/powerpoint/2010/main" val="362625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If you enroll in a CareFirst medical plan, you’ll also have access to Capital Rx.</a:t>
            </a:r>
          </a:p>
          <a:p>
            <a:endParaRPr lang="en-US" sz="1800" dirty="0"/>
          </a:p>
          <a:p>
            <a:r>
              <a:rPr lang="en-US" sz="1800" dirty="0"/>
              <a:t>Capital Rx will oversee this list of approved prescription drugs (which is referred to as the “formulary”). They’ll also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process prescription drug claims.</a:t>
            </a:r>
          </a:p>
          <a:p>
            <a:endParaRPr lang="en-US" sz="1800" dirty="0">
              <a:effectLst/>
              <a:latin typeface="Arial" panose="020B0604020202020204" pitchFamily="34"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Times New Roman" panose="02020603050405020304" pitchFamily="18" charset="0"/>
              </a:rPr>
              <a:t>We’re excited about partnering with Capital Rx because of their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award-winning customer service. As you can see, </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Capital Rx has a net promoter score of 96 (how likely someone is to recommend them), which is well above the industry average.</a:t>
            </a:r>
            <a:r>
              <a:rPr lang="en-US" sz="1800" dirty="0">
                <a:effectLst/>
              </a:rPr>
              <a:t> </a:t>
            </a:r>
            <a:endParaRPr lang="en-US" sz="1800" dirty="0"/>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Capital Rx will also:</a:t>
            </a: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Negotiate low drug costs and rebates with pharmaceutical manufacturers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Create and administer retail pharmacy networks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Develop and maintain formularies, which are lists of covered drugs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Provide mail pharmacy services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Ensure clinically appropriate drug use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8D261C6A-B723-4626-8E07-ACAE984FA5FB}" type="slidenum">
              <a:rPr lang="en-GB" smtClean="0"/>
              <a:t>6</a:t>
            </a:fld>
            <a:endParaRPr lang="en-GB" dirty="0"/>
          </a:p>
        </p:txBody>
      </p:sp>
    </p:spTree>
    <p:extLst>
      <p:ext uri="{BB962C8B-B14F-4D97-AF65-F5344CB8AC3E}">
        <p14:creationId xmlns:p14="http://schemas.microsoft.com/office/powerpoint/2010/main" val="99009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one of the CareFirst medical plans, you’ll receive one medical ID card with information about both your medical and pharmacy benefits. This includes contact info for Quantum Health and Capital Rx.</a:t>
            </a:r>
          </a:p>
          <a:p>
            <a:endParaRPr lang="en-US" dirty="0"/>
          </a:p>
          <a:p>
            <a:r>
              <a:rPr lang="en-US" dirty="0"/>
              <a:t>If you have a question about any of your medical benefits, you’ll want to start with Quantum Health.</a:t>
            </a:r>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7</a:t>
            </a:fld>
            <a:endParaRPr lang="en-GB" dirty="0"/>
          </a:p>
        </p:txBody>
      </p:sp>
    </p:spTree>
    <p:extLst>
      <p:ext uri="{BB962C8B-B14F-4D97-AF65-F5344CB8AC3E}">
        <p14:creationId xmlns:p14="http://schemas.microsoft.com/office/powerpoint/2010/main" val="247666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600"/>
              </a:spcAft>
              <a:buFont typeface="Arial" panose="020B0604020202020204" pitchFamily="34" charset="0"/>
              <a:buNone/>
            </a:pP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Additional changes to note if you select one of the CareFirst medical plans:</a:t>
            </a:r>
          </a:p>
          <a:p>
            <a:pPr marL="0" marR="0" lvl="0" indent="0">
              <a:spcBef>
                <a:spcPts val="300"/>
              </a:spcBef>
              <a:spcAft>
                <a:spcPts val="600"/>
              </a:spcAft>
              <a:buFont typeface="Arial" panose="020B0604020202020204" pitchFamily="34" charset="0"/>
              <a:buNone/>
            </a:pPr>
            <a:endPar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spcBef>
                <a:spcPts val="300"/>
              </a:spcBef>
              <a:spcAft>
                <a:spcPts val="600"/>
              </a:spcAft>
              <a:buFont typeface="Arial" panose="020B0604020202020204" pitchFamily="34" charset="0"/>
              <a:buChar char="•"/>
            </a:pP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New this year, you’ll have a </a:t>
            </a:r>
            <a:r>
              <a:rPr lang="en-US" sz="1800" dirty="0">
                <a:solidFill>
                  <a:srgbClr val="121A1F"/>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combined out-of-pocket maximum (the most you’ll pay in a year for medical, mental health, and prescription drugs).</a:t>
            </a:r>
          </a:p>
          <a:p>
            <a:pPr marL="285750" marR="0" lvl="0" indent="-285750">
              <a:spcBef>
                <a:spcPts val="300"/>
              </a:spcBef>
              <a:spcAft>
                <a:spcPts val="600"/>
              </a:spcAft>
              <a:buFont typeface="Arial" panose="020B0604020202020204" pitchFamily="34" charset="0"/>
              <a:buChar char="•"/>
            </a:pPr>
            <a:r>
              <a:rPr lang="en-US" sz="1800" dirty="0">
                <a:solidFill>
                  <a:srgbClr val="121A1F"/>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Also new this year, you’ll need prior authorization for certain surgeries and services (these include </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diagnostic tests and scans, oncology care and services, dialysis, transplants, hospice care, hospitalization, inpatient care—including inpatient and skilled nursing facility admissions—and medical equipment rentals or purchases).</a:t>
            </a:r>
            <a:r>
              <a:rPr lang="en-US" sz="2400" dirty="0">
                <a:effectLst/>
              </a:rPr>
              <a:t> </a:t>
            </a: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spcBef>
                <a:spcPts val="300"/>
              </a:spcBef>
              <a:spcAft>
                <a:spcPts val="600"/>
              </a:spcAft>
              <a:buFont typeface="Arial" panose="020B0604020202020204" pitchFamily="34" charset="0"/>
              <a:buChar char="•"/>
            </a:pP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spcBef>
                <a:spcPts val="300"/>
              </a:spcBef>
              <a:spcAft>
                <a:spcPts val="600"/>
              </a:spcAft>
              <a:buFont typeface="Arial" panose="020B0604020202020204" pitchFamily="34" charset="0"/>
              <a:buNone/>
            </a:pPr>
            <a:r>
              <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[Read language about COVID-19 test kits]</a:t>
            </a:r>
          </a:p>
          <a:p>
            <a:pPr marL="0" marR="0" lvl="0" indent="0">
              <a:spcBef>
                <a:spcPts val="300"/>
              </a:spcBef>
              <a:spcAft>
                <a:spcPts val="600"/>
              </a:spcAft>
              <a:buFont typeface="Arial" panose="020B0604020202020204" pitchFamily="34" charset="0"/>
              <a:buNone/>
            </a:pP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101566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800" dirty="0">
                <a:latin typeface="Arial" charset="0"/>
                <a:cs typeface="Arial" charset="0"/>
              </a:rPr>
              <a:t>Additionally, there will be modest increases to medical and dental premiums—</a:t>
            </a:r>
            <a:r>
              <a:rPr lang="en-US" sz="1800" dirty="0"/>
              <a:t>i.e., your </a:t>
            </a:r>
            <a:r>
              <a:rPr lang="en-US" sz="1800" b="1" i="0" dirty="0">
                <a:highlight>
                  <a:srgbClr val="FFFF00"/>
                </a:highlight>
              </a:rPr>
              <a:t>monthly</a:t>
            </a:r>
            <a:r>
              <a:rPr lang="en-US" sz="1800" dirty="0">
                <a:highlight>
                  <a:srgbClr val="FFFF00"/>
                </a:highlight>
              </a:rPr>
              <a:t> </a:t>
            </a:r>
            <a:r>
              <a:rPr lang="en-US" sz="1800" dirty="0"/>
              <a:t>paycheck contributions—</a:t>
            </a:r>
            <a:r>
              <a:rPr lang="en-US" sz="1800" dirty="0">
                <a:latin typeface="Arial" charset="0"/>
                <a:cs typeface="Arial" charset="0"/>
              </a:rPr>
              <a:t>for 2024. As with previous years, JHU will absorb a large share of the cost increases to keep costs down for you.</a:t>
            </a:r>
          </a:p>
          <a:p>
            <a:pPr marL="285750" marR="0" lvl="0" indent="-285750">
              <a:spcBef>
                <a:spcPts val="300"/>
              </a:spcBef>
              <a:spcAft>
                <a:spcPts val="600"/>
              </a:spcAft>
              <a:buFont typeface="Arial" panose="020B0604020202020204" pitchFamily="34" charset="0"/>
              <a:buChar char="•"/>
            </a:pPr>
            <a:endParaRPr lang="en-US" sz="1800" b="1" dirty="0">
              <a:solidFill>
                <a:srgbClr val="121A1F"/>
              </a:solidFill>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8</a:t>
            </a:fld>
            <a:endParaRPr lang="en-GB" dirty="0"/>
          </a:p>
        </p:txBody>
      </p:sp>
    </p:spTree>
    <p:extLst>
      <p:ext uri="{BB962C8B-B14F-4D97-AF65-F5344CB8AC3E}">
        <p14:creationId xmlns:p14="http://schemas.microsoft.com/office/powerpoint/2010/main" val="4096835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A7162C-C9DE-8E4F-8982-108BA3D2D4D9}"/>
              </a:ext>
            </a:extLst>
          </p:cNvPr>
          <p:cNvSpPr/>
          <p:nvPr userDrawn="1"/>
        </p:nvSpPr>
        <p:spPr>
          <a:xfrm>
            <a:off x="0" y="0"/>
            <a:ext cx="11887200" cy="822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12305" y="2899956"/>
            <a:ext cx="9862590" cy="2004595"/>
          </a:xfrm>
        </p:spPr>
        <p:txBody>
          <a:bodyPr anchor="b">
            <a:noAutofit/>
          </a:bodyPr>
          <a:lstStyle>
            <a:lvl1pPr algn="ctr">
              <a:defRPr sz="576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12305" y="5210983"/>
            <a:ext cx="9862590" cy="1986914"/>
          </a:xfrm>
        </p:spPr>
        <p:txBody>
          <a:bodyPr>
            <a:noAutofit/>
          </a:bodyPr>
          <a:lstStyle>
            <a:lvl1pPr marL="0" indent="0" algn="ctr">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pic>
        <p:nvPicPr>
          <p:cNvPr id="4" name="Picture 3" descr="university.logo.large.horizontal.white.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30264" y="373399"/>
            <a:ext cx="6626672" cy="2526557"/>
          </a:xfrm>
          <a:prstGeom prst="rect">
            <a:avLst/>
          </a:prstGeom>
        </p:spPr>
      </p:pic>
      <p:sp>
        <p:nvSpPr>
          <p:cNvPr id="6" name="Slide Number Placeholder 5">
            <a:extLst>
              <a:ext uri="{FF2B5EF4-FFF2-40B4-BE49-F238E27FC236}">
                <a16:creationId xmlns:a16="http://schemas.microsoft.com/office/drawing/2014/main" id="{AA31FD06-7516-42A5-93CE-A943346D314E}"/>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5" name="Footer Placeholder 4"/>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93994655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F64B-63F0-B28D-A7DA-CD287B3CC7AB}"/>
              </a:ext>
            </a:extLst>
          </p:cNvPr>
          <p:cNvSpPr>
            <a:spLocks noGrp="1"/>
          </p:cNvSpPr>
          <p:nvPr>
            <p:ph type="title"/>
          </p:nvPr>
        </p:nvSpPr>
        <p:spPr>
          <a:xfrm>
            <a:off x="819150" y="438150"/>
            <a:ext cx="10252075"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7A803A-9DB0-26A6-C9EC-D5064B1433F7}"/>
              </a:ext>
            </a:extLst>
          </p:cNvPr>
          <p:cNvSpPr>
            <a:spLocks noGrp="1"/>
          </p:cNvSpPr>
          <p:nvPr>
            <p:ph type="body" idx="1"/>
          </p:nvPr>
        </p:nvSpPr>
        <p:spPr>
          <a:xfrm>
            <a:off x="819150" y="2017713"/>
            <a:ext cx="5029200"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8A8B1-81AC-FDAE-620A-999D0C7C9A41}"/>
              </a:ext>
            </a:extLst>
          </p:cNvPr>
          <p:cNvSpPr>
            <a:spLocks noGrp="1"/>
          </p:cNvSpPr>
          <p:nvPr>
            <p:ph sz="half" idx="2"/>
          </p:nvPr>
        </p:nvSpPr>
        <p:spPr>
          <a:xfrm>
            <a:off x="819150" y="3006725"/>
            <a:ext cx="502920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E1E0A-03AD-361B-0AE7-D6163688EF7D}"/>
              </a:ext>
            </a:extLst>
          </p:cNvPr>
          <p:cNvSpPr>
            <a:spLocks noGrp="1"/>
          </p:cNvSpPr>
          <p:nvPr>
            <p:ph type="body" sz="quarter" idx="3"/>
          </p:nvPr>
        </p:nvSpPr>
        <p:spPr>
          <a:xfrm>
            <a:off x="6018213" y="2017713"/>
            <a:ext cx="505301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9F616-9CCA-FE1E-AB58-12FC9A5B6689}"/>
              </a:ext>
            </a:extLst>
          </p:cNvPr>
          <p:cNvSpPr>
            <a:spLocks noGrp="1"/>
          </p:cNvSpPr>
          <p:nvPr>
            <p:ph sz="quarter" idx="4"/>
          </p:nvPr>
        </p:nvSpPr>
        <p:spPr>
          <a:xfrm>
            <a:off x="6018213" y="3006725"/>
            <a:ext cx="505301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53FD9-E569-9573-F962-0C7FD92A103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8" name="Footer Placeholder 7">
            <a:extLst>
              <a:ext uri="{FF2B5EF4-FFF2-40B4-BE49-F238E27FC236}">
                <a16:creationId xmlns:a16="http://schemas.microsoft.com/office/drawing/2014/main" id="{328B8C5E-EFE8-AC53-A599-E310852D40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BE15B1-3ABB-246C-9349-5FDE81243B4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03943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701F-2EE1-20CA-CE5E-B18799F9D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47B22-907E-9B3C-36A0-3B220967CB6E}"/>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4" name="Footer Placeholder 3">
            <a:extLst>
              <a:ext uri="{FF2B5EF4-FFF2-40B4-BE49-F238E27FC236}">
                <a16:creationId xmlns:a16="http://schemas.microsoft.com/office/drawing/2014/main" id="{C8FF93B1-BA18-59C8-0B65-F9A30100A0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CBB57C-A0B9-6F22-1FF8-A7C408FE451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117607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58927-A563-BF92-716C-02ED30E68D1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3" name="Footer Placeholder 2">
            <a:extLst>
              <a:ext uri="{FF2B5EF4-FFF2-40B4-BE49-F238E27FC236}">
                <a16:creationId xmlns:a16="http://schemas.microsoft.com/office/drawing/2014/main" id="{6006E117-EEF9-08B3-436F-07B014F0F9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C276C1-A262-2934-7B18-B116F94F64E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9152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98F0-C959-4579-F8FF-FB9C71492DCE}"/>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575F0-3B7D-F882-BED5-59B36C3783A4}"/>
              </a:ext>
            </a:extLst>
          </p:cNvPr>
          <p:cNvSpPr>
            <a:spLocks noGrp="1"/>
          </p:cNvSpPr>
          <p:nvPr>
            <p:ph idx="1"/>
          </p:nvPr>
        </p:nvSpPr>
        <p:spPr>
          <a:xfrm>
            <a:off x="5053013" y="1184275"/>
            <a:ext cx="6018212"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93EA5-1A9C-855D-E367-76F60D626CC7}"/>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C0187-DAA1-528D-B553-CF3BDB9009D6}"/>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DD23F81A-D5F2-3061-2F4C-A7671C05D5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02DE5-EE43-ED00-307D-1AA75133D9A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98208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BEA8-213F-52F9-C63B-60D70B194516}"/>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3E9A2-0CD4-0030-9A7F-5C8214A46F53}"/>
              </a:ext>
            </a:extLst>
          </p:cNvPr>
          <p:cNvSpPr>
            <a:spLocks noGrp="1"/>
          </p:cNvSpPr>
          <p:nvPr>
            <p:ph type="pic" idx="1"/>
          </p:nvPr>
        </p:nvSpPr>
        <p:spPr>
          <a:xfrm>
            <a:off x="5053013" y="1184275"/>
            <a:ext cx="6018212"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D0E1B3-807E-B999-C487-DC8A44F9EBB4}"/>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A8F64-08A4-2B0F-0EE5-3E35D33FE35B}"/>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018AD31D-9B18-E787-4E70-16BD001F8E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E01655-515B-F7B9-06B9-8E655D2E449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9807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963C-0EF6-F35D-51CA-FD5F2002EE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92E9A-A6C9-E8D1-6C74-878C4B62B1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70F93-11BB-9456-9D50-4141A7ECA28E}"/>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D19EF602-0BFF-DB97-38D7-225ADAA41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5DDFA-E8C3-AD4A-5CC3-74D2A8F64398}"/>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187953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8BFED-DE7A-6D65-771D-AD852EC4C49A}"/>
              </a:ext>
            </a:extLst>
          </p:cNvPr>
          <p:cNvSpPr>
            <a:spLocks noGrp="1"/>
          </p:cNvSpPr>
          <p:nvPr>
            <p:ph type="title" orient="vert"/>
          </p:nvPr>
        </p:nvSpPr>
        <p:spPr>
          <a:xfrm>
            <a:off x="8507413" y="438150"/>
            <a:ext cx="2562225"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BD37D2-77EA-1F57-76DC-4AF9B4A36550}"/>
              </a:ext>
            </a:extLst>
          </p:cNvPr>
          <p:cNvSpPr>
            <a:spLocks noGrp="1"/>
          </p:cNvSpPr>
          <p:nvPr>
            <p:ph type="body" orient="vert" idx="1"/>
          </p:nvPr>
        </p:nvSpPr>
        <p:spPr>
          <a:xfrm>
            <a:off x="817563" y="438150"/>
            <a:ext cx="7537450"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59437-47B1-A0F9-2D9A-895E6E19AF8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4A0162EE-6CA3-C0C5-37A2-546C1D7B8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89F253-D9ED-C376-C30D-C43AC4C2D6BA}"/>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3745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lide Purple Hd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1" y="7121194"/>
            <a:ext cx="11887199" cy="1110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17720760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Slide Purple Hdr">
    <p:spTree>
      <p:nvGrpSpPr>
        <p:cNvPr id="1" name=""/>
        <p:cNvGrpSpPr/>
        <p:nvPr/>
      </p:nvGrpSpPr>
      <p:grpSpPr>
        <a:xfrm>
          <a:off x="0" y="0"/>
          <a:ext cx="0" cy="0"/>
          <a:chOff x="0" y="0"/>
          <a:chExt cx="0" cy="0"/>
        </a:xfrm>
      </p:grpSpPr>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129221237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0" y="0"/>
            <a:ext cx="11887200" cy="8231638"/>
          </a:xfrm>
          <a:prstGeom prst="rect">
            <a:avLst/>
          </a:prstGeom>
          <a:solidFill>
            <a:srgbClr val="002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endParaRPr>
          </a:p>
        </p:txBody>
      </p:sp>
      <p:sp>
        <p:nvSpPr>
          <p:cNvPr id="2" name="Title 1"/>
          <p:cNvSpPr>
            <a:spLocks noGrp="1"/>
          </p:cNvSpPr>
          <p:nvPr>
            <p:ph type="title"/>
          </p:nvPr>
        </p:nvSpPr>
        <p:spPr>
          <a:xfrm>
            <a:off x="817246" y="438153"/>
            <a:ext cx="10252710" cy="855878"/>
          </a:xfrm>
        </p:spPr>
        <p:txBody>
          <a:bodyPr>
            <a:noAutofit/>
          </a:bodyPr>
          <a:lstStyle>
            <a:lvl1pPr algn="l">
              <a:defRPr sz="384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817246" y="1673353"/>
            <a:ext cx="10252710" cy="50858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441F02BC-D009-8D4F-9FE2-E8DF208641D6}"/>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45077220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dark gray">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3" name="Date Placeholder 2"/>
          <p:cNvSpPr>
            <a:spLocks noGrp="1"/>
          </p:cNvSpPr>
          <p:nvPr>
            <p:ph type="dt" sz="half" idx="10"/>
          </p:nvPr>
        </p:nvSpPr>
        <p:spPr/>
        <p:txBody>
          <a:bodyPr/>
          <a:lstStyle/>
          <a:p>
            <a:fld id="{1B1B45BC-6133-654A-810B-0CD994FDC3AE}" type="datetime3">
              <a:rPr lang="en-US" smtClean="0"/>
              <a:t>9 October 2023</a:t>
            </a:fld>
            <a:endParaRPr lang="en-US" dirty="0"/>
          </a:p>
        </p:txBody>
      </p:sp>
      <p:sp>
        <p:nvSpPr>
          <p:cNvPr id="4" name="Footer Placeholder 3"/>
          <p:cNvSpPr>
            <a:spLocks noGrp="1"/>
          </p:cNvSpPr>
          <p:nvPr>
            <p:ph type="ftr" sz="quarter" idx="11"/>
          </p:nvPr>
        </p:nvSpPr>
        <p:spPr/>
        <p:txBody>
          <a:bodyPr/>
          <a:lstStyle/>
          <a:p>
            <a:endParaRPr lang="en-US" dirty="0">
              <a:solidFill>
                <a:schemeClr val="tx1">
                  <a:lumMod val="60000"/>
                  <a:lumOff val="40000"/>
                </a:schemeClr>
              </a:solidFill>
              <a:ea typeface="ヒラギノ角ゴ Pro W3" charset="-128"/>
            </a:endParaRPr>
          </a:p>
        </p:txBody>
      </p:sp>
      <p:sp>
        <p:nvSpPr>
          <p:cNvPr id="5" name="Slide Number Placeholder 4"/>
          <p:cNvSpPr>
            <a:spLocks noGrp="1"/>
          </p:cNvSpPr>
          <p:nvPr>
            <p:ph type="sldNum" sz="quarter" idx="12"/>
          </p:nvPr>
        </p:nvSpPr>
        <p:spPr/>
        <p:txBody>
          <a:bodyPr/>
          <a:lstStyle/>
          <a:p>
            <a:fld id="{C9D842C5-7503-B34D-8489-112B7F101156}" type="slidenum">
              <a:rPr lang="en-US" smtClean="0"/>
              <a:pPr/>
              <a:t>‹#›</a:t>
            </a:fld>
            <a:endParaRPr lang="en-US" dirty="0"/>
          </a:p>
        </p:txBody>
      </p:sp>
      <p:sp>
        <p:nvSpPr>
          <p:cNvPr id="6" name="Rectangle 5"/>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7" name="Rectangle 6"/>
          <p:cNvSpPr/>
          <p:nvPr userDrawn="1"/>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Tree>
    <p:extLst>
      <p:ext uri="{BB962C8B-B14F-4D97-AF65-F5344CB8AC3E}">
        <p14:creationId xmlns:p14="http://schemas.microsoft.com/office/powerpoint/2010/main" val="158205312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EAEC-EABA-6997-77D6-ACC298F9A6F0}"/>
              </a:ext>
            </a:extLst>
          </p:cNvPr>
          <p:cNvSpPr>
            <a:spLocks noGrp="1"/>
          </p:cNvSpPr>
          <p:nvPr>
            <p:ph type="ctrTitle"/>
          </p:nvPr>
        </p:nvSpPr>
        <p:spPr>
          <a:xfrm>
            <a:off x="1485900" y="1346200"/>
            <a:ext cx="89154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877B5-E1FB-B441-4FE3-884ECA39DB5B}"/>
              </a:ext>
            </a:extLst>
          </p:cNvPr>
          <p:cNvSpPr>
            <a:spLocks noGrp="1"/>
          </p:cNvSpPr>
          <p:nvPr>
            <p:ph type="subTitle" idx="1"/>
          </p:nvPr>
        </p:nvSpPr>
        <p:spPr>
          <a:xfrm>
            <a:off x="1485900" y="4322763"/>
            <a:ext cx="89154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1C41C-0C34-A50B-ED53-B6845E750402}"/>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4B945D4D-35A5-14B4-8F3D-D8DFABA34B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6EEEBD-71BC-7844-8432-504440EFAE51}"/>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2789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E971-A851-2267-5BED-C5676E784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C0594-5F16-9C28-C28E-4B34DF7CB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702F5-0810-CE67-1F1E-A035623B477B}"/>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2D226E70-08FF-97A8-5AAC-E03D18149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0B9AF3-0544-2BAF-BCF3-2398A400E98F}"/>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6382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2C7E-4A8D-92E4-CF42-145770CAD816}"/>
              </a:ext>
            </a:extLst>
          </p:cNvPr>
          <p:cNvSpPr>
            <a:spLocks noGrp="1"/>
          </p:cNvSpPr>
          <p:nvPr>
            <p:ph type="title"/>
          </p:nvPr>
        </p:nvSpPr>
        <p:spPr>
          <a:xfrm>
            <a:off x="811213" y="2051050"/>
            <a:ext cx="10252075"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4BA1E-8F77-D7CC-A665-925BD948F2A8}"/>
              </a:ext>
            </a:extLst>
          </p:cNvPr>
          <p:cNvSpPr>
            <a:spLocks noGrp="1"/>
          </p:cNvSpPr>
          <p:nvPr>
            <p:ph type="body" idx="1"/>
          </p:nvPr>
        </p:nvSpPr>
        <p:spPr>
          <a:xfrm>
            <a:off x="811213" y="5507038"/>
            <a:ext cx="10252075"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FC503-D8FA-1EDD-AB0F-429ADACE7369}"/>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FC7C5436-47A6-925B-AF23-43AE690490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07515D-53A4-DC52-E1A9-75EF0ECD6CD7}"/>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87980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7E76-412B-3ED4-C808-2C140DED8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EB2E1-67C0-5319-247C-2AAD76B47C71}"/>
              </a:ext>
            </a:extLst>
          </p:cNvPr>
          <p:cNvSpPr>
            <a:spLocks noGrp="1"/>
          </p:cNvSpPr>
          <p:nvPr>
            <p:ph sz="half" idx="1"/>
          </p:nvPr>
        </p:nvSpPr>
        <p:spPr>
          <a:xfrm>
            <a:off x="817563" y="2190750"/>
            <a:ext cx="5049837"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4A0F7-04F5-7576-3034-33479562C665}"/>
              </a:ext>
            </a:extLst>
          </p:cNvPr>
          <p:cNvSpPr>
            <a:spLocks noGrp="1"/>
          </p:cNvSpPr>
          <p:nvPr>
            <p:ph sz="half" idx="2"/>
          </p:nvPr>
        </p:nvSpPr>
        <p:spPr>
          <a:xfrm>
            <a:off x="6019800" y="2190750"/>
            <a:ext cx="5049838"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C853D-4936-0C2A-0A8B-75F268D6F3F5}"/>
              </a:ext>
            </a:extLst>
          </p:cNvPr>
          <p:cNvSpPr>
            <a:spLocks noGrp="1"/>
          </p:cNvSpPr>
          <p:nvPr>
            <p:ph type="dt" sz="half" idx="10"/>
          </p:nvPr>
        </p:nvSpPr>
        <p:spPr/>
        <p:txBody>
          <a:bodyPr/>
          <a:lstStyle/>
          <a:p>
            <a:fld id="{65B9E75E-5717-1143-8B14-C80D910CF2C8}" type="datetimeFigureOut">
              <a:rPr lang="en-US" smtClean="0"/>
              <a:t>10/9/2023</a:t>
            </a:fld>
            <a:endParaRPr lang="en-US" dirty="0"/>
          </a:p>
        </p:txBody>
      </p:sp>
      <p:sp>
        <p:nvSpPr>
          <p:cNvPr id="6" name="Footer Placeholder 5">
            <a:extLst>
              <a:ext uri="{FF2B5EF4-FFF2-40B4-BE49-F238E27FC236}">
                <a16:creationId xmlns:a16="http://schemas.microsoft.com/office/drawing/2014/main" id="{93A93A4A-11A1-CF86-A9CA-4B256D6BE9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00D588-7E41-DED7-7793-5575D46AF05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265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71D986-843E-459E-9E91-146B5704C4E8}"/>
              </a:ext>
            </a:extLst>
          </p:cNvPr>
          <p:cNvSpPr txBox="1"/>
          <p:nvPr userDrawn="1"/>
        </p:nvSpPr>
        <p:spPr>
          <a:xfrm>
            <a:off x="3516388" y="7423476"/>
            <a:ext cx="3073409" cy="461665"/>
          </a:xfrm>
          <a:prstGeom prst="rect">
            <a:avLst/>
          </a:prstGeom>
          <a:noFill/>
        </p:spPr>
        <p:txBody>
          <a:bodyPr wrap="square" rtlCol="0">
            <a:spAutoFit/>
          </a:bodyPr>
          <a:lstStyle/>
          <a:p>
            <a:r>
              <a:rPr lang="en-US" sz="2400" dirty="0">
                <a:solidFill>
                  <a:schemeClr val="bg1"/>
                </a:solidFill>
              </a:rPr>
              <a:t>HUMAN RESOURCES</a:t>
            </a:r>
          </a:p>
        </p:txBody>
      </p:sp>
      <p:pic>
        <p:nvPicPr>
          <p:cNvPr id="9" name="Picture 8" descr="university.logo.small.horizontal.white.eps">
            <a:extLst>
              <a:ext uri="{FF2B5EF4-FFF2-40B4-BE49-F238E27FC236}">
                <a16:creationId xmlns:a16="http://schemas.microsoft.com/office/drawing/2014/main" id="{2003FEA4-0B01-4C06-B1CC-376FA8483EE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20623" y="7062800"/>
            <a:ext cx="2933110" cy="1218224"/>
          </a:xfrm>
          <a:prstGeom prst="rect">
            <a:avLst/>
          </a:prstGeom>
        </p:spPr>
      </p:pic>
      <p:sp>
        <p:nvSpPr>
          <p:cNvPr id="2" name="Title Placeholder 1"/>
          <p:cNvSpPr>
            <a:spLocks noGrp="1"/>
          </p:cNvSpPr>
          <p:nvPr>
            <p:ph type="title"/>
          </p:nvPr>
        </p:nvSpPr>
        <p:spPr>
          <a:xfrm>
            <a:off x="817246" y="438153"/>
            <a:ext cx="10252710" cy="85587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17246" y="1549909"/>
            <a:ext cx="10252710" cy="52669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68231" y="76806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3"/>
            <p:custDataLst>
              <p:tags r:id="rId7"/>
            </p:custDataLst>
          </p:nvPr>
        </p:nvSpPr>
        <p:spPr>
          <a:xfrm>
            <a:off x="355600" y="7975600"/>
            <a:ext cx="31242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dirty="0"/>
          </a:p>
        </p:txBody>
      </p:sp>
      <p:sp>
        <p:nvSpPr>
          <p:cNvPr id="5" name="TextBox 4" hidden="1"/>
          <p:cNvSpPr txBox="1"/>
          <p:nvPr userDrawn="1">
            <p:custDataLst>
              <p:tags r:id="rId8"/>
            </p:custDataLst>
          </p:nvPr>
        </p:nvSpPr>
        <p:spPr>
          <a:xfrm>
            <a:off x="12700000" y="12700000"/>
            <a:ext cx="12700" cy="4093428"/>
          </a:xfrm>
          <a:prstGeom prst="rect">
            <a:avLst/>
          </a:prstGeom>
          <a:noFill/>
        </p:spPr>
        <p:txBody>
          <a:bodyPr vert="horz" rtlCol="0">
            <a:spAutoFit/>
          </a:bodyPr>
          <a:lstStyle/>
          <a:p>
            <a:r>
              <a:rPr lang="en-US" dirty="0"/>
              <a:t>nonhesmow1868</a:t>
            </a:r>
          </a:p>
        </p:txBody>
      </p:sp>
    </p:spTree>
    <p:extLst>
      <p:ext uri="{BB962C8B-B14F-4D97-AF65-F5344CB8AC3E}">
        <p14:creationId xmlns:p14="http://schemas.microsoft.com/office/powerpoint/2010/main" val="21846914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43" r:id="rId3"/>
    <p:sldLayoutId id="2147483827" r:id="rId4"/>
    <p:sldLayoutId id="2147483829" r:id="rId5"/>
  </p:sldLayoutIdLst>
  <p:hf hdr="0" ftr="0" dt="0"/>
  <p:txStyles>
    <p:titleStyle>
      <a:lvl1pPr algn="l" defTabSz="1097280" rtl="0" eaLnBrk="1" latinLnBrk="0" hangingPunct="1">
        <a:lnSpc>
          <a:spcPct val="90000"/>
        </a:lnSpc>
        <a:spcBef>
          <a:spcPct val="0"/>
        </a:spcBef>
        <a:buNone/>
        <a:defRPr lang="en-US" sz="3840" kern="1200" dirty="0">
          <a:solidFill>
            <a:schemeClr val="accent1"/>
          </a:solidFill>
          <a:latin typeface="+mj-lt"/>
          <a:ea typeface="+mj-ea"/>
          <a:cs typeface="+mj-cs"/>
        </a:defRPr>
      </a:lvl1pPr>
    </p:titleStyle>
    <p:body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dirty="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33733-1F12-9125-6240-FDEECD187FF4}"/>
              </a:ext>
            </a:extLst>
          </p:cNvPr>
          <p:cNvSpPr>
            <a:spLocks noGrp="1"/>
          </p:cNvSpPr>
          <p:nvPr>
            <p:ph type="title"/>
          </p:nvPr>
        </p:nvSpPr>
        <p:spPr>
          <a:xfrm>
            <a:off x="817563" y="438150"/>
            <a:ext cx="10252075"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8BAD34-0D82-7821-2BA1-3836ECC07A94}"/>
              </a:ext>
            </a:extLst>
          </p:cNvPr>
          <p:cNvSpPr>
            <a:spLocks noGrp="1"/>
          </p:cNvSpPr>
          <p:nvPr>
            <p:ph type="body" idx="1"/>
          </p:nvPr>
        </p:nvSpPr>
        <p:spPr>
          <a:xfrm>
            <a:off x="817563" y="2190750"/>
            <a:ext cx="10252075"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0C42C-12BF-6F34-760C-25DC262894E4}"/>
              </a:ext>
            </a:extLst>
          </p:cNvPr>
          <p:cNvSpPr>
            <a:spLocks noGrp="1"/>
          </p:cNvSpPr>
          <p:nvPr>
            <p:ph type="dt" sz="half" idx="2"/>
          </p:nvPr>
        </p:nvSpPr>
        <p:spPr>
          <a:xfrm>
            <a:off x="817563" y="7627938"/>
            <a:ext cx="2674937"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65B9E75E-5717-1143-8B14-C80D910CF2C8}" type="datetimeFigureOut">
              <a:rPr lang="en-US" smtClean="0"/>
              <a:t>10/9/2023</a:t>
            </a:fld>
            <a:endParaRPr lang="en-US" dirty="0"/>
          </a:p>
        </p:txBody>
      </p:sp>
      <p:sp>
        <p:nvSpPr>
          <p:cNvPr id="5" name="Footer Placeholder 4">
            <a:extLst>
              <a:ext uri="{FF2B5EF4-FFF2-40B4-BE49-F238E27FC236}">
                <a16:creationId xmlns:a16="http://schemas.microsoft.com/office/drawing/2014/main" id="{566BB076-3411-B09E-0E41-D29189E2B63B}"/>
              </a:ext>
            </a:extLst>
          </p:cNvPr>
          <p:cNvSpPr>
            <a:spLocks noGrp="1"/>
          </p:cNvSpPr>
          <p:nvPr>
            <p:ph type="ftr" sz="quarter" idx="3"/>
          </p:nvPr>
        </p:nvSpPr>
        <p:spPr>
          <a:xfrm>
            <a:off x="3937000" y="7627938"/>
            <a:ext cx="40132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EFC117-CA05-A933-9219-21EE89772777}"/>
              </a:ext>
            </a:extLst>
          </p:cNvPr>
          <p:cNvSpPr>
            <a:spLocks noGrp="1"/>
          </p:cNvSpPr>
          <p:nvPr>
            <p:ph type="sldNum" sz="quarter" idx="4"/>
          </p:nvPr>
        </p:nvSpPr>
        <p:spPr>
          <a:xfrm>
            <a:off x="8394700" y="7627938"/>
            <a:ext cx="2674938"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7E4A36F1-801C-6C40-9108-82CC601AFCEB}" type="slidenum">
              <a:rPr lang="en-US" smtClean="0"/>
              <a:t>‹#›</a:t>
            </a:fld>
            <a:endParaRPr lang="en-US" dirty="0"/>
          </a:p>
        </p:txBody>
      </p:sp>
    </p:spTree>
    <p:extLst>
      <p:ext uri="{BB962C8B-B14F-4D97-AF65-F5344CB8AC3E}">
        <p14:creationId xmlns:p14="http://schemas.microsoft.com/office/powerpoint/2010/main" val="215759743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3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41.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23.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49.png"/><Relationship Id="rId4" Type="http://schemas.microsoft.com/office/2018/10/relationships/comments" Target="../comments/modernComment_590_5FFB711E.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5.jpeg"/><Relationship Id="rId5" Type="http://schemas.openxmlformats.org/officeDocument/2006/relationships/hyperlink" Target="https://hr.jhu.edu/benefits-worklife/" TargetMode="External"/><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9085F-FD66-55CA-FB7A-068CAB3EA664}"/>
              </a:ext>
            </a:extLst>
          </p:cNvPr>
          <p:cNvSpPr txBox="1">
            <a:spLocks/>
          </p:cNvSpPr>
          <p:nvPr/>
        </p:nvSpPr>
        <p:spPr>
          <a:xfrm>
            <a:off x="757612" y="2663019"/>
            <a:ext cx="10371975" cy="2004595"/>
          </a:xfrm>
          <a:prstGeom prst="rect">
            <a:avLst/>
          </a:prstGeom>
        </p:spPr>
        <p:txBody>
          <a:bodyPr vert="horz" lIns="91440" tIns="45720" rIns="91440" bIns="45720" rtlCol="0" anchor="b">
            <a:noAutofit/>
          </a:bodyPr>
          <a:lstStyle>
            <a:lvl1pPr algn="ctr" defTabSz="1097280" rtl="0" eaLnBrk="1" latinLnBrk="0" hangingPunct="1">
              <a:lnSpc>
                <a:spcPct val="90000"/>
              </a:lnSpc>
              <a:spcBef>
                <a:spcPct val="0"/>
              </a:spcBef>
              <a:buNone/>
              <a:defRPr lang="en-US" sz="5760" kern="1200">
                <a:solidFill>
                  <a:schemeClr val="bg1"/>
                </a:solidFill>
                <a:latin typeface="+mj-lt"/>
                <a:ea typeface="+mj-ea"/>
                <a:cs typeface="+mj-cs"/>
              </a:defRPr>
            </a:lvl1pPr>
          </a:lstStyle>
          <a:p>
            <a:pPr>
              <a:lnSpc>
                <a:spcPct val="80000"/>
              </a:lnSpc>
            </a:pPr>
            <a:r>
              <a:rPr lang="en-US" dirty="0"/>
              <a:t>2024 Benefits Enrollment Overview</a:t>
            </a:r>
            <a:endParaRPr lang="en-US" sz="4400" dirty="0"/>
          </a:p>
        </p:txBody>
      </p:sp>
      <p:sp>
        <p:nvSpPr>
          <p:cNvPr id="10" name="Subtitle 2">
            <a:extLst>
              <a:ext uri="{FF2B5EF4-FFF2-40B4-BE49-F238E27FC236}">
                <a16:creationId xmlns:a16="http://schemas.microsoft.com/office/drawing/2014/main" id="{5881AA39-0D6D-453F-A5BC-E6FF86EC9503}"/>
              </a:ext>
            </a:extLst>
          </p:cNvPr>
          <p:cNvSpPr txBox="1">
            <a:spLocks/>
          </p:cNvSpPr>
          <p:nvPr/>
        </p:nvSpPr>
        <p:spPr>
          <a:xfrm>
            <a:off x="1012305" y="4855385"/>
            <a:ext cx="9862590" cy="563284"/>
          </a:xfrm>
          <a:prstGeom prst="rect">
            <a:avLst/>
          </a:prstGeom>
        </p:spPr>
        <p:txBody>
          <a:bodyPr vert="horz" lIns="91440" tIns="45720" rIns="91440" bIns="45720" rtlCol="0">
            <a:noAutofit/>
          </a:bodyPr>
          <a:lstStyle>
            <a:lvl1pPr marL="0" indent="0" algn="ctr" defTabSz="1097280" rtl="0" eaLnBrk="1" latinLnBrk="0" hangingPunct="1">
              <a:lnSpc>
                <a:spcPct val="100000"/>
              </a:lnSpc>
              <a:spcBef>
                <a:spcPts val="1200"/>
              </a:spcBef>
              <a:buClr>
                <a:srgbClr val="002C71"/>
              </a:buClr>
              <a:buFont typeface="Arial" panose="020B0604020202020204" pitchFamily="34" charset="0"/>
              <a:buNone/>
              <a:defRPr lang="en-US" sz="2880" kern="1200">
                <a:solidFill>
                  <a:schemeClr val="bg1"/>
                </a:solidFill>
                <a:latin typeface="+mn-lt"/>
                <a:ea typeface="+mn-ea"/>
                <a:cs typeface="+mn-cs"/>
              </a:defRPr>
            </a:lvl1pPr>
            <a:lvl2pPr marL="548640" indent="0" algn="ctr" defTabSz="1097280" rtl="0" eaLnBrk="1" latinLnBrk="0" hangingPunct="1">
              <a:lnSpc>
                <a:spcPct val="100000"/>
              </a:lnSpc>
              <a:spcBef>
                <a:spcPts val="600"/>
              </a:spcBef>
              <a:buClr>
                <a:srgbClr val="002C71"/>
              </a:buClr>
              <a:buFont typeface="Arial" panose="020B0604020202020204" pitchFamily="34" charset="0"/>
              <a:buNone/>
              <a:defRPr sz="2400" kern="1200">
                <a:solidFill>
                  <a:schemeClr val="tx1"/>
                </a:solidFill>
                <a:latin typeface="+mn-lt"/>
                <a:ea typeface="+mn-ea"/>
                <a:cs typeface="+mn-cs"/>
              </a:defRPr>
            </a:lvl2pPr>
            <a:lvl3pPr marL="1097280" indent="0" algn="ctr" defTabSz="1097280" rtl="0" eaLnBrk="1" latinLnBrk="0" hangingPunct="1">
              <a:lnSpc>
                <a:spcPct val="100000"/>
              </a:lnSpc>
              <a:spcBef>
                <a:spcPts val="600"/>
              </a:spcBef>
              <a:buClr>
                <a:srgbClr val="002C71"/>
              </a:buClr>
              <a:buFont typeface="Arial" panose="020B0604020202020204" pitchFamily="34" charset="0"/>
              <a:buNone/>
              <a:defRPr sz="2160" kern="1200">
                <a:solidFill>
                  <a:schemeClr val="tx1"/>
                </a:solidFill>
                <a:latin typeface="+mn-lt"/>
                <a:ea typeface="+mn-ea"/>
                <a:cs typeface="+mn-cs"/>
              </a:defRPr>
            </a:lvl3pPr>
            <a:lvl4pPr marL="1645920" indent="0" algn="ctr" defTabSz="1097280" rtl="0" eaLnBrk="1" latinLnBrk="0" hangingPunct="1">
              <a:lnSpc>
                <a:spcPct val="100000"/>
              </a:lnSpc>
              <a:spcBef>
                <a:spcPts val="600"/>
              </a:spcBef>
              <a:buClr>
                <a:srgbClr val="002C71"/>
              </a:buClr>
              <a:buFont typeface="Arial" panose="020B0604020202020204" pitchFamily="34" charset="0"/>
              <a:buNone/>
              <a:defRPr sz="1920" kern="1200">
                <a:solidFill>
                  <a:schemeClr val="tx1"/>
                </a:solidFill>
                <a:latin typeface="+mn-lt"/>
                <a:ea typeface="+mn-ea"/>
                <a:cs typeface="+mn-cs"/>
              </a:defRPr>
            </a:lvl4pPr>
            <a:lvl5pPr marL="2194560" indent="0" algn="ctr" defTabSz="1097280" rtl="0" eaLnBrk="1" latinLnBrk="0" hangingPunct="1">
              <a:lnSpc>
                <a:spcPct val="100000"/>
              </a:lnSpc>
              <a:spcBef>
                <a:spcPts val="600"/>
              </a:spcBef>
              <a:buClr>
                <a:srgbClr val="002C71"/>
              </a:buClr>
              <a:buFont typeface="Arial" panose="020B0604020202020204" pitchFamily="34" charset="0"/>
              <a:buNone/>
              <a:defRPr sz="1920" kern="1200">
                <a:solidFill>
                  <a:schemeClr val="tx1"/>
                </a:solidFill>
                <a:latin typeface="+mn-lt"/>
                <a:ea typeface="+mn-ea"/>
                <a:cs typeface="+mn-cs"/>
              </a:defRPr>
            </a:lvl5pPr>
            <a:lvl6pPr marL="2743200" indent="0" algn="ctr" defTabSz="1097280"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840" indent="0" algn="ctr" defTabSz="1097280"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480" indent="0" algn="ctr" defTabSz="1097280"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120" indent="0" algn="ctr" defTabSz="1097280"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r>
              <a:rPr lang="en-US" dirty="0">
                <a:solidFill>
                  <a:srgbClr val="68ACE5"/>
                </a:solidFill>
              </a:rPr>
              <a:t>For LiUNA Bargaining Unit Members</a:t>
            </a:r>
          </a:p>
        </p:txBody>
      </p:sp>
      <p:pic>
        <p:nvPicPr>
          <p:cNvPr id="2" name="Picture 1">
            <a:extLst>
              <a:ext uri="{FF2B5EF4-FFF2-40B4-BE49-F238E27FC236}">
                <a16:creationId xmlns:a16="http://schemas.microsoft.com/office/drawing/2014/main" id="{0A477393-0178-08B7-1A1B-141C93AF28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81081"/>
            <a:ext cx="2248520" cy="2248520"/>
          </a:xfrm>
          <a:prstGeom prst="rect">
            <a:avLst/>
          </a:prstGeom>
        </p:spPr>
      </p:pic>
      <p:pic>
        <p:nvPicPr>
          <p:cNvPr id="3" name="Picture 2">
            <a:extLst>
              <a:ext uri="{FF2B5EF4-FFF2-40B4-BE49-F238E27FC236}">
                <a16:creationId xmlns:a16="http://schemas.microsoft.com/office/drawing/2014/main" id="{0EB49556-B1D6-1121-236F-791A8FB3F20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409670" y="5981081"/>
            <a:ext cx="2248520" cy="2248520"/>
          </a:xfrm>
          <a:prstGeom prst="rect">
            <a:avLst/>
          </a:prstGeom>
        </p:spPr>
      </p:pic>
      <p:pic>
        <p:nvPicPr>
          <p:cNvPr id="5" name="Picture 4">
            <a:extLst>
              <a:ext uri="{FF2B5EF4-FFF2-40B4-BE49-F238E27FC236}">
                <a16:creationId xmlns:a16="http://schemas.microsoft.com/office/drawing/2014/main" id="{72E6EE5D-50B7-AA6D-E00A-6801FFB1F84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29010" y="5981081"/>
            <a:ext cx="2248520" cy="2248520"/>
          </a:xfrm>
          <a:prstGeom prst="rect">
            <a:avLst/>
          </a:prstGeom>
        </p:spPr>
      </p:pic>
      <p:pic>
        <p:nvPicPr>
          <p:cNvPr id="6" name="Picture 5">
            <a:extLst>
              <a:ext uri="{FF2B5EF4-FFF2-40B4-BE49-F238E27FC236}">
                <a16:creationId xmlns:a16="http://schemas.microsoft.com/office/drawing/2014/main" id="{5BC0BE09-8700-37A0-D8DD-E6CE127447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19340" y="5981081"/>
            <a:ext cx="2248520" cy="2248519"/>
          </a:xfrm>
          <a:prstGeom prst="rect">
            <a:avLst/>
          </a:prstGeom>
        </p:spPr>
      </p:pic>
      <p:pic>
        <p:nvPicPr>
          <p:cNvPr id="7" name="Picture 6">
            <a:extLst>
              <a:ext uri="{FF2B5EF4-FFF2-40B4-BE49-F238E27FC236}">
                <a16:creationId xmlns:a16="http://schemas.microsoft.com/office/drawing/2014/main" id="{E2ECF643-1422-A4E3-095D-F370A397E1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638680" y="5981081"/>
            <a:ext cx="2248520" cy="2248519"/>
          </a:xfrm>
          <a:prstGeom prst="rect">
            <a:avLst/>
          </a:prstGeom>
        </p:spPr>
      </p:pic>
      <p:pic>
        <p:nvPicPr>
          <p:cNvPr id="4" name="Recorded Sound">
            <a:hlinkClick r:id="" action="ppaction://media"/>
            <a:extLst>
              <a:ext uri="{FF2B5EF4-FFF2-40B4-BE49-F238E27FC236}">
                <a16:creationId xmlns:a16="http://schemas.microsoft.com/office/drawing/2014/main" id="{F2100351-9859-4E21-AB89-3912D7643F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0609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4946-DC67-BF38-1408-AA480261379E}"/>
              </a:ext>
            </a:extLst>
          </p:cNvPr>
          <p:cNvSpPr>
            <a:spLocks noGrp="1"/>
          </p:cNvSpPr>
          <p:nvPr>
            <p:ph type="title"/>
          </p:nvPr>
        </p:nvSpPr>
        <p:spPr/>
        <p:txBody>
          <a:bodyPr/>
          <a:lstStyle/>
          <a:p>
            <a:r>
              <a:rPr lang="en-US" dirty="0"/>
              <a:t>Potential Limit Increases for Tax-Advantaged Accounts</a:t>
            </a:r>
          </a:p>
        </p:txBody>
      </p:sp>
      <p:sp>
        <p:nvSpPr>
          <p:cNvPr id="3" name="Content Placeholder 2">
            <a:extLst>
              <a:ext uri="{FF2B5EF4-FFF2-40B4-BE49-F238E27FC236}">
                <a16:creationId xmlns:a16="http://schemas.microsoft.com/office/drawing/2014/main" id="{A01E89E9-E24F-998D-353A-628CE9C7D897}"/>
              </a:ext>
            </a:extLst>
          </p:cNvPr>
          <p:cNvSpPr>
            <a:spLocks noGrp="1"/>
          </p:cNvSpPr>
          <p:nvPr>
            <p:ph idx="1"/>
          </p:nvPr>
        </p:nvSpPr>
        <p:spPr>
          <a:xfrm>
            <a:off x="817247" y="1549909"/>
            <a:ext cx="8326753" cy="5209337"/>
          </a:xfrm>
        </p:spPr>
        <p:txBody>
          <a:bodyPr>
            <a:normAutofit fontScale="85000" lnSpcReduction="10000"/>
          </a:bodyPr>
          <a:lstStyle/>
          <a:p>
            <a:pPr marL="0" indent="0">
              <a:buNone/>
            </a:pPr>
            <a:r>
              <a:rPr lang="en-US" sz="2700" b="1" dirty="0">
                <a:solidFill>
                  <a:srgbClr val="0072CE"/>
                </a:solidFill>
              </a:rPr>
              <a:t>Flexible Spending Account (FSA) limits may increase</a:t>
            </a:r>
          </a:p>
          <a:p>
            <a:pPr lvl="1"/>
            <a:r>
              <a:rPr lang="en-US" dirty="0"/>
              <a:t>Health Care FSA – current limit is $3,050</a:t>
            </a:r>
          </a:p>
          <a:p>
            <a:pPr lvl="1"/>
            <a:r>
              <a:rPr lang="en-US" dirty="0"/>
              <a:t>Dependent Care FSA – $5,000 per household </a:t>
            </a:r>
          </a:p>
          <a:p>
            <a:pPr lvl="1"/>
            <a:endParaRPr lang="en-US" dirty="0"/>
          </a:p>
          <a:p>
            <a:pPr marL="0" indent="0">
              <a:buNone/>
            </a:pPr>
            <a:r>
              <a:rPr lang="en-US" sz="2700" b="1" dirty="0">
                <a:solidFill>
                  <a:srgbClr val="0072CE"/>
                </a:solidFill>
              </a:rPr>
              <a:t>New! Commuter Assistance Program</a:t>
            </a:r>
          </a:p>
          <a:p>
            <a:pPr marL="0" indent="0">
              <a:buNone/>
            </a:pPr>
            <a:r>
              <a:rPr lang="en-US" sz="2400" dirty="0"/>
              <a:t>Save money on expenses associated with traveling to work, including transit, parking, or both. </a:t>
            </a:r>
          </a:p>
          <a:p>
            <a:r>
              <a:rPr lang="en-US" sz="2400" dirty="0"/>
              <a:t>Deductions are made pretax (and reduce your taxable income).</a:t>
            </a:r>
          </a:p>
          <a:p>
            <a:r>
              <a:rPr lang="en-US" sz="2400" dirty="0"/>
              <a:t>The pretax spending limit for non-JHU parking is $300 per month (and is subject to change). </a:t>
            </a:r>
          </a:p>
          <a:p>
            <a:r>
              <a:rPr lang="en-US" sz="2400" dirty="0"/>
              <a:t>Additionally, JHU provides a subsidy for mass transit of up to $60 per month to eligible employees.</a:t>
            </a:r>
          </a:p>
          <a:p>
            <a:r>
              <a:rPr lang="en-US" sz="2400" dirty="0"/>
              <a:t>If you contribute pretax money, the maximum for your and JHU’s combined contributions is $300 per month (and is subject to change).</a:t>
            </a:r>
          </a:p>
        </p:txBody>
      </p:sp>
      <p:sp>
        <p:nvSpPr>
          <p:cNvPr id="4" name="Slide Number Placeholder 3">
            <a:extLst>
              <a:ext uri="{FF2B5EF4-FFF2-40B4-BE49-F238E27FC236}">
                <a16:creationId xmlns:a16="http://schemas.microsoft.com/office/drawing/2014/main" id="{2A14C637-FA3F-401E-2682-A7A6F593DCD8}"/>
              </a:ext>
            </a:extLst>
          </p:cNvPr>
          <p:cNvSpPr>
            <a:spLocks noGrp="1"/>
          </p:cNvSpPr>
          <p:nvPr>
            <p:ph type="sldNum" sz="quarter" idx="4"/>
          </p:nvPr>
        </p:nvSpPr>
        <p:spPr/>
        <p:txBody>
          <a:bodyPr/>
          <a:lstStyle/>
          <a:p>
            <a:fld id="{BC825DD3-F8EA-8B4C-9EBB-4B822F02D76E}" type="slidenum">
              <a:rPr lang="en-US" smtClean="0"/>
              <a:pPr/>
              <a:t>9</a:t>
            </a:fld>
            <a:endParaRPr lang="en-US" dirty="0"/>
          </a:p>
        </p:txBody>
      </p:sp>
      <p:pic>
        <p:nvPicPr>
          <p:cNvPr id="5" name="Picture 6">
            <a:extLst>
              <a:ext uri="{FF2B5EF4-FFF2-40B4-BE49-F238E27FC236}">
                <a16:creationId xmlns:a16="http://schemas.microsoft.com/office/drawing/2014/main" id="{3403F6AA-B5ED-DBE8-04F9-DEF2B908484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519" t="9853" r="15102" b="9853"/>
          <a:stretch/>
        </p:blipFill>
        <p:spPr>
          <a:xfrm>
            <a:off x="9576262" y="4572000"/>
            <a:ext cx="1662545" cy="1981200"/>
          </a:xfrm>
          <a:prstGeom prst="rect">
            <a:avLst/>
          </a:prstGeom>
        </p:spPr>
      </p:pic>
      <p:pic>
        <p:nvPicPr>
          <p:cNvPr id="6" name="Recorded Sound">
            <a:hlinkClick r:id="" action="ppaction://media"/>
            <a:extLst>
              <a:ext uri="{FF2B5EF4-FFF2-40B4-BE49-F238E27FC236}">
                <a16:creationId xmlns:a16="http://schemas.microsoft.com/office/drawing/2014/main" id="{AA34B687-7D59-47E3-A6A8-74A7BA9909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57506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F27C-2BD0-869E-6890-35BDCF9EC750}"/>
              </a:ext>
            </a:extLst>
          </p:cNvPr>
          <p:cNvSpPr>
            <a:spLocks noGrp="1"/>
          </p:cNvSpPr>
          <p:nvPr>
            <p:ph type="title"/>
          </p:nvPr>
        </p:nvSpPr>
        <p:spPr/>
        <p:txBody>
          <a:bodyPr/>
          <a:lstStyle/>
          <a:p>
            <a:r>
              <a:rPr lang="en-US" dirty="0"/>
              <a:t>More About Your JHU Benefits</a:t>
            </a:r>
          </a:p>
        </p:txBody>
      </p:sp>
      <p:sp>
        <p:nvSpPr>
          <p:cNvPr id="3" name="Content Placeholder 2">
            <a:extLst>
              <a:ext uri="{FF2B5EF4-FFF2-40B4-BE49-F238E27FC236}">
                <a16:creationId xmlns:a16="http://schemas.microsoft.com/office/drawing/2014/main" id="{64163728-9387-EE62-1851-029AB2AC6DDB}"/>
              </a:ext>
            </a:extLst>
          </p:cNvPr>
          <p:cNvSpPr>
            <a:spLocks noGrp="1"/>
          </p:cNvSpPr>
          <p:nvPr>
            <p:ph idx="1"/>
          </p:nvPr>
        </p:nvSpPr>
        <p:spPr/>
        <p:txBody>
          <a:bodyPr/>
          <a:lstStyle/>
          <a:p>
            <a:pPr>
              <a:buClr>
                <a:srgbClr val="68ACE5"/>
              </a:buClr>
            </a:pPr>
            <a:r>
              <a:rPr lang="en-US" sz="2700" dirty="0"/>
              <a:t>Medical</a:t>
            </a:r>
          </a:p>
          <a:p>
            <a:pPr>
              <a:buClr>
                <a:srgbClr val="68ACE5"/>
              </a:buClr>
            </a:pPr>
            <a:r>
              <a:rPr lang="en-US" sz="2700" dirty="0"/>
              <a:t>Dental</a:t>
            </a:r>
          </a:p>
          <a:p>
            <a:pPr>
              <a:buClr>
                <a:srgbClr val="68ACE5"/>
              </a:buClr>
            </a:pPr>
            <a:r>
              <a:rPr lang="en-US" sz="2700" dirty="0"/>
              <a:t>Vision</a:t>
            </a:r>
          </a:p>
          <a:p>
            <a:pPr>
              <a:buClr>
                <a:srgbClr val="68ACE5"/>
              </a:buClr>
            </a:pPr>
            <a:r>
              <a:rPr lang="en-US" sz="2700" dirty="0"/>
              <a:t>Tax-advantaged accounts</a:t>
            </a:r>
          </a:p>
          <a:p>
            <a:pPr>
              <a:buClr>
                <a:srgbClr val="68ACE5"/>
              </a:buClr>
            </a:pPr>
            <a:r>
              <a:rPr lang="en-US" sz="2700" dirty="0"/>
              <a:t>Life insurance</a:t>
            </a:r>
          </a:p>
          <a:p>
            <a:pPr>
              <a:buClr>
                <a:srgbClr val="68ACE5"/>
              </a:buClr>
            </a:pPr>
            <a:r>
              <a:rPr lang="en-US" sz="2700" dirty="0"/>
              <a:t>Disability protection</a:t>
            </a:r>
          </a:p>
          <a:p>
            <a:pPr>
              <a:buClr>
                <a:srgbClr val="68ACE5"/>
              </a:buClr>
            </a:pPr>
            <a:r>
              <a:rPr lang="en-US" sz="2700" dirty="0"/>
              <a:t>Voluntary benefits</a:t>
            </a:r>
          </a:p>
          <a:p>
            <a:pPr>
              <a:buClr>
                <a:srgbClr val="68ACE5"/>
              </a:buClr>
            </a:pPr>
            <a:r>
              <a:rPr lang="en-US" sz="2700" dirty="0"/>
              <a:t>Benefits you select any time</a:t>
            </a:r>
          </a:p>
        </p:txBody>
      </p:sp>
      <p:sp>
        <p:nvSpPr>
          <p:cNvPr id="4" name="Slide Number Placeholder 3">
            <a:extLst>
              <a:ext uri="{FF2B5EF4-FFF2-40B4-BE49-F238E27FC236}">
                <a16:creationId xmlns:a16="http://schemas.microsoft.com/office/drawing/2014/main" id="{203B25F0-EA8A-1D34-584D-61759331F196}"/>
              </a:ext>
            </a:extLst>
          </p:cNvPr>
          <p:cNvSpPr>
            <a:spLocks noGrp="1"/>
          </p:cNvSpPr>
          <p:nvPr>
            <p:ph type="sldNum" sz="quarter" idx="4"/>
          </p:nvPr>
        </p:nvSpPr>
        <p:spPr/>
        <p:txBody>
          <a:bodyPr/>
          <a:lstStyle/>
          <a:p>
            <a:fld id="{BC825DD3-F8EA-8B4C-9EBB-4B822F02D76E}" type="slidenum">
              <a:rPr lang="en-US" smtClean="0"/>
              <a:pPr/>
              <a:t>10</a:t>
            </a:fld>
            <a:endParaRPr lang="en-US" dirty="0"/>
          </a:p>
        </p:txBody>
      </p:sp>
      <p:pic>
        <p:nvPicPr>
          <p:cNvPr id="5" name="Picture 4">
            <a:extLst>
              <a:ext uri="{FF2B5EF4-FFF2-40B4-BE49-F238E27FC236}">
                <a16:creationId xmlns:a16="http://schemas.microsoft.com/office/drawing/2014/main" id="{24ED03E8-31A1-E86A-CA97-2EAFA0666B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38680" y="4153386"/>
            <a:ext cx="2248520" cy="2248519"/>
          </a:xfrm>
          <a:prstGeom prst="rect">
            <a:avLst/>
          </a:prstGeom>
        </p:spPr>
      </p:pic>
      <p:pic>
        <p:nvPicPr>
          <p:cNvPr id="8" name="Picture 7">
            <a:extLst>
              <a:ext uri="{FF2B5EF4-FFF2-40B4-BE49-F238E27FC236}">
                <a16:creationId xmlns:a16="http://schemas.microsoft.com/office/drawing/2014/main" id="{AF58C253-D12F-F64E-8981-07DBCAC773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38380" y="1778509"/>
            <a:ext cx="4648820" cy="2248520"/>
          </a:xfrm>
          <a:prstGeom prst="rect">
            <a:avLst/>
          </a:prstGeom>
        </p:spPr>
      </p:pic>
      <p:pic>
        <p:nvPicPr>
          <p:cNvPr id="9" name="Picture 8">
            <a:extLst>
              <a:ext uri="{FF2B5EF4-FFF2-40B4-BE49-F238E27FC236}">
                <a16:creationId xmlns:a16="http://schemas.microsoft.com/office/drawing/2014/main" id="{DF68B5B3-75C7-FA73-0B5D-B3017DE33FF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38380" y="4153386"/>
            <a:ext cx="2248520" cy="2248519"/>
          </a:xfrm>
          <a:prstGeom prst="rect">
            <a:avLst/>
          </a:prstGeom>
        </p:spPr>
      </p:pic>
      <p:pic>
        <p:nvPicPr>
          <p:cNvPr id="6" name="Recorded Sound">
            <a:hlinkClick r:id="" action="ppaction://media"/>
            <a:extLst>
              <a:ext uri="{FF2B5EF4-FFF2-40B4-BE49-F238E27FC236}">
                <a16:creationId xmlns:a16="http://schemas.microsoft.com/office/drawing/2014/main" id="{DEFC8EB5-8B65-4261-93B8-D3223D84EA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5611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Medical Plan Options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6" y="1272717"/>
            <a:ext cx="10245494" cy="2602597"/>
          </a:xfrm>
        </p:spPr>
        <p:txBody>
          <a:bodyPr>
            <a:noAutofit/>
          </a:bodyPr>
          <a:lstStyle/>
          <a:p>
            <a:pPr marL="0" indent="0">
              <a:spcBef>
                <a:spcPct val="0"/>
              </a:spcBef>
              <a:spcAft>
                <a:spcPts val="600"/>
              </a:spcAft>
              <a:buClr>
                <a:srgbClr val="002C74"/>
              </a:buClr>
              <a:buNone/>
              <a:tabLst>
                <a:tab pos="279400" algn="l"/>
              </a:tabLst>
              <a:defRPr/>
            </a:pPr>
            <a:r>
              <a:rPr lang="en-US" sz="2700" b="1" dirty="0">
                <a:solidFill>
                  <a:srgbClr val="0072CE"/>
                </a:solidFill>
              </a:rPr>
              <a:t>All our medical plans cover in-network preventive care at 100%: </a:t>
            </a:r>
          </a:p>
          <a:p>
            <a:pPr>
              <a:spcBef>
                <a:spcPct val="0"/>
              </a:spcBef>
              <a:spcAft>
                <a:spcPts val="600"/>
              </a:spcAft>
              <a:buClr>
                <a:srgbClr val="002C74"/>
              </a:buClr>
              <a:tabLst>
                <a:tab pos="279400" algn="l"/>
              </a:tabLst>
              <a:defRPr/>
            </a:pPr>
            <a:r>
              <a:rPr lang="en-US" sz="2700" dirty="0"/>
              <a:t>Annual checkups</a:t>
            </a:r>
          </a:p>
          <a:p>
            <a:pPr>
              <a:spcBef>
                <a:spcPct val="0"/>
              </a:spcBef>
              <a:spcAft>
                <a:spcPts val="600"/>
              </a:spcAft>
              <a:buClr>
                <a:srgbClr val="002C74"/>
              </a:buClr>
              <a:tabLst>
                <a:tab pos="279400" algn="l"/>
              </a:tabLst>
              <a:defRPr/>
            </a:pPr>
            <a:r>
              <a:rPr lang="en-US" sz="2700" dirty="0"/>
              <a:t>Immunizations</a:t>
            </a:r>
          </a:p>
          <a:p>
            <a:pPr>
              <a:spcBef>
                <a:spcPct val="0"/>
              </a:spcBef>
              <a:spcAft>
                <a:spcPts val="600"/>
              </a:spcAft>
              <a:buClr>
                <a:srgbClr val="002C74"/>
              </a:buClr>
              <a:tabLst>
                <a:tab pos="279400" algn="l"/>
              </a:tabLst>
              <a:defRPr/>
            </a:pPr>
            <a:r>
              <a:rPr lang="en-US" sz="2700" dirty="0"/>
              <a:t>Screenings to help you stay healthy and detect or prevent </a:t>
            </a:r>
            <a:br>
              <a:rPr lang="en-US" sz="2700" dirty="0"/>
            </a:br>
            <a:r>
              <a:rPr lang="en-US" sz="2700" dirty="0"/>
              <a:t>serious illness</a:t>
            </a:r>
          </a:p>
          <a:p>
            <a:pPr lvl="1">
              <a:spcBef>
                <a:spcPct val="0"/>
              </a:spcBef>
              <a:spcAft>
                <a:spcPts val="600"/>
              </a:spcAft>
              <a:buClr>
                <a:srgbClr val="002C74"/>
              </a:buClr>
              <a:tabLst>
                <a:tab pos="279400" algn="l"/>
              </a:tabLst>
              <a:defRPr/>
            </a:pPr>
            <a:r>
              <a:rPr lang="en-US" sz="2220" dirty="0"/>
              <a:t>Routine GYN exams, including Pap smear—one per calendar year</a:t>
            </a:r>
          </a:p>
          <a:p>
            <a:pPr lvl="1">
              <a:spcBef>
                <a:spcPct val="0"/>
              </a:spcBef>
              <a:spcAft>
                <a:spcPts val="600"/>
              </a:spcAft>
              <a:buClr>
                <a:srgbClr val="002C74"/>
              </a:buClr>
              <a:tabLst>
                <a:tab pos="279400" algn="l"/>
              </a:tabLst>
              <a:defRPr/>
            </a:pPr>
            <a:r>
              <a:rPr lang="en-US" sz="2200" dirty="0"/>
              <a:t>Mammography screenings (in accordance with guidelines from American Cancer Society)</a:t>
            </a:r>
          </a:p>
          <a:p>
            <a:pPr lvl="1">
              <a:spcBef>
                <a:spcPct val="0"/>
              </a:spcBef>
              <a:spcAft>
                <a:spcPts val="600"/>
              </a:spcAft>
              <a:buClr>
                <a:srgbClr val="002C74"/>
              </a:buClr>
              <a:tabLst>
                <a:tab pos="279400" algn="l"/>
              </a:tabLst>
              <a:defRPr/>
            </a:pPr>
            <a:r>
              <a:rPr lang="en-US" sz="2200" dirty="0"/>
              <a:t>Colonoscopies (in accordance with ACA guidelines)</a:t>
            </a:r>
          </a:p>
          <a:p>
            <a:pPr lvl="1">
              <a:spcBef>
                <a:spcPct val="0"/>
              </a:spcBef>
              <a:spcAft>
                <a:spcPts val="600"/>
              </a:spcAft>
              <a:buClr>
                <a:srgbClr val="002C74"/>
              </a:buClr>
              <a:tabLst>
                <a:tab pos="279400" algn="l"/>
              </a:tabLst>
              <a:defRPr/>
            </a:pPr>
            <a:r>
              <a:rPr lang="en-US" sz="2200" dirty="0"/>
              <a:t>Skin cancer prevention screenings</a:t>
            </a:r>
          </a:p>
          <a:p>
            <a:pPr lvl="1">
              <a:spcBef>
                <a:spcPct val="0"/>
              </a:spcBef>
              <a:spcAft>
                <a:spcPts val="600"/>
              </a:spcAft>
              <a:buClr>
                <a:srgbClr val="002C74"/>
              </a:buClr>
              <a:tabLst>
                <a:tab pos="279400" algn="l"/>
              </a:tabLst>
              <a:defRPr/>
            </a:pPr>
            <a:r>
              <a:rPr lang="en-US" sz="2200" dirty="0"/>
              <a:t>Routine vision exams</a:t>
            </a:r>
          </a:p>
          <a:p>
            <a:pPr>
              <a:spcBef>
                <a:spcPct val="0"/>
              </a:spcBef>
              <a:spcAft>
                <a:spcPts val="600"/>
              </a:spcAft>
              <a:buClr>
                <a:srgbClr val="002C74"/>
              </a:buClr>
              <a:tabLst>
                <a:tab pos="279400" algn="l"/>
              </a:tabLst>
              <a:defRPr/>
            </a:pPr>
            <a:r>
              <a:rPr lang="en-US" sz="2700" dirty="0"/>
              <a:t>Pre- and post-natal care</a:t>
            </a:r>
          </a:p>
          <a:p>
            <a:pPr>
              <a:spcBef>
                <a:spcPct val="0"/>
              </a:spcBef>
              <a:spcAft>
                <a:spcPts val="600"/>
              </a:spcAft>
              <a:buClr>
                <a:srgbClr val="002C74"/>
              </a:buClr>
              <a:tabLst>
                <a:tab pos="279400" algn="l"/>
              </a:tabLst>
              <a:defRPr/>
            </a:pPr>
            <a:r>
              <a:rPr lang="en-US" sz="2700" dirty="0"/>
              <a:t>And more!</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11</a:t>
            </a:fld>
            <a:endParaRPr lang="en-US" dirty="0"/>
          </a:p>
        </p:txBody>
      </p:sp>
      <p:pic>
        <p:nvPicPr>
          <p:cNvPr id="8" name="Picture 5">
            <a:extLst>
              <a:ext uri="{FF2B5EF4-FFF2-40B4-BE49-F238E27FC236}">
                <a16:creationId xmlns:a16="http://schemas.microsoft.com/office/drawing/2014/main" id="{091FA02B-0DA6-C5DF-DFF2-62D9640DD1F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5" name="Recorded Sound">
            <a:hlinkClick r:id="" action="ppaction://media"/>
            <a:extLst>
              <a:ext uri="{FF2B5EF4-FFF2-40B4-BE49-F238E27FC236}">
                <a16:creationId xmlns:a16="http://schemas.microsoft.com/office/drawing/2014/main" id="{40F72F0A-5D3D-41DA-B4D9-6A98B8E030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9932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A08-C44F-84F0-BDCE-E9AD2263663E}"/>
              </a:ext>
            </a:extLst>
          </p:cNvPr>
          <p:cNvSpPr>
            <a:spLocks noGrp="1"/>
          </p:cNvSpPr>
          <p:nvPr>
            <p:ph type="title"/>
          </p:nvPr>
        </p:nvSpPr>
        <p:spPr/>
        <p:txBody>
          <a:bodyPr/>
          <a:lstStyle/>
          <a:p>
            <a:r>
              <a:rPr lang="en-US" dirty="0"/>
              <a:t>Telehealth Can Save You Time and Money!</a:t>
            </a:r>
          </a:p>
        </p:txBody>
      </p:sp>
      <p:sp>
        <p:nvSpPr>
          <p:cNvPr id="3" name="Content Placeholder 2">
            <a:extLst>
              <a:ext uri="{FF2B5EF4-FFF2-40B4-BE49-F238E27FC236}">
                <a16:creationId xmlns:a16="http://schemas.microsoft.com/office/drawing/2014/main" id="{75B4BCB8-2854-EC3D-946B-51443D7C3B99}"/>
              </a:ext>
            </a:extLst>
          </p:cNvPr>
          <p:cNvSpPr>
            <a:spLocks noGrp="1"/>
          </p:cNvSpPr>
          <p:nvPr>
            <p:ph idx="1"/>
          </p:nvPr>
        </p:nvSpPr>
        <p:spPr>
          <a:xfrm>
            <a:off x="817247" y="1549909"/>
            <a:ext cx="8755961" cy="5209337"/>
          </a:xfrm>
        </p:spPr>
        <p:txBody>
          <a:bodyPr>
            <a:normAutofit fontScale="92500"/>
          </a:bodyPr>
          <a:lstStyle/>
          <a:p>
            <a:pPr marL="0" indent="0">
              <a:buNone/>
            </a:pPr>
            <a:r>
              <a:rPr lang="en-US" sz="3200" b="1" dirty="0">
                <a:solidFill>
                  <a:srgbClr val="0072CE"/>
                </a:solidFill>
              </a:rPr>
              <a:t>All our medical plans offer convenient access to telehealth services, so you can meet with a provider by video on your smartphone, tablet, or computer. </a:t>
            </a:r>
          </a:p>
          <a:p>
            <a:r>
              <a:rPr lang="en-US" dirty="0"/>
              <a:t>Each plan has a telehealth app.</a:t>
            </a:r>
          </a:p>
          <a:p>
            <a:r>
              <a:rPr lang="en-US" dirty="0"/>
              <a:t>Telehealth visits generally cost less but are still subject to the deductible.</a:t>
            </a:r>
          </a:p>
          <a:p>
            <a:r>
              <a:rPr lang="en-US" dirty="0"/>
              <a:t>Convenient for nonemergency needs, such as sinus infection, sore throat, etc.</a:t>
            </a:r>
          </a:p>
          <a:p>
            <a:r>
              <a:rPr lang="en-US" dirty="0"/>
              <a:t>You can also use telehealth for mental health, diet or nutrition, or breastfeeding support.</a:t>
            </a:r>
          </a:p>
          <a:p>
            <a:endParaRPr lang="en-US" dirty="0"/>
          </a:p>
        </p:txBody>
      </p:sp>
      <p:sp>
        <p:nvSpPr>
          <p:cNvPr id="4" name="Slide Number Placeholder 3">
            <a:extLst>
              <a:ext uri="{FF2B5EF4-FFF2-40B4-BE49-F238E27FC236}">
                <a16:creationId xmlns:a16="http://schemas.microsoft.com/office/drawing/2014/main" id="{C7691F51-F362-6D04-2C5D-20E724C56E11}"/>
              </a:ext>
            </a:extLst>
          </p:cNvPr>
          <p:cNvSpPr>
            <a:spLocks noGrp="1"/>
          </p:cNvSpPr>
          <p:nvPr>
            <p:ph type="sldNum" sz="quarter" idx="4"/>
          </p:nvPr>
        </p:nvSpPr>
        <p:spPr/>
        <p:txBody>
          <a:bodyPr/>
          <a:lstStyle/>
          <a:p>
            <a:fld id="{BC825DD3-F8EA-8B4C-9EBB-4B822F02D76E}" type="slidenum">
              <a:rPr lang="en-US" smtClean="0"/>
              <a:pPr/>
              <a:t>12</a:t>
            </a:fld>
            <a:endParaRPr lang="en-US" dirty="0"/>
          </a:p>
        </p:txBody>
      </p:sp>
      <p:pic>
        <p:nvPicPr>
          <p:cNvPr id="6" name="Picture 5">
            <a:extLst>
              <a:ext uri="{FF2B5EF4-FFF2-40B4-BE49-F238E27FC236}">
                <a16:creationId xmlns:a16="http://schemas.microsoft.com/office/drawing/2014/main" id="{4B0CFE2B-BA55-371D-85FF-4C19C5B4C453}"/>
              </a:ext>
            </a:extLst>
          </p:cNvPr>
          <p:cNvPicPr>
            <a:picLocks noChangeAspect="1"/>
          </p:cNvPicPr>
          <p:nvPr/>
        </p:nvPicPr>
        <p:blipFill>
          <a:blip r:embed="rId4">
            <a:extLst>
              <a:ext uri="{28A0092B-C50C-407E-A947-70E740481C1C}">
                <a14:useLocalDpi xmlns:a14="http://schemas.microsoft.com/office/drawing/2010/main" val="0"/>
              </a:ext>
            </a:extLst>
          </a:blip>
          <a:srcRect t="10398" b="10398"/>
          <a:stretch/>
        </p:blipFill>
        <p:spPr>
          <a:xfrm>
            <a:off x="9765425" y="4900009"/>
            <a:ext cx="1407412" cy="1508170"/>
          </a:xfrm>
          <a:prstGeom prst="rect">
            <a:avLst/>
          </a:prstGeom>
          <a:pattFill prst="pct5">
            <a:fgClr>
              <a:schemeClr val="tx2"/>
            </a:fgClr>
            <a:bgClr>
              <a:schemeClr val="bg1"/>
            </a:bgClr>
          </a:pattFill>
        </p:spPr>
      </p:pic>
      <p:pic>
        <p:nvPicPr>
          <p:cNvPr id="5" name="Recorded Sound">
            <a:hlinkClick r:id="" action="ppaction://media"/>
            <a:extLst>
              <a:ext uri="{FF2B5EF4-FFF2-40B4-BE49-F238E27FC236}">
                <a16:creationId xmlns:a16="http://schemas.microsoft.com/office/drawing/2014/main" id="{A45C725F-04C8-4D8B-8E51-EF60FB1DC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2064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Medical Plan Options</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13</a:t>
            </a:fld>
            <a:endParaRPr lang="en-US" dirty="0"/>
          </a:p>
        </p:txBody>
      </p:sp>
      <p:graphicFrame>
        <p:nvGraphicFramePr>
          <p:cNvPr id="7" name="Table 6">
            <a:extLst>
              <a:ext uri="{FF2B5EF4-FFF2-40B4-BE49-F238E27FC236}">
                <a16:creationId xmlns:a16="http://schemas.microsoft.com/office/drawing/2014/main" id="{BFDA55D6-F1C0-027A-E9A9-0C057FE354E1}"/>
              </a:ext>
            </a:extLst>
          </p:cNvPr>
          <p:cNvGraphicFramePr>
            <a:graphicFrameLocks noGrp="1"/>
          </p:cNvGraphicFramePr>
          <p:nvPr>
            <p:extLst>
              <p:ext uri="{D42A27DB-BD31-4B8C-83A1-F6EECF244321}">
                <p14:modId xmlns:p14="http://schemas.microsoft.com/office/powerpoint/2010/main" val="1809140395"/>
              </p:ext>
            </p:extLst>
          </p:nvPr>
        </p:nvGraphicFramePr>
        <p:xfrm>
          <a:off x="442329" y="1520799"/>
          <a:ext cx="10995329" cy="5720526"/>
        </p:xfrm>
        <a:graphic>
          <a:graphicData uri="http://schemas.openxmlformats.org/drawingml/2006/table">
            <a:tbl>
              <a:tblPr firstRow="1" firstCol="1" bandRow="1">
                <a:tableStyleId>{5C22544A-7EE6-4342-B048-85BDC9FD1C3A}</a:tableStyleId>
              </a:tblPr>
              <a:tblGrid>
                <a:gridCol w="2169915">
                  <a:extLst>
                    <a:ext uri="{9D8B030D-6E8A-4147-A177-3AD203B41FA5}">
                      <a16:colId xmlns:a16="http://schemas.microsoft.com/office/drawing/2014/main" val="925139546"/>
                    </a:ext>
                  </a:extLst>
                </a:gridCol>
                <a:gridCol w="3131084">
                  <a:extLst>
                    <a:ext uri="{9D8B030D-6E8A-4147-A177-3AD203B41FA5}">
                      <a16:colId xmlns:a16="http://schemas.microsoft.com/office/drawing/2014/main" val="3540197396"/>
                    </a:ext>
                  </a:extLst>
                </a:gridCol>
                <a:gridCol w="3071778">
                  <a:extLst>
                    <a:ext uri="{9D8B030D-6E8A-4147-A177-3AD203B41FA5}">
                      <a16:colId xmlns:a16="http://schemas.microsoft.com/office/drawing/2014/main" val="1251508301"/>
                    </a:ext>
                  </a:extLst>
                </a:gridCol>
                <a:gridCol w="2622552">
                  <a:extLst>
                    <a:ext uri="{9D8B030D-6E8A-4147-A177-3AD203B41FA5}">
                      <a16:colId xmlns:a16="http://schemas.microsoft.com/office/drawing/2014/main" val="3593188278"/>
                    </a:ext>
                  </a:extLst>
                </a:gridCol>
              </a:tblGrid>
              <a:tr h="586894">
                <a:tc>
                  <a:txBody>
                    <a:bodyPr/>
                    <a:lstStyle/>
                    <a:p>
                      <a:pPr marL="0" marR="0">
                        <a:lnSpc>
                          <a:spcPct val="100000"/>
                        </a:lnSpc>
                        <a:spcBef>
                          <a:spcPts val="2400"/>
                        </a:spcBef>
                        <a:spcAft>
                          <a:spcPts val="600"/>
                        </a:spcAft>
                      </a:pPr>
                      <a:endParaRPr lang="en-US" sz="14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CareFirst Core </a:t>
                      </a:r>
                      <a:br>
                        <a:rPr lang="en-US" sz="1600" dirty="0">
                          <a:effectLst/>
                          <a:latin typeface="+mn-lt"/>
                        </a:rPr>
                      </a:br>
                      <a:r>
                        <a:rPr lang="en-US" sz="1600" dirty="0">
                          <a:effectLst/>
                          <a:latin typeface="+mn-lt"/>
                        </a:rPr>
                        <a:t>PPO Plan</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LiUNA BU CareFirst </a:t>
                      </a:r>
                      <a:br>
                        <a:rPr lang="en-US" sz="1600" dirty="0">
                          <a:effectLst/>
                          <a:latin typeface="+mn-lt"/>
                        </a:rPr>
                      </a:br>
                      <a:r>
                        <a:rPr lang="en-US" sz="1600" dirty="0">
                          <a:effectLst/>
                          <a:latin typeface="+mn-lt"/>
                        </a:rPr>
                        <a:t>Network Only Plan</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600" dirty="0">
                          <a:effectLst/>
                          <a:latin typeface="+mn-lt"/>
                        </a:rPr>
                        <a:t>Kaiser Permanente </a:t>
                      </a:r>
                      <a:br>
                        <a:rPr lang="en-US" sz="1600" dirty="0">
                          <a:effectLst/>
                          <a:latin typeface="+mn-lt"/>
                        </a:rPr>
                      </a:br>
                      <a:r>
                        <a:rPr lang="en-US" sz="1600" dirty="0">
                          <a:effectLst/>
                          <a:latin typeface="+mn-lt"/>
                        </a:rPr>
                        <a:t>HMO Plan</a:t>
                      </a: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extLst>
                  <a:ext uri="{0D108BD9-81ED-4DB2-BD59-A6C34878D82A}">
                    <a16:rowId xmlns:a16="http://schemas.microsoft.com/office/drawing/2014/main" val="857774216"/>
                  </a:ext>
                </a:extLst>
              </a:tr>
              <a:tr h="773912">
                <a:tc>
                  <a:txBody>
                    <a:bodyPr/>
                    <a:lstStyle/>
                    <a:p>
                      <a:pPr marL="0" marR="0" lvl="0" indent="0">
                        <a:lnSpc>
                          <a:spcPts val="2400"/>
                        </a:lnSpc>
                        <a:spcBef>
                          <a:spcPts val="300"/>
                        </a:spcBef>
                        <a:spcAft>
                          <a:spcPts val="60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Provider network</a:t>
                      </a:r>
                    </a:p>
                    <a:p>
                      <a:pPr marL="0" marR="0" lvl="0" indent="0">
                        <a:lnSpc>
                          <a:spcPts val="2400"/>
                        </a:lnSpc>
                        <a:spcBef>
                          <a:spcPts val="300"/>
                        </a:spcBef>
                        <a:spcAft>
                          <a:spcPts val="60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400" dirty="0" err="1">
                          <a:solidFill>
                            <a:srgbClr val="121A1F"/>
                          </a:solidFill>
                          <a:effectLst/>
                          <a:latin typeface="+mn-lt"/>
                          <a:ea typeface="Arial" panose="020B0604020202020204" pitchFamily="34" charset="0"/>
                          <a:cs typeface="Verdana" panose="020B0604030504040204" pitchFamily="34" charset="0"/>
                        </a:rPr>
                        <a:t>BlueChoice</a:t>
                      </a:r>
                      <a:r>
                        <a:rPr lang="en-US" sz="1400" dirty="0">
                          <a:solidFill>
                            <a:srgbClr val="121A1F"/>
                          </a:solidFill>
                          <a:effectLst/>
                          <a:latin typeface="+mn-lt"/>
                          <a:ea typeface="Arial" panose="020B0604020202020204" pitchFamily="34" charset="0"/>
                          <a:cs typeface="Verdana" panose="020B0604030504040204" pitchFamily="34" charset="0"/>
                        </a:rPr>
                        <a:t> Advantage PPO network (through CareFirst) </a:t>
                      </a:r>
                    </a:p>
                  </a:txBody>
                  <a:tcPr marR="68580" marT="91440" marB="91440">
                    <a:solidFill>
                      <a:srgbClr val="68ACE5">
                        <a:alpha val="30000"/>
                      </a:srgbClr>
                    </a:solidFill>
                  </a:tcPr>
                </a:tc>
                <a:tc>
                  <a:txBody>
                    <a:bodyPr/>
                    <a:lstStyle/>
                    <a:p>
                      <a:pPr marL="0" marR="0" lvl="0" indent="0">
                        <a:lnSpc>
                          <a:spcPts val="2400"/>
                        </a:lnSpc>
                        <a:spcBef>
                          <a:spcPts val="300"/>
                        </a:spcBef>
                        <a:spcAft>
                          <a:spcPts val="600"/>
                        </a:spcAft>
                        <a:buClr>
                          <a:srgbClr val="002C77"/>
                        </a:buClr>
                        <a:buFontTx/>
                        <a:buNone/>
                      </a:pPr>
                      <a:r>
                        <a:rPr lang="en-US" sz="1400" b="0" i="0" dirty="0" err="1">
                          <a:effectLst/>
                          <a:latin typeface="+mn-lt"/>
                        </a:rPr>
                        <a:t>BlueChoice</a:t>
                      </a:r>
                      <a:r>
                        <a:rPr lang="en-US" sz="1400" b="0" i="0" dirty="0">
                          <a:effectLst/>
                          <a:latin typeface="+mn-lt"/>
                        </a:rPr>
                        <a:t> Advantage network (through CareFirst)</a:t>
                      </a:r>
                    </a:p>
                  </a:txBody>
                  <a:tcPr marR="68580" marT="91440" marB="91440">
                    <a:solidFill>
                      <a:srgbClr val="68ACE5">
                        <a:alpha val="30000"/>
                      </a:srgbClr>
                    </a:solidFill>
                  </a:tcPr>
                </a:tc>
                <a:tc>
                  <a:txBody>
                    <a:bodyPr/>
                    <a:lstStyle/>
                    <a:p>
                      <a:pPr marL="0" marR="0" lvl="0" indent="0">
                        <a:lnSpc>
                          <a:spcPts val="2400"/>
                        </a:lnSpc>
                        <a:spcBef>
                          <a:spcPts val="300"/>
                        </a:spcBef>
                        <a:spcAft>
                          <a:spcPts val="600"/>
                        </a:spcAft>
                        <a:buClr>
                          <a:srgbClr val="002C77"/>
                        </a:buClr>
                        <a:buFontTx/>
                        <a:buNone/>
                      </a:pPr>
                      <a:r>
                        <a:rPr lang="en-US" sz="1400" b="0" i="0" dirty="0">
                          <a:effectLst/>
                          <a:latin typeface="+mn-lt"/>
                        </a:rPr>
                        <a:t>Kaiser Permanente</a:t>
                      </a:r>
                      <a:endParaRPr lang="en-US" sz="14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000"/>
                      </a:srgbClr>
                    </a:solidFill>
                  </a:tcPr>
                </a:tc>
                <a:extLst>
                  <a:ext uri="{0D108BD9-81ED-4DB2-BD59-A6C34878D82A}">
                    <a16:rowId xmlns:a16="http://schemas.microsoft.com/office/drawing/2014/main" val="661590546"/>
                  </a:ext>
                </a:extLst>
              </a:tr>
              <a:tr h="1653975">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400" dirty="0">
                          <a:solidFill>
                            <a:srgbClr val="121A1F"/>
                          </a:solidFill>
                          <a:effectLst/>
                          <a:latin typeface="+mn-lt"/>
                          <a:ea typeface="Arial" panose="020B0604020202020204" pitchFamily="34" charset="0"/>
                          <a:cs typeface="Verdana" panose="020B0604030504040204" pitchFamily="34" charset="0"/>
                        </a:rPr>
                        <a:t>Annual deductible</a:t>
                      </a:r>
                      <a:endParaRPr lang="en-US" sz="1400" b="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$500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$1,500 family</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$1,000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$3,000 family</a:t>
                      </a: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None</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None</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10000"/>
                      </a:srgbClr>
                    </a:solidFill>
                  </a:tcPr>
                </a:tc>
                <a:extLst>
                  <a:ext uri="{0D108BD9-81ED-4DB2-BD59-A6C34878D82A}">
                    <a16:rowId xmlns:a16="http://schemas.microsoft.com/office/drawing/2014/main" val="2401654880"/>
                  </a:ext>
                </a:extLst>
              </a:tr>
              <a:tr h="1653975">
                <a:tc>
                  <a:txBody>
                    <a:bodyPr/>
                    <a:lstStyle/>
                    <a:p>
                      <a:pPr marL="0" marR="0" lvl="0" indent="0">
                        <a:lnSpc>
                          <a:spcPct val="100000"/>
                        </a:lnSpc>
                        <a:spcBef>
                          <a:spcPts val="300"/>
                        </a:spcBef>
                        <a:spcAft>
                          <a:spcPts val="60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Out-of-pocket maximum</a:t>
                      </a: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$2,000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$6,000 family</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$4,000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$8,000 family</a:t>
                      </a: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$1,500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$4,500 family</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$3,500 individual</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$9,400 family</a:t>
                      </a:r>
                    </a:p>
                    <a:p>
                      <a:pPr marL="0" marR="0" lvl="0" indent="0">
                        <a:lnSpc>
                          <a:spcPct val="100000"/>
                        </a:lnSpc>
                        <a:spcBef>
                          <a:spcPts val="0"/>
                        </a:spcBef>
                        <a:spcAft>
                          <a:spcPts val="0"/>
                        </a:spcAft>
                        <a:buClr>
                          <a:srgbClr val="002C77"/>
                        </a:buClr>
                        <a:buFontTx/>
                        <a:buNone/>
                      </a:pPr>
                      <a:endParaRPr lang="en-US" sz="14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30000"/>
                      </a:srgbClr>
                    </a:solidFill>
                  </a:tcPr>
                </a:tc>
                <a:extLst>
                  <a:ext uri="{0D108BD9-81ED-4DB2-BD59-A6C34878D82A}">
                    <a16:rowId xmlns:a16="http://schemas.microsoft.com/office/drawing/2014/main" val="1238092020"/>
                  </a:ext>
                </a:extLst>
              </a:tr>
              <a:tr h="819659">
                <a:tc>
                  <a:txBody>
                    <a:bodyPr/>
                    <a:lstStyle/>
                    <a:p>
                      <a:pPr marL="0" marR="0" lvl="0" indent="0">
                        <a:lnSpc>
                          <a:spcPct val="100000"/>
                        </a:lnSpc>
                        <a:spcBef>
                          <a:spcPts val="300"/>
                        </a:spcBef>
                        <a:spcAft>
                          <a:spcPts val="600"/>
                        </a:spcAft>
                        <a:buClr>
                          <a:srgbClr val="002C77"/>
                        </a:buClr>
                        <a:buFontTx/>
                        <a:buNone/>
                      </a:pPr>
                      <a:r>
                        <a:rPr lang="en-US" sz="1400" dirty="0">
                          <a:solidFill>
                            <a:srgbClr val="121A1F"/>
                          </a:solidFill>
                          <a:effectLst/>
                          <a:latin typeface="+mn-lt"/>
                          <a:ea typeface="Arial" panose="020B0604020202020204" pitchFamily="34" charset="0"/>
                          <a:cs typeface="Verdana" panose="020B0604030504040204" pitchFamily="34" charset="0"/>
                        </a:rPr>
                        <a:t>Coinsurance</a:t>
                      </a: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 </a:t>
                      </a:r>
                      <a:r>
                        <a:rPr lang="en-US" sz="1400" b="0" dirty="0">
                          <a:solidFill>
                            <a:srgbClr val="121A1F"/>
                          </a:solidFill>
                          <a:effectLst/>
                          <a:latin typeface="+mn-lt"/>
                          <a:ea typeface="Arial" panose="020B0604020202020204" pitchFamily="34" charset="0"/>
                          <a:cs typeface="Verdana" panose="020B0604030504040204" pitchFamily="34" charset="0"/>
                        </a:rPr>
                        <a:t>20%</a:t>
                      </a: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r>
                        <a:rPr lang="en-US" sz="1400" b="0" dirty="0">
                          <a:solidFill>
                            <a:srgbClr val="121A1F"/>
                          </a:solidFill>
                          <a:effectLst/>
                          <a:latin typeface="+mn-lt"/>
                          <a:ea typeface="Arial" panose="020B0604020202020204" pitchFamily="34" charset="0"/>
                          <a:cs typeface="Verdana" panose="020B0604030504040204" pitchFamily="34" charset="0"/>
                        </a:rPr>
                        <a:t>30%</a:t>
                      </a: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 </a:t>
                      </a:r>
                      <a:r>
                        <a:rPr lang="en-US" sz="1400" b="0" dirty="0">
                          <a:solidFill>
                            <a:srgbClr val="121A1F"/>
                          </a:solidFill>
                          <a:effectLst/>
                          <a:latin typeface="+mn-lt"/>
                          <a:ea typeface="Arial" panose="020B0604020202020204" pitchFamily="34" charset="0"/>
                          <a:cs typeface="Verdana" panose="020B0604030504040204" pitchFamily="34" charset="0"/>
                        </a:rPr>
                        <a:t>None</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400" b="1" dirty="0">
                          <a:solidFill>
                            <a:srgbClr val="121A1F"/>
                          </a:solidFill>
                          <a:effectLst/>
                          <a:latin typeface="+mn-lt"/>
                          <a:ea typeface="Arial" panose="020B0604020202020204" pitchFamily="34" charset="0"/>
                          <a:cs typeface="Verdana" panose="020B0604030504040204" pitchFamily="34" charset="0"/>
                        </a:rPr>
                        <a:t>Out-of-network: </a:t>
                      </a: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10000"/>
                      </a:srgbClr>
                    </a:solidFill>
                  </a:tcPr>
                </a:tc>
                <a:tc>
                  <a:txBody>
                    <a:bodyPr/>
                    <a:lstStyle/>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In-network: </a:t>
                      </a:r>
                      <a:r>
                        <a:rPr lang="en-US" sz="1400" b="0" dirty="0">
                          <a:solidFill>
                            <a:srgbClr val="121A1F"/>
                          </a:solidFill>
                          <a:effectLst/>
                          <a:latin typeface="+mn-lt"/>
                          <a:ea typeface="Arial" panose="020B0604020202020204" pitchFamily="34" charset="0"/>
                          <a:cs typeface="Verdana" panose="020B0604030504040204" pitchFamily="34" charset="0"/>
                        </a:rPr>
                        <a:t>None</a:t>
                      </a:r>
                    </a:p>
                    <a:p>
                      <a:pPr marL="0" marR="0" lvl="0" indent="0">
                        <a:lnSpc>
                          <a:spcPct val="100000"/>
                        </a:lnSpc>
                        <a:spcBef>
                          <a:spcPts val="0"/>
                        </a:spcBef>
                        <a:spcAft>
                          <a:spcPts val="0"/>
                        </a:spcAft>
                        <a:buClr>
                          <a:srgbClr val="002C77"/>
                        </a:buClr>
                        <a:buFontTx/>
                        <a:buNone/>
                      </a:pPr>
                      <a:r>
                        <a:rPr lang="en-US" sz="1400" b="1" dirty="0">
                          <a:solidFill>
                            <a:srgbClr val="121A1F"/>
                          </a:solidFill>
                          <a:effectLst/>
                          <a:latin typeface="+mn-lt"/>
                          <a:ea typeface="Arial" panose="020B0604020202020204" pitchFamily="34" charset="0"/>
                          <a:cs typeface="Verdana" panose="020B0604030504040204" pitchFamily="34" charset="0"/>
                        </a:rPr>
                        <a:t>Out-of-network: </a:t>
                      </a:r>
                      <a:r>
                        <a:rPr lang="en-US" sz="1400" dirty="0">
                          <a:solidFill>
                            <a:srgbClr val="121A1F"/>
                          </a:solidFill>
                          <a:effectLst/>
                          <a:latin typeface="+mn-lt"/>
                          <a:ea typeface="Arial" panose="020B0604020202020204" pitchFamily="34" charset="0"/>
                          <a:cs typeface="Verdana" panose="020B0604030504040204" pitchFamily="34" charset="0"/>
                        </a:rPr>
                        <a:t>Not covered</a:t>
                      </a:r>
                      <a:endParaRPr lang="en-US" sz="1400" b="0" i="0" dirty="0">
                        <a:effectLst/>
                        <a:latin typeface="+mn-lt"/>
                      </a:endParaRPr>
                    </a:p>
                  </a:txBody>
                  <a:tcPr marR="68580" marT="91440" marB="91440">
                    <a:solidFill>
                      <a:srgbClr val="68ACE5">
                        <a:alpha val="10000"/>
                      </a:srgbClr>
                    </a:solidFill>
                  </a:tcPr>
                </a:tc>
                <a:extLst>
                  <a:ext uri="{0D108BD9-81ED-4DB2-BD59-A6C34878D82A}">
                    <a16:rowId xmlns:a16="http://schemas.microsoft.com/office/drawing/2014/main" val="1473372778"/>
                  </a:ext>
                </a:extLst>
              </a:tr>
            </a:tbl>
          </a:graphicData>
        </a:graphic>
      </p:graphicFrame>
      <p:pic>
        <p:nvPicPr>
          <p:cNvPr id="3" name="Recorded Sound">
            <a:hlinkClick r:id="" action="ppaction://media"/>
            <a:extLst>
              <a:ext uri="{FF2B5EF4-FFF2-40B4-BE49-F238E27FC236}">
                <a16:creationId xmlns:a16="http://schemas.microsoft.com/office/drawing/2014/main" id="{8B288738-C44E-45F1-BA12-B3414DE3B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7671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Medical Plan Options</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14</a:t>
            </a:fld>
            <a:endParaRPr lang="en-US" dirty="0"/>
          </a:p>
        </p:txBody>
      </p:sp>
      <p:graphicFrame>
        <p:nvGraphicFramePr>
          <p:cNvPr id="7" name="Table 6">
            <a:extLst>
              <a:ext uri="{FF2B5EF4-FFF2-40B4-BE49-F238E27FC236}">
                <a16:creationId xmlns:a16="http://schemas.microsoft.com/office/drawing/2014/main" id="{BFDA55D6-F1C0-027A-E9A9-0C057FE354E1}"/>
              </a:ext>
            </a:extLst>
          </p:cNvPr>
          <p:cNvGraphicFramePr>
            <a:graphicFrameLocks noGrp="1"/>
          </p:cNvGraphicFramePr>
          <p:nvPr>
            <p:extLst>
              <p:ext uri="{D42A27DB-BD31-4B8C-83A1-F6EECF244321}">
                <p14:modId xmlns:p14="http://schemas.microsoft.com/office/powerpoint/2010/main" val="3596804490"/>
              </p:ext>
            </p:extLst>
          </p:nvPr>
        </p:nvGraphicFramePr>
        <p:xfrm>
          <a:off x="521168" y="1293507"/>
          <a:ext cx="10772908" cy="6799297"/>
        </p:xfrm>
        <a:graphic>
          <a:graphicData uri="http://schemas.openxmlformats.org/drawingml/2006/table">
            <a:tbl>
              <a:tblPr firstRow="1" firstCol="1" bandRow="1">
                <a:tableStyleId>{5C22544A-7EE6-4342-B048-85BDC9FD1C3A}</a:tableStyleId>
              </a:tblPr>
              <a:tblGrid>
                <a:gridCol w="2126020">
                  <a:extLst>
                    <a:ext uri="{9D8B030D-6E8A-4147-A177-3AD203B41FA5}">
                      <a16:colId xmlns:a16="http://schemas.microsoft.com/office/drawing/2014/main" val="925139546"/>
                    </a:ext>
                  </a:extLst>
                </a:gridCol>
                <a:gridCol w="3009146">
                  <a:extLst>
                    <a:ext uri="{9D8B030D-6E8A-4147-A177-3AD203B41FA5}">
                      <a16:colId xmlns:a16="http://schemas.microsoft.com/office/drawing/2014/main" val="3540197396"/>
                    </a:ext>
                  </a:extLst>
                </a:gridCol>
                <a:gridCol w="2558020">
                  <a:extLst>
                    <a:ext uri="{9D8B030D-6E8A-4147-A177-3AD203B41FA5}">
                      <a16:colId xmlns:a16="http://schemas.microsoft.com/office/drawing/2014/main" val="1251508301"/>
                    </a:ext>
                  </a:extLst>
                </a:gridCol>
                <a:gridCol w="3079722">
                  <a:extLst>
                    <a:ext uri="{9D8B030D-6E8A-4147-A177-3AD203B41FA5}">
                      <a16:colId xmlns:a16="http://schemas.microsoft.com/office/drawing/2014/main" val="3593188278"/>
                    </a:ext>
                  </a:extLst>
                </a:gridCol>
              </a:tblGrid>
              <a:tr h="629791">
                <a:tc>
                  <a:txBody>
                    <a:bodyPr/>
                    <a:lstStyle/>
                    <a:p>
                      <a:pPr marL="0" marR="0">
                        <a:lnSpc>
                          <a:spcPct val="100000"/>
                        </a:lnSpc>
                        <a:spcBef>
                          <a:spcPts val="2400"/>
                        </a:spcBef>
                        <a:spcAft>
                          <a:spcPts val="600"/>
                        </a:spcAft>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800" dirty="0">
                          <a:effectLst/>
                          <a:latin typeface="+mn-lt"/>
                        </a:rPr>
                        <a:t>CareFirst Core </a:t>
                      </a:r>
                      <a:br>
                        <a:rPr lang="en-US" sz="1800" dirty="0">
                          <a:effectLst/>
                          <a:latin typeface="+mn-lt"/>
                        </a:rPr>
                      </a:br>
                      <a:r>
                        <a:rPr lang="en-US" sz="1800" dirty="0">
                          <a:effectLst/>
                          <a:latin typeface="+mn-lt"/>
                        </a:rPr>
                        <a:t>PPO Plan</a:t>
                      </a:r>
                      <a:endParaRPr lang="en-US" sz="18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800" dirty="0">
                          <a:effectLst/>
                          <a:latin typeface="+mn-lt"/>
                        </a:rPr>
                        <a:t>LiUNA BU CareFirst </a:t>
                      </a:r>
                      <a:br>
                        <a:rPr lang="en-US" sz="1800" dirty="0">
                          <a:effectLst/>
                          <a:latin typeface="+mn-lt"/>
                        </a:rPr>
                      </a:br>
                      <a:r>
                        <a:rPr lang="en-US" sz="1800" dirty="0">
                          <a:effectLst/>
                          <a:latin typeface="+mn-lt"/>
                        </a:rPr>
                        <a:t>Network Only Plan</a:t>
                      </a:r>
                      <a:endParaRPr lang="en-US" sz="18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tc>
                  <a:txBody>
                    <a:bodyPr/>
                    <a:lstStyle/>
                    <a:p>
                      <a:pPr marL="0" marR="0">
                        <a:lnSpc>
                          <a:spcPct val="100000"/>
                        </a:lnSpc>
                        <a:spcBef>
                          <a:spcPts val="2400"/>
                        </a:spcBef>
                        <a:spcAft>
                          <a:spcPts val="600"/>
                        </a:spcAft>
                      </a:pPr>
                      <a:r>
                        <a:rPr lang="en-US" sz="1800" dirty="0">
                          <a:effectLst/>
                          <a:latin typeface="+mn-lt"/>
                        </a:rPr>
                        <a:t>Kaiser Permanente </a:t>
                      </a:r>
                      <a:br>
                        <a:rPr lang="en-US" sz="1800" dirty="0">
                          <a:effectLst/>
                          <a:latin typeface="+mn-lt"/>
                        </a:rPr>
                      </a:br>
                      <a:r>
                        <a:rPr lang="en-US" sz="1800" dirty="0">
                          <a:effectLst/>
                          <a:latin typeface="+mn-lt"/>
                        </a:rPr>
                        <a:t>HMO Plan</a:t>
                      </a:r>
                      <a:endParaRPr lang="en-US" sz="18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solidFill>
                  </a:tcPr>
                </a:tc>
                <a:extLst>
                  <a:ext uri="{0D108BD9-81ED-4DB2-BD59-A6C34878D82A}">
                    <a16:rowId xmlns:a16="http://schemas.microsoft.com/office/drawing/2014/main" val="857774216"/>
                  </a:ext>
                </a:extLst>
              </a:tr>
              <a:tr h="723067">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Quantum Health access</a:t>
                      </a:r>
                    </a:p>
                  </a:txBody>
                  <a:tcPr marR="68580" marT="91440" marB="91440">
                    <a:solidFill>
                      <a:srgbClr val="68ACE5">
                        <a:alpha val="3025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30000"/>
                      </a:srgbClr>
                    </a:solidFill>
                  </a:tcPr>
                </a:tc>
                <a:tc>
                  <a:txBody>
                    <a:bodyPr/>
                    <a:lstStyle/>
                    <a:p>
                      <a:pPr marL="0" marR="0" lvl="0" indent="0">
                        <a:lnSpc>
                          <a:spcPts val="2400"/>
                        </a:lnSpc>
                        <a:spcBef>
                          <a:spcPts val="300"/>
                        </a:spcBef>
                        <a:spcAft>
                          <a:spcPts val="600"/>
                        </a:spcAft>
                        <a:buClr>
                          <a:srgbClr val="002C77"/>
                        </a:buClr>
                        <a:buFontTx/>
                        <a:buNone/>
                      </a:pPr>
                      <a:r>
                        <a:rPr lang="en-US" sz="1600" b="0" i="0" dirty="0">
                          <a:effectLst/>
                          <a:latin typeface="+mn-lt"/>
                        </a:rPr>
                        <a:t>Yes</a:t>
                      </a:r>
                    </a:p>
                  </a:txBody>
                  <a:tcPr marR="68580" marT="91440" marB="91440">
                    <a:solidFill>
                      <a:srgbClr val="68ACE5">
                        <a:alpha val="3000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No</a:t>
                      </a:r>
                    </a:p>
                  </a:txBody>
                  <a:tcPr marR="68580" marT="91440" marB="91440">
                    <a:solidFill>
                      <a:srgbClr val="68ACE5">
                        <a:alpha val="30000"/>
                      </a:srgbClr>
                    </a:solidFill>
                  </a:tcPr>
                </a:tc>
                <a:extLst>
                  <a:ext uri="{0D108BD9-81ED-4DB2-BD59-A6C34878D82A}">
                    <a16:rowId xmlns:a16="http://schemas.microsoft.com/office/drawing/2014/main" val="661590546"/>
                  </a:ext>
                </a:extLst>
              </a:tr>
              <a:tr h="723067">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Health Care FSA eligible</a:t>
                      </a:r>
                    </a:p>
                  </a:txBody>
                  <a:tcPr marR="68580" marT="91440" marB="91440">
                    <a:solidFill>
                      <a:srgbClr val="68ACE5">
                        <a:alpha val="3025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10000"/>
                      </a:srgbClr>
                    </a:solidFill>
                  </a:tcPr>
                </a:tc>
                <a:tc>
                  <a:txBody>
                    <a:bodyPr/>
                    <a:lstStyle/>
                    <a:p>
                      <a:pPr marL="0" marR="0" lvl="0" indent="0">
                        <a:lnSpc>
                          <a:spcPts val="2400"/>
                        </a:lnSpc>
                        <a:spcBef>
                          <a:spcPts val="300"/>
                        </a:spcBef>
                        <a:spcAft>
                          <a:spcPts val="600"/>
                        </a:spcAft>
                        <a:buClr>
                          <a:srgbClr val="002C77"/>
                        </a:buClr>
                        <a:buFontTx/>
                        <a:buNone/>
                      </a:pPr>
                      <a:r>
                        <a:rPr lang="en-US" sz="1600" b="0" i="0" dirty="0">
                          <a:effectLst/>
                          <a:latin typeface="+mn-lt"/>
                        </a:rPr>
                        <a:t>Yes</a:t>
                      </a:r>
                    </a:p>
                  </a:txBody>
                  <a:tcPr marR="68580" marT="91440" marB="91440">
                    <a:solidFill>
                      <a:srgbClr val="68ACE5">
                        <a:alpha val="10000"/>
                      </a:srgbClr>
                    </a:solidFill>
                  </a:tcPr>
                </a:tc>
                <a:tc>
                  <a:txBody>
                    <a:bodyPr/>
                    <a:lstStyle/>
                    <a:p>
                      <a:pPr marL="0" marR="0" lvl="0" indent="0">
                        <a:lnSpc>
                          <a:spcPts val="2400"/>
                        </a:lnSpc>
                        <a:spcBef>
                          <a:spcPts val="300"/>
                        </a:spcBef>
                        <a:spcAft>
                          <a:spcPts val="60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Yes</a:t>
                      </a:r>
                    </a:p>
                  </a:txBody>
                  <a:tcPr marR="68580" marT="91440" marB="91440">
                    <a:solidFill>
                      <a:srgbClr val="68ACE5">
                        <a:alpha val="10000"/>
                      </a:srgbClr>
                    </a:solidFill>
                  </a:tcPr>
                </a:tc>
                <a:extLst>
                  <a:ext uri="{0D108BD9-81ED-4DB2-BD59-A6C34878D82A}">
                    <a16:rowId xmlns:a16="http://schemas.microsoft.com/office/drawing/2014/main" val="2401654880"/>
                  </a:ext>
                </a:extLst>
              </a:tr>
              <a:tr h="629791">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managed by</a:t>
                      </a:r>
                    </a:p>
                  </a:txBody>
                  <a:tcPr marR="68580" marT="91440" marB="91440">
                    <a:solidFill>
                      <a:srgbClr val="68ACE5">
                        <a:alpha val="3025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Capital Rx</a:t>
                      </a: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Capital Rx</a:t>
                      </a:r>
                      <a:endParaRPr lang="en-US" sz="1600" b="1" i="0" dirty="0">
                        <a:effectLst/>
                        <a:latin typeface="+mn-lt"/>
                      </a:endParaRPr>
                    </a:p>
                  </a:txBody>
                  <a:tcPr marR="68580" marT="91440" marB="91440">
                    <a:solidFill>
                      <a:srgbClr val="68ACE5">
                        <a:alpha val="30000"/>
                      </a:srgbClr>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Kaiser Permanente </a:t>
                      </a:r>
                      <a:endParaRPr lang="en-US" sz="1600" b="1" i="0" dirty="0">
                        <a:effectLst/>
                        <a:latin typeface="+mn-lt"/>
                      </a:endParaRPr>
                    </a:p>
                  </a:txBody>
                  <a:tcPr marR="68580" marT="91440" marB="91440">
                    <a:solidFill>
                      <a:srgbClr val="68ACE5">
                        <a:alpha val="30000"/>
                      </a:srgbClr>
                    </a:solidFill>
                  </a:tcPr>
                </a:tc>
                <a:extLst>
                  <a:ext uri="{0D108BD9-81ED-4DB2-BD59-A6C34878D82A}">
                    <a16:rowId xmlns:a16="http://schemas.microsoft.com/office/drawing/2014/main" val="1238092020"/>
                  </a:ext>
                </a:extLst>
              </a:tr>
              <a:tr h="2325932">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retail </a:t>
                      </a:r>
                      <a:r>
                        <a:rPr lang="en-US" sz="1600" b="0" dirty="0">
                          <a:solidFill>
                            <a:srgbClr val="121A1F"/>
                          </a:solidFill>
                          <a:effectLst/>
                          <a:latin typeface="+mn-lt"/>
                          <a:ea typeface="Arial" panose="020B0604020202020204" pitchFamily="34" charset="0"/>
                          <a:cs typeface="Verdana" panose="020B0604030504040204" pitchFamily="34" charset="0"/>
                        </a:rPr>
                        <a:t>(up to 30-day supply) </a:t>
                      </a:r>
                    </a:p>
                  </a:txBody>
                  <a:tcPr marR="68580" marT="91440" marB="91440">
                    <a:solidFill>
                      <a:srgbClr val="68ACE5">
                        <a:alpha val="30250"/>
                      </a:srgbClr>
                    </a:solidFill>
                  </a:tcPr>
                </a:tc>
                <a:tc gridSpan="2">
                  <a:txBody>
                    <a:bodyPr/>
                    <a:lstStyle/>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b="0" dirty="0">
                          <a:solidFill>
                            <a:srgbClr val="121A1F"/>
                          </a:solidFill>
                          <a:effectLst/>
                          <a:latin typeface="+mn-lt"/>
                          <a:ea typeface="Arial" panose="020B0604020202020204" pitchFamily="34" charset="0"/>
                          <a:cs typeface="Verdana" panose="020B0604030504040204" pitchFamily="34" charset="0"/>
                        </a:rPr>
                        <a:t>: $10 copay</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0" dirty="0">
                          <a:solidFill>
                            <a:srgbClr val="121A1F"/>
                          </a:solidFill>
                          <a:effectLst/>
                          <a:latin typeface="+mn-lt"/>
                          <a:ea typeface="Arial" panose="020B0604020202020204" pitchFamily="34" charset="0"/>
                          <a:cs typeface="Verdana" panose="020B0604030504040204" pitchFamily="34" charset="0"/>
                        </a:rPr>
                        <a:t> </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Formulary brand name</a:t>
                      </a:r>
                      <a:r>
                        <a:rPr lang="en-US" sz="1600" b="0" dirty="0">
                          <a:solidFill>
                            <a:srgbClr val="121A1F"/>
                          </a:solidFill>
                          <a:effectLst/>
                          <a:latin typeface="+mn-lt"/>
                          <a:ea typeface="Arial" panose="020B0604020202020204" pitchFamily="34" charset="0"/>
                          <a:cs typeface="Verdana" panose="020B0604030504040204" pitchFamily="34" charset="0"/>
                        </a:rPr>
                        <a:t>: You pay 20% of the cost </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0" dirty="0">
                          <a:solidFill>
                            <a:srgbClr val="121A1F"/>
                          </a:solidFill>
                          <a:effectLst/>
                          <a:latin typeface="+mn-lt"/>
                          <a:ea typeface="Arial" panose="020B0604020202020204" pitchFamily="34" charset="0"/>
                          <a:cs typeface="Verdana" panose="020B0604030504040204" pitchFamily="34" charset="0"/>
                        </a:rPr>
                        <a:t>($30 min / $45 max)</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0" dirty="0">
                          <a:solidFill>
                            <a:srgbClr val="121A1F"/>
                          </a:solidFill>
                          <a:effectLst/>
                          <a:latin typeface="+mn-lt"/>
                          <a:ea typeface="Arial" panose="020B0604020202020204" pitchFamily="34" charset="0"/>
                          <a:cs typeface="Verdana" panose="020B0604030504040204" pitchFamily="34" charset="0"/>
                        </a:rPr>
                        <a:t> </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25% of the cost ($60 min / $100 max)</a:t>
                      </a:r>
                    </a:p>
                  </a:txBody>
                  <a:tcPr marR="68580" marT="91440" marB="91440">
                    <a:solidFill>
                      <a:srgbClr val="68ACE5">
                        <a:alpha val="10000"/>
                      </a:srgbClr>
                    </a:solidFill>
                  </a:tcPr>
                </a:tc>
                <a:tc hMerge="1">
                  <a:txBody>
                    <a:bodyPr/>
                    <a:lstStyle/>
                    <a:p>
                      <a:pPr marL="0" marR="0" lvl="0" indent="0">
                        <a:lnSpc>
                          <a:spcPct val="100000"/>
                        </a:lnSpc>
                        <a:spcBef>
                          <a:spcPts val="0"/>
                        </a:spcBef>
                        <a:spcAft>
                          <a:spcPts val="0"/>
                        </a:spcAft>
                        <a:buClr>
                          <a:srgbClr val="002C77"/>
                        </a:buClr>
                        <a:buFontTx/>
                        <a:buNone/>
                      </a:pPr>
                      <a:endParaRPr lang="en-US" sz="1600" b="0" i="0" dirty="0">
                        <a:effectLst/>
                        <a:latin typeface="+mn-lt"/>
                      </a:endParaRPr>
                    </a:p>
                  </a:txBody>
                  <a:tcPr marR="68580" marT="91440" marB="91440">
                    <a:solidFill>
                      <a:srgbClr val="68ACE5">
                        <a:alpha val="10000"/>
                      </a:srgbClr>
                    </a:solidFill>
                  </a:tcPr>
                </a:tc>
                <a:tc>
                  <a:txBody>
                    <a:bodyPr/>
                    <a:lstStyle/>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dirty="0">
                          <a:solidFill>
                            <a:srgbClr val="121A1F"/>
                          </a:solidFill>
                          <a:effectLst/>
                          <a:latin typeface="+mn-lt"/>
                          <a:ea typeface="Arial" panose="020B0604020202020204" pitchFamily="34" charset="0"/>
                          <a:cs typeface="Verdana" panose="020B0604030504040204" pitchFamily="34" charset="0"/>
                        </a:rPr>
                        <a:t>: $7 / $10 copay </a:t>
                      </a:r>
                    </a:p>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Formulary brand name</a:t>
                      </a:r>
                      <a:r>
                        <a:rPr lang="en-US" sz="1600" dirty="0">
                          <a:solidFill>
                            <a:srgbClr val="121A1F"/>
                          </a:solidFill>
                          <a:effectLst/>
                          <a:latin typeface="+mn-lt"/>
                          <a:ea typeface="Arial" panose="020B0604020202020204" pitchFamily="34" charset="0"/>
                          <a:cs typeface="Verdana" panose="020B0604030504040204" pitchFamily="34" charset="0"/>
                        </a:rPr>
                        <a:t>: $15 / $20 copay </a:t>
                      </a:r>
                    </a:p>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dirty="0">
                          <a:solidFill>
                            <a:srgbClr val="121A1F"/>
                          </a:solidFill>
                          <a:effectLst/>
                          <a:latin typeface="+mn-lt"/>
                          <a:ea typeface="Arial" panose="020B0604020202020204" pitchFamily="34" charset="0"/>
                          <a:cs typeface="Verdana" panose="020B0604030504040204" pitchFamily="34" charset="0"/>
                        </a:rPr>
                        <a:t>: $30 / $35 copay</a:t>
                      </a:r>
                    </a:p>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i="1" dirty="0">
                          <a:solidFill>
                            <a:srgbClr val="121A1F"/>
                          </a:solidFill>
                          <a:effectLst/>
                          <a:latin typeface="+mn-lt"/>
                          <a:ea typeface="Arial" panose="020B0604020202020204" pitchFamily="34" charset="0"/>
                          <a:cs typeface="Verdana" panose="020B0604030504040204" pitchFamily="34" charset="0"/>
                        </a:rPr>
                        <a:t>Copay prices shown are Kaiser / community pharmacies</a:t>
                      </a:r>
                    </a:p>
                  </a:txBody>
                  <a:tcPr marR="68580" marT="91440" marB="91440">
                    <a:solidFill>
                      <a:srgbClr val="68ACE5">
                        <a:alpha val="10000"/>
                      </a:srgbClr>
                    </a:solidFill>
                  </a:tcPr>
                </a:tc>
                <a:extLst>
                  <a:ext uri="{0D108BD9-81ED-4DB2-BD59-A6C34878D82A}">
                    <a16:rowId xmlns:a16="http://schemas.microsoft.com/office/drawing/2014/main" val="1473372778"/>
                  </a:ext>
                </a:extLst>
              </a:tr>
              <a:tr h="1531537">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retail </a:t>
                      </a:r>
                      <a:r>
                        <a:rPr lang="en-US" sz="1600" b="0" dirty="0">
                          <a:solidFill>
                            <a:srgbClr val="121A1F"/>
                          </a:solidFill>
                          <a:effectLst/>
                          <a:latin typeface="+mn-lt"/>
                          <a:ea typeface="Arial" panose="020B0604020202020204" pitchFamily="34" charset="0"/>
                          <a:cs typeface="Verdana" panose="020B0604030504040204" pitchFamily="34" charset="0"/>
                        </a:rPr>
                        <a:t>(up to 90-day supply) </a:t>
                      </a:r>
                    </a:p>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68ACE5">
                        <a:alpha val="30250"/>
                      </a:srgbClr>
                    </a:solidFill>
                  </a:tcPr>
                </a:tc>
                <a:tc gridSpan="2">
                  <a:txBody>
                    <a:bodyPr/>
                    <a:lstStyle/>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b="0" dirty="0">
                          <a:solidFill>
                            <a:srgbClr val="121A1F"/>
                          </a:solidFill>
                          <a:effectLst/>
                          <a:latin typeface="+mn-lt"/>
                          <a:ea typeface="Arial" panose="020B0604020202020204" pitchFamily="34" charset="0"/>
                          <a:cs typeface="Verdana" panose="020B0604030504040204" pitchFamily="34" charset="0"/>
                        </a:rPr>
                        <a:t>: $25 copay</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endParaRPr lang="en-US" sz="1600" b="0" dirty="0">
                        <a:solidFill>
                          <a:srgbClr val="121A1F"/>
                        </a:solidFill>
                        <a:effectLst/>
                        <a:latin typeface="+mn-lt"/>
                        <a:ea typeface="Arial" panose="020B0604020202020204" pitchFamily="34" charset="0"/>
                        <a:cs typeface="Verdana" panose="020B0604030504040204" pitchFamily="34" charset="0"/>
                      </a:endParaRP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Formulary brand name</a:t>
                      </a:r>
                      <a:r>
                        <a:rPr lang="en-US" sz="1600" b="0" dirty="0">
                          <a:solidFill>
                            <a:srgbClr val="121A1F"/>
                          </a:solidFill>
                          <a:effectLst/>
                          <a:latin typeface="+mn-lt"/>
                          <a:ea typeface="Arial" panose="020B0604020202020204" pitchFamily="34" charset="0"/>
                          <a:cs typeface="Verdana" panose="020B0604030504040204" pitchFamily="34" charset="0"/>
                        </a:rPr>
                        <a:t>: $75 copay</a:t>
                      </a: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endParaRPr lang="en-US" sz="1600" b="0" dirty="0">
                        <a:solidFill>
                          <a:srgbClr val="121A1F"/>
                        </a:solidFill>
                        <a:effectLst/>
                        <a:latin typeface="+mn-lt"/>
                        <a:ea typeface="Arial" panose="020B0604020202020204" pitchFamily="34" charset="0"/>
                        <a:cs typeface="Verdana" panose="020B0604030504040204" pitchFamily="34" charset="0"/>
                      </a:endParaRPr>
                    </a:p>
                    <a:p>
                      <a:pPr marL="0" marR="0" lvl="0" indent="0" algn="l" defTabSz="1097280" rtl="0" eaLnBrk="1" fontAlgn="auto" latinLnBrk="0" hangingPunct="1">
                        <a:lnSpc>
                          <a:spcPct val="100000"/>
                        </a:lnSpc>
                        <a:spcBef>
                          <a:spcPts val="0"/>
                        </a:spcBef>
                        <a:spcAft>
                          <a:spcPts val="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b="0" dirty="0">
                          <a:solidFill>
                            <a:srgbClr val="121A1F"/>
                          </a:solidFill>
                          <a:effectLst/>
                          <a:latin typeface="+mn-lt"/>
                          <a:ea typeface="Arial" panose="020B0604020202020204" pitchFamily="34" charset="0"/>
                          <a:cs typeface="Verdana" panose="020B0604030504040204" pitchFamily="34" charset="0"/>
                        </a:rPr>
                        <a:t>: $150 copay </a:t>
                      </a:r>
                    </a:p>
                  </a:txBody>
                  <a:tcPr marR="68580" marT="91440" marB="91440">
                    <a:solidFill>
                      <a:srgbClr val="68ACE5">
                        <a:alpha val="30250"/>
                      </a:srgbClr>
                    </a:solidFill>
                  </a:tcPr>
                </a:tc>
                <a:tc hMerge="1">
                  <a:txBody>
                    <a:bodyPr/>
                    <a:lstStyle/>
                    <a:p>
                      <a:endParaRPr lang="en-US"/>
                    </a:p>
                  </a:txBody>
                  <a:tcPr/>
                </a:tc>
                <a:tc>
                  <a:txBody>
                    <a:bodyPr/>
                    <a:lstStyle/>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dirty="0">
                          <a:solidFill>
                            <a:srgbClr val="121A1F"/>
                          </a:solidFill>
                          <a:effectLst/>
                          <a:latin typeface="+mn-lt"/>
                          <a:ea typeface="Arial" panose="020B0604020202020204" pitchFamily="34" charset="0"/>
                          <a:cs typeface="Verdana" panose="020B0604030504040204" pitchFamily="34" charset="0"/>
                        </a:rPr>
                        <a:t>: $14 copay </a:t>
                      </a:r>
                    </a:p>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Formulary brand name</a:t>
                      </a:r>
                      <a:r>
                        <a:rPr lang="en-US" sz="1600" dirty="0">
                          <a:solidFill>
                            <a:srgbClr val="121A1F"/>
                          </a:solidFill>
                          <a:effectLst/>
                          <a:latin typeface="+mn-lt"/>
                          <a:ea typeface="Arial" panose="020B0604020202020204" pitchFamily="34" charset="0"/>
                          <a:cs typeface="Verdana" panose="020B0604030504040204" pitchFamily="34" charset="0"/>
                        </a:rPr>
                        <a:t>: $30 copay </a:t>
                      </a:r>
                    </a:p>
                    <a:p>
                      <a:pPr marL="0" marR="0" lvl="0" indent="0">
                        <a:lnSpc>
                          <a:spcPct val="100000"/>
                        </a:lnSpc>
                        <a:spcBef>
                          <a:spcPts val="300"/>
                        </a:spcBef>
                        <a:spcAft>
                          <a:spcPts val="60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dirty="0">
                          <a:solidFill>
                            <a:srgbClr val="121A1F"/>
                          </a:solidFill>
                          <a:effectLst/>
                          <a:latin typeface="+mn-lt"/>
                          <a:ea typeface="Arial" panose="020B0604020202020204" pitchFamily="34" charset="0"/>
                          <a:cs typeface="Verdana" panose="020B0604030504040204" pitchFamily="34" charset="0"/>
                        </a:rPr>
                        <a:t>: $60 copay</a:t>
                      </a:r>
                    </a:p>
                  </a:txBody>
                  <a:tcPr marR="68580" marT="91440" marB="91440">
                    <a:solidFill>
                      <a:srgbClr val="68ACE5">
                        <a:alpha val="30000"/>
                      </a:srgbClr>
                    </a:solidFill>
                  </a:tcPr>
                </a:tc>
                <a:extLst>
                  <a:ext uri="{0D108BD9-81ED-4DB2-BD59-A6C34878D82A}">
                    <a16:rowId xmlns:a16="http://schemas.microsoft.com/office/drawing/2014/main" val="1210485701"/>
                  </a:ext>
                </a:extLst>
              </a:tr>
            </a:tbl>
          </a:graphicData>
        </a:graphic>
      </p:graphicFrame>
      <p:pic>
        <p:nvPicPr>
          <p:cNvPr id="3" name="Recorded Sound">
            <a:hlinkClick r:id="" action="ppaction://media"/>
            <a:extLst>
              <a:ext uri="{FF2B5EF4-FFF2-40B4-BE49-F238E27FC236}">
                <a16:creationId xmlns:a16="http://schemas.microsoft.com/office/drawing/2014/main" id="{55E81811-D7DF-42AE-B3EA-F3AF95E5E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92136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Dental Plan Options </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15</a:t>
            </a:fld>
            <a:endParaRPr lang="en-US" dirty="0"/>
          </a:p>
        </p:txBody>
      </p:sp>
      <p:graphicFrame>
        <p:nvGraphicFramePr>
          <p:cNvPr id="3" name="Table 2">
            <a:extLst>
              <a:ext uri="{FF2B5EF4-FFF2-40B4-BE49-F238E27FC236}">
                <a16:creationId xmlns:a16="http://schemas.microsoft.com/office/drawing/2014/main" id="{4110054A-7048-EE2C-CF36-0020F414D111}"/>
              </a:ext>
            </a:extLst>
          </p:cNvPr>
          <p:cNvGraphicFramePr>
            <a:graphicFrameLocks noGrp="1"/>
          </p:cNvGraphicFramePr>
          <p:nvPr>
            <p:extLst>
              <p:ext uri="{D42A27DB-BD31-4B8C-83A1-F6EECF244321}">
                <p14:modId xmlns:p14="http://schemas.microsoft.com/office/powerpoint/2010/main" val="2536589989"/>
              </p:ext>
            </p:extLst>
          </p:nvPr>
        </p:nvGraphicFramePr>
        <p:xfrm>
          <a:off x="822960" y="1272717"/>
          <a:ext cx="10245495" cy="5591962"/>
        </p:xfrm>
        <a:graphic>
          <a:graphicData uri="http://schemas.openxmlformats.org/drawingml/2006/table">
            <a:tbl>
              <a:tblPr firstRow="1" firstCol="1" bandRow="1">
                <a:tableStyleId>{5C22544A-7EE6-4342-B048-85BDC9FD1C3A}</a:tableStyleId>
              </a:tblPr>
              <a:tblGrid>
                <a:gridCol w="3846819">
                  <a:extLst>
                    <a:ext uri="{9D8B030D-6E8A-4147-A177-3AD203B41FA5}">
                      <a16:colId xmlns:a16="http://schemas.microsoft.com/office/drawing/2014/main" val="1202828442"/>
                    </a:ext>
                  </a:extLst>
                </a:gridCol>
                <a:gridCol w="3198558">
                  <a:extLst>
                    <a:ext uri="{9D8B030D-6E8A-4147-A177-3AD203B41FA5}">
                      <a16:colId xmlns:a16="http://schemas.microsoft.com/office/drawing/2014/main" val="1859847269"/>
                    </a:ext>
                  </a:extLst>
                </a:gridCol>
                <a:gridCol w="3200118">
                  <a:extLst>
                    <a:ext uri="{9D8B030D-6E8A-4147-A177-3AD203B41FA5}">
                      <a16:colId xmlns:a16="http://schemas.microsoft.com/office/drawing/2014/main" val="2577465572"/>
                    </a:ext>
                  </a:extLst>
                </a:gridCol>
              </a:tblGrid>
              <a:tr h="813476">
                <a:tc>
                  <a:txBody>
                    <a:bodyPr/>
                    <a:lstStyle/>
                    <a:p>
                      <a:pPr marL="0" marR="0">
                        <a:lnSpc>
                          <a:spcPts val="1400"/>
                        </a:lnSpc>
                        <a:spcBef>
                          <a:spcPts val="1200"/>
                        </a:spcBef>
                        <a:spcAft>
                          <a:spcPts val="600"/>
                        </a:spcAft>
                      </a:pPr>
                      <a:r>
                        <a:rPr lang="en-US" sz="110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68580" marT="0" marB="0">
                    <a:solidFill>
                      <a:srgbClr val="68ACE5"/>
                    </a:solidFill>
                  </a:tcPr>
                </a:tc>
                <a:tc>
                  <a:txBody>
                    <a:bodyPr/>
                    <a:lstStyle/>
                    <a:p>
                      <a:pPr marL="0" marR="0">
                        <a:lnSpc>
                          <a:spcPts val="2400"/>
                        </a:lnSpc>
                        <a:spcBef>
                          <a:spcPts val="1200"/>
                        </a:spcBef>
                        <a:spcAft>
                          <a:spcPts val="600"/>
                        </a:spcAft>
                      </a:pPr>
                      <a:r>
                        <a:rPr lang="en-US" sz="1800" dirty="0">
                          <a:effectLst/>
                        </a:rPr>
                        <a:t>Delta Dental Core </a:t>
                      </a:r>
                      <a:br>
                        <a:rPr lang="en-US" sz="1800" dirty="0">
                          <a:effectLst/>
                        </a:rPr>
                      </a:br>
                      <a:r>
                        <a:rPr lang="en-US" sz="1800" b="0" dirty="0">
                          <a:effectLst/>
                        </a:rPr>
                        <a:t>(no orthodontia)</a:t>
                      </a:r>
                      <a:endParaRPr lang="en-US" sz="18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68580" marT="0" marB="0">
                    <a:solidFill>
                      <a:srgbClr val="68ACE5"/>
                    </a:solidFill>
                  </a:tcPr>
                </a:tc>
                <a:tc>
                  <a:txBody>
                    <a:bodyPr/>
                    <a:lstStyle/>
                    <a:p>
                      <a:pPr marL="0" marR="0" algn="l" defTabSz="1097280" rtl="0" eaLnBrk="1" latinLnBrk="0" hangingPunct="1">
                        <a:lnSpc>
                          <a:spcPts val="2400"/>
                        </a:lnSpc>
                        <a:spcBef>
                          <a:spcPts val="1200"/>
                        </a:spcBef>
                        <a:spcAft>
                          <a:spcPts val="600"/>
                        </a:spcAft>
                      </a:pPr>
                      <a:r>
                        <a:rPr lang="en-US" sz="1800" b="1" kern="1200" dirty="0">
                          <a:solidFill>
                            <a:schemeClr val="lt1"/>
                          </a:solidFill>
                          <a:effectLst/>
                          <a:latin typeface="+mn-lt"/>
                          <a:ea typeface="+mn-ea"/>
                          <a:cs typeface="+mn-cs"/>
                        </a:rPr>
                        <a:t>Delta Dental Enhanced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(with orthodontia)</a:t>
                      </a:r>
                    </a:p>
                  </a:txBody>
                  <a:tcPr marR="68580" marT="0" marB="0">
                    <a:solidFill>
                      <a:srgbClr val="68ACE5"/>
                    </a:solidFill>
                  </a:tcPr>
                </a:tc>
                <a:extLst>
                  <a:ext uri="{0D108BD9-81ED-4DB2-BD59-A6C34878D82A}">
                    <a16:rowId xmlns:a16="http://schemas.microsoft.com/office/drawing/2014/main" val="1370489893"/>
                  </a:ext>
                </a:extLst>
              </a:tr>
              <a:tr h="813476">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Annual deductible</a:t>
                      </a:r>
                    </a:p>
                  </a:txBody>
                  <a:tcPr marL="68580" marR="68580" marT="0" marB="0">
                    <a:solidFill>
                      <a:srgbClr val="68ACE5"/>
                    </a:solidFill>
                  </a:tcPr>
                </a:tc>
                <a:tc>
                  <a:txBody>
                    <a:bodyPr/>
                    <a:lstStyle/>
                    <a:p>
                      <a:pPr marL="0" marR="0">
                        <a:lnSpc>
                          <a:spcPts val="2400"/>
                        </a:lnSpc>
                        <a:spcBef>
                          <a:spcPts val="300"/>
                        </a:spcBef>
                        <a:spcAft>
                          <a:spcPts val="600"/>
                        </a:spcAft>
                      </a:pPr>
                      <a:r>
                        <a:rPr lang="en-US" sz="1800" b="1" dirty="0">
                          <a:effectLst/>
                        </a:rPr>
                        <a:t>Single: </a:t>
                      </a:r>
                      <a:r>
                        <a:rPr lang="en-US" sz="1800" dirty="0">
                          <a:effectLst/>
                        </a:rPr>
                        <a:t>$75</a:t>
                      </a:r>
                    </a:p>
                    <a:p>
                      <a:pPr marL="0" marR="0">
                        <a:lnSpc>
                          <a:spcPts val="2400"/>
                        </a:lnSpc>
                        <a:spcBef>
                          <a:spcPts val="300"/>
                        </a:spcBef>
                        <a:spcAft>
                          <a:spcPts val="600"/>
                        </a:spcAft>
                      </a:pPr>
                      <a:r>
                        <a:rPr lang="en-US" sz="1800" b="1" dirty="0">
                          <a:effectLst/>
                        </a:rPr>
                        <a:t>Family: </a:t>
                      </a:r>
                      <a:r>
                        <a:rPr lang="en-US" sz="1800" dirty="0">
                          <a:effectLst/>
                        </a:rPr>
                        <a:t>$150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b="1" dirty="0">
                          <a:effectLst/>
                        </a:rPr>
                        <a:t>Single: </a:t>
                      </a:r>
                      <a:r>
                        <a:rPr lang="en-US" sz="1800" dirty="0">
                          <a:effectLst/>
                        </a:rPr>
                        <a:t>$50</a:t>
                      </a:r>
                    </a:p>
                    <a:p>
                      <a:pPr marL="0" marR="0">
                        <a:lnSpc>
                          <a:spcPts val="2400"/>
                        </a:lnSpc>
                        <a:spcBef>
                          <a:spcPts val="300"/>
                        </a:spcBef>
                        <a:spcAft>
                          <a:spcPts val="600"/>
                        </a:spcAft>
                      </a:pPr>
                      <a:r>
                        <a:rPr lang="en-US" sz="1800" b="1" dirty="0">
                          <a:effectLst/>
                        </a:rPr>
                        <a:t>Family: </a:t>
                      </a:r>
                      <a:r>
                        <a:rPr lang="en-US" sz="1800" dirty="0">
                          <a:effectLst/>
                        </a:rPr>
                        <a:t>$100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3735116951"/>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Preventive care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(plan pays)</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100% in-network, no deductible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100% in-network, no deductible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4236238977"/>
                  </a:ext>
                </a:extLst>
              </a:tr>
              <a:tr h="532804">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Basic services </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You pay 30%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You pay 10%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3675450922"/>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Major services, implants </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You pay 50%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You pay 40%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3839005891"/>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Orthodontia</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Not covered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You pay 50% of cost after deductible is met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81968210"/>
                  </a:ext>
                </a:extLst>
              </a:tr>
              <a:tr h="611900">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Annual benefit maximum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(excludes orthodontia)</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$1,000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tc>
                  <a:txBody>
                    <a:bodyPr/>
                    <a:lstStyle/>
                    <a:p>
                      <a:pPr marL="0" marR="0">
                        <a:lnSpc>
                          <a:spcPts val="2400"/>
                        </a:lnSpc>
                        <a:spcBef>
                          <a:spcPts val="300"/>
                        </a:spcBef>
                        <a:spcAft>
                          <a:spcPts val="600"/>
                        </a:spcAft>
                      </a:pPr>
                      <a:r>
                        <a:rPr lang="en-US" sz="1800" dirty="0">
                          <a:effectLst/>
                        </a:rPr>
                        <a:t>$2,000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10000"/>
                      </a:srgbClr>
                    </a:solidFill>
                  </a:tcPr>
                </a:tc>
                <a:extLst>
                  <a:ext uri="{0D108BD9-81ED-4DB2-BD59-A6C34878D82A}">
                    <a16:rowId xmlns:a16="http://schemas.microsoft.com/office/drawing/2014/main" val="4224638270"/>
                  </a:ext>
                </a:extLst>
              </a:tr>
              <a:tr h="925463">
                <a:tc>
                  <a:txBody>
                    <a:bodyPr/>
                    <a:lstStyle/>
                    <a:p>
                      <a:pPr marL="0" marR="0" algn="l" defTabSz="1097280" rtl="0" eaLnBrk="1" latinLnBrk="0" hangingPunct="1">
                        <a:lnSpc>
                          <a:spcPts val="2400"/>
                        </a:lnSpc>
                        <a:spcBef>
                          <a:spcPts val="600"/>
                        </a:spcBef>
                        <a:spcAft>
                          <a:spcPts val="600"/>
                        </a:spcAft>
                      </a:pPr>
                      <a:r>
                        <a:rPr lang="en-US" sz="1800" b="1" kern="1200" dirty="0">
                          <a:solidFill>
                            <a:schemeClr val="lt1"/>
                          </a:solidFill>
                          <a:effectLst/>
                          <a:latin typeface="+mn-lt"/>
                          <a:ea typeface="+mn-ea"/>
                          <a:cs typeface="+mn-cs"/>
                        </a:rPr>
                        <a:t>Lifetime maximum benefit for orthodontia </a:t>
                      </a:r>
                      <a:br>
                        <a:rPr lang="en-US" sz="1800" b="1" kern="1200" dirty="0">
                          <a:solidFill>
                            <a:schemeClr val="lt1"/>
                          </a:solidFill>
                          <a:effectLst/>
                          <a:latin typeface="+mn-lt"/>
                          <a:ea typeface="+mn-ea"/>
                          <a:cs typeface="+mn-cs"/>
                        </a:rPr>
                      </a:br>
                      <a:r>
                        <a:rPr lang="en-US" sz="1800" b="0" kern="1200" dirty="0">
                          <a:solidFill>
                            <a:schemeClr val="lt1"/>
                          </a:solidFill>
                          <a:effectLst/>
                          <a:latin typeface="+mn-lt"/>
                          <a:ea typeface="+mn-ea"/>
                          <a:cs typeface="+mn-cs"/>
                        </a:rPr>
                        <a:t>(per covered member)</a:t>
                      </a:r>
                    </a:p>
                  </a:txBody>
                  <a:tcPr marL="68580" marR="68580" marT="0" marB="0">
                    <a:solidFill>
                      <a:srgbClr val="68ACE5"/>
                    </a:solidFill>
                  </a:tcPr>
                </a:tc>
                <a:tc>
                  <a:txBody>
                    <a:bodyPr/>
                    <a:lstStyle/>
                    <a:p>
                      <a:pPr marL="0" marR="0">
                        <a:lnSpc>
                          <a:spcPts val="2400"/>
                        </a:lnSpc>
                        <a:spcBef>
                          <a:spcPts val="300"/>
                        </a:spcBef>
                        <a:spcAft>
                          <a:spcPts val="600"/>
                        </a:spcAft>
                      </a:pPr>
                      <a:r>
                        <a:rPr lang="en-US" sz="1800" dirty="0">
                          <a:effectLst/>
                        </a:rPr>
                        <a:t>Not covered</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tc>
                  <a:txBody>
                    <a:bodyPr/>
                    <a:lstStyle/>
                    <a:p>
                      <a:pPr marL="0" marR="0">
                        <a:lnSpc>
                          <a:spcPts val="2400"/>
                        </a:lnSpc>
                        <a:spcBef>
                          <a:spcPts val="300"/>
                        </a:spcBef>
                        <a:spcAft>
                          <a:spcPts val="600"/>
                        </a:spcAft>
                      </a:pPr>
                      <a:r>
                        <a:rPr lang="en-US" sz="1800" dirty="0">
                          <a:effectLst/>
                        </a:rPr>
                        <a:t>$2,000</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68ACE5">
                        <a:alpha val="30000"/>
                      </a:srgbClr>
                    </a:solidFill>
                  </a:tcPr>
                </a:tc>
                <a:extLst>
                  <a:ext uri="{0D108BD9-81ED-4DB2-BD59-A6C34878D82A}">
                    <a16:rowId xmlns:a16="http://schemas.microsoft.com/office/drawing/2014/main" val="438442359"/>
                  </a:ext>
                </a:extLst>
              </a:tr>
            </a:tbl>
          </a:graphicData>
        </a:graphic>
      </p:graphicFrame>
      <p:pic>
        <p:nvPicPr>
          <p:cNvPr id="5" name="Recorded Sound">
            <a:hlinkClick r:id="" action="ppaction://media"/>
            <a:extLst>
              <a:ext uri="{FF2B5EF4-FFF2-40B4-BE49-F238E27FC236}">
                <a16:creationId xmlns:a16="http://schemas.microsoft.com/office/drawing/2014/main" id="{9CB04926-3468-4F18-835F-3EA4826541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8387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EyeMed Vision Plan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20853" y="1510131"/>
            <a:ext cx="10245494" cy="5209337"/>
          </a:xfrm>
        </p:spPr>
        <p:txBody>
          <a:bodyPr>
            <a:normAutofit/>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16</a:t>
            </a:fld>
            <a:endParaRPr lang="en-US" dirty="0"/>
          </a:p>
        </p:txBody>
      </p:sp>
      <p:graphicFrame>
        <p:nvGraphicFramePr>
          <p:cNvPr id="8" name="Table 7">
            <a:extLst>
              <a:ext uri="{FF2B5EF4-FFF2-40B4-BE49-F238E27FC236}">
                <a16:creationId xmlns:a16="http://schemas.microsoft.com/office/drawing/2014/main" id="{40B838C9-569C-0A99-A91A-BD869E0239BE}"/>
              </a:ext>
            </a:extLst>
          </p:cNvPr>
          <p:cNvGraphicFramePr>
            <a:graphicFrameLocks noGrp="1"/>
          </p:cNvGraphicFramePr>
          <p:nvPr>
            <p:extLst>
              <p:ext uri="{D42A27DB-BD31-4B8C-83A1-F6EECF244321}">
                <p14:modId xmlns:p14="http://schemas.microsoft.com/office/powerpoint/2010/main" val="2593695661"/>
              </p:ext>
            </p:extLst>
          </p:nvPr>
        </p:nvGraphicFramePr>
        <p:xfrm>
          <a:off x="925549" y="1510129"/>
          <a:ext cx="8709770" cy="5177999"/>
        </p:xfrm>
        <a:graphic>
          <a:graphicData uri="http://schemas.openxmlformats.org/drawingml/2006/table">
            <a:tbl>
              <a:tblPr>
                <a:tableStyleId>{5C22544A-7EE6-4342-B048-85BDC9FD1C3A}</a:tableStyleId>
              </a:tblPr>
              <a:tblGrid>
                <a:gridCol w="4354885">
                  <a:extLst>
                    <a:ext uri="{9D8B030D-6E8A-4147-A177-3AD203B41FA5}">
                      <a16:colId xmlns:a16="http://schemas.microsoft.com/office/drawing/2014/main" val="144737705"/>
                    </a:ext>
                  </a:extLst>
                </a:gridCol>
                <a:gridCol w="4354885">
                  <a:extLst>
                    <a:ext uri="{9D8B030D-6E8A-4147-A177-3AD203B41FA5}">
                      <a16:colId xmlns:a16="http://schemas.microsoft.com/office/drawing/2014/main" val="1389815841"/>
                    </a:ext>
                  </a:extLst>
                </a:gridCol>
              </a:tblGrid>
              <a:tr h="432799">
                <a:tc>
                  <a:txBody>
                    <a:bodyPr/>
                    <a:lstStyle/>
                    <a:p>
                      <a:pPr marL="457200" marR="0" lvl="0" algn="l">
                        <a:lnSpc>
                          <a:spcPts val="2400"/>
                        </a:lnSpc>
                        <a:spcBef>
                          <a:spcPts val="300"/>
                        </a:spcBef>
                        <a:spcAft>
                          <a:spcPts val="600"/>
                        </a:spcAft>
                      </a:pPr>
                      <a:r>
                        <a:rPr lang="en-US" sz="1800" b="1" dirty="0">
                          <a:solidFill>
                            <a:schemeClr val="bg1"/>
                          </a:solidFill>
                          <a:effectLst/>
                        </a:rPr>
                        <a:t>Plan Features</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b="1" dirty="0">
                          <a:effectLst/>
                        </a:rPr>
                        <a:t>EyeMed Vision Plan</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1729780570"/>
                  </a:ext>
                </a:extLst>
              </a:tr>
              <a:tr h="695533">
                <a:tc>
                  <a:txBody>
                    <a:bodyPr/>
                    <a:lstStyle/>
                    <a:p>
                      <a:pPr marL="457200" marR="0" lvl="0" algn="l">
                        <a:lnSpc>
                          <a:spcPts val="2400"/>
                        </a:lnSpc>
                        <a:spcBef>
                          <a:spcPts val="300"/>
                        </a:spcBef>
                        <a:spcAft>
                          <a:spcPts val="600"/>
                        </a:spcAft>
                      </a:pPr>
                      <a:r>
                        <a:rPr lang="en-US" sz="1800" b="1" dirty="0">
                          <a:solidFill>
                            <a:schemeClr val="bg1"/>
                          </a:solidFill>
                          <a:effectLst/>
                        </a:rPr>
                        <a:t>Eye exam</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You pay $10 copay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406606904"/>
                  </a:ext>
                </a:extLst>
              </a:tr>
              <a:tr h="1281084">
                <a:tc>
                  <a:txBody>
                    <a:bodyPr/>
                    <a:lstStyle/>
                    <a:p>
                      <a:pPr marL="457200" marR="0" lvl="0" algn="l">
                        <a:lnSpc>
                          <a:spcPts val="2400"/>
                        </a:lnSpc>
                        <a:spcBef>
                          <a:spcPts val="300"/>
                        </a:spcBef>
                        <a:spcAft>
                          <a:spcPts val="600"/>
                        </a:spcAft>
                      </a:pPr>
                      <a:r>
                        <a:rPr lang="en-US" sz="1800" b="1" dirty="0">
                          <a:solidFill>
                            <a:schemeClr val="bg1"/>
                          </a:solidFill>
                          <a:effectLst/>
                        </a:rPr>
                        <a:t>Lenses </a:t>
                      </a:r>
                      <a:br>
                        <a:rPr lang="en-US" sz="1800" b="1" dirty="0">
                          <a:solidFill>
                            <a:schemeClr val="bg1"/>
                          </a:solidFill>
                          <a:effectLst/>
                        </a:rPr>
                      </a:br>
                      <a:r>
                        <a:rPr lang="en-US" sz="1800" b="0" dirty="0">
                          <a:solidFill>
                            <a:schemeClr val="bg1"/>
                          </a:solidFill>
                          <a:effectLst/>
                        </a:rPr>
                        <a:t>(single vision, lined bifocal, </a:t>
                      </a:r>
                      <a:br>
                        <a:rPr lang="en-US" sz="1800" b="0" dirty="0">
                          <a:solidFill>
                            <a:schemeClr val="bg1"/>
                          </a:solidFill>
                          <a:effectLst/>
                        </a:rPr>
                      </a:br>
                      <a:r>
                        <a:rPr lang="en-US" sz="1800" b="0" dirty="0">
                          <a:solidFill>
                            <a:schemeClr val="bg1"/>
                          </a:solidFill>
                          <a:effectLst/>
                        </a:rPr>
                        <a:t>lined trifocal, lenticular)</a:t>
                      </a:r>
                      <a:endParaRPr lang="en-US" sz="18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You pay $20 copay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1767516230"/>
                  </a:ext>
                </a:extLst>
              </a:tr>
              <a:tr h="406069">
                <a:tc>
                  <a:txBody>
                    <a:bodyPr/>
                    <a:lstStyle/>
                    <a:p>
                      <a:pPr marL="457200" marR="0" lvl="0" algn="l">
                        <a:lnSpc>
                          <a:spcPts val="2400"/>
                        </a:lnSpc>
                        <a:spcBef>
                          <a:spcPts val="300"/>
                        </a:spcBef>
                        <a:spcAft>
                          <a:spcPts val="600"/>
                        </a:spcAft>
                      </a:pPr>
                      <a:r>
                        <a:rPr lang="en-US" sz="1800" b="1" dirty="0">
                          <a:solidFill>
                            <a:schemeClr val="bg1"/>
                          </a:solidFill>
                          <a:effectLst/>
                        </a:rPr>
                        <a:t>Frames</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$150 allowance (once yearly)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222594955"/>
                  </a:ext>
                </a:extLst>
              </a:tr>
              <a:tr h="1791301">
                <a:tc>
                  <a:txBody>
                    <a:bodyPr/>
                    <a:lstStyle/>
                    <a:p>
                      <a:pPr marL="457200" marR="0" lvl="0" algn="l">
                        <a:lnSpc>
                          <a:spcPts val="2400"/>
                        </a:lnSpc>
                        <a:spcBef>
                          <a:spcPts val="300"/>
                        </a:spcBef>
                        <a:spcAft>
                          <a:spcPts val="600"/>
                        </a:spcAft>
                      </a:pPr>
                      <a:r>
                        <a:rPr lang="en-US" sz="1800" b="1" dirty="0">
                          <a:solidFill>
                            <a:schemeClr val="bg1"/>
                          </a:solidFill>
                          <a:effectLst/>
                        </a:rPr>
                        <a:t>Contact lenses</a:t>
                      </a:r>
                      <a:br>
                        <a:rPr lang="en-US" sz="1800" b="1" dirty="0">
                          <a:solidFill>
                            <a:schemeClr val="bg1"/>
                          </a:solidFill>
                          <a:effectLst/>
                        </a:rPr>
                      </a:br>
                      <a:r>
                        <a:rPr lang="en-US" sz="1800" b="0" dirty="0">
                          <a:solidFill>
                            <a:schemeClr val="bg1"/>
                          </a:solidFill>
                          <a:effectLst/>
                        </a:rPr>
                        <a:t>(in lieu of frames and lenses)</a:t>
                      </a:r>
                    </a:p>
                    <a:p>
                      <a:pPr marL="457200" marR="0" lvl="0" algn="l">
                        <a:lnSpc>
                          <a:spcPts val="2400"/>
                        </a:lnSpc>
                        <a:spcBef>
                          <a:spcPts val="300"/>
                        </a:spcBef>
                        <a:spcAft>
                          <a:spcPts val="600"/>
                        </a:spcAft>
                      </a:pPr>
                      <a:r>
                        <a:rPr lang="en-US" sz="1800" b="1" dirty="0">
                          <a:solidFill>
                            <a:schemeClr val="bg1"/>
                          </a:solidFill>
                          <a:effectLst/>
                        </a:rPr>
                        <a:t>Elective contact lenses</a:t>
                      </a:r>
                    </a:p>
                    <a:p>
                      <a:pPr marL="457200" marR="0" lvl="0" algn="l">
                        <a:lnSpc>
                          <a:spcPts val="2400"/>
                        </a:lnSpc>
                        <a:spcBef>
                          <a:spcPts val="300"/>
                        </a:spcBef>
                        <a:spcAft>
                          <a:spcPts val="600"/>
                        </a:spcAft>
                      </a:pPr>
                      <a:r>
                        <a:rPr lang="en-US" sz="1800" b="1" dirty="0">
                          <a:solidFill>
                            <a:schemeClr val="bg1"/>
                          </a:solidFill>
                          <a:effectLst/>
                        </a:rPr>
                        <a:t>Medically necessary contact lenses</a:t>
                      </a:r>
                    </a:p>
                  </a:txBody>
                  <a:tcPr marL="0" marR="45720" marT="91440" marB="91440">
                    <a:solidFill>
                      <a:srgbClr val="68ACE5"/>
                    </a:solidFill>
                  </a:tcPr>
                </a:tc>
                <a:tc>
                  <a:txBody>
                    <a:bodyPr/>
                    <a:lstStyle/>
                    <a:p>
                      <a:pPr marL="457200" marR="0" algn="l">
                        <a:lnSpc>
                          <a:spcPts val="2400"/>
                        </a:lnSpc>
                        <a:spcBef>
                          <a:spcPts val="300"/>
                        </a:spcBef>
                        <a:spcAft>
                          <a:spcPts val="600"/>
                        </a:spcAft>
                      </a:pPr>
                      <a:r>
                        <a:rPr lang="en-US" sz="1800" dirty="0">
                          <a:effectLst/>
                        </a:rPr>
                        <a:t> </a:t>
                      </a:r>
                    </a:p>
                    <a:p>
                      <a:pPr marL="457200" marR="0" algn="l">
                        <a:lnSpc>
                          <a:spcPts val="2400"/>
                        </a:lnSpc>
                        <a:spcBef>
                          <a:spcPts val="300"/>
                        </a:spcBef>
                        <a:spcAft>
                          <a:spcPts val="600"/>
                        </a:spcAft>
                      </a:pPr>
                      <a:r>
                        <a:rPr lang="en-US" sz="1800" dirty="0">
                          <a:effectLst/>
                        </a:rPr>
                        <a:t>$150 allowance </a:t>
                      </a:r>
                    </a:p>
                    <a:p>
                      <a:pPr marL="457200" marR="0" algn="l">
                        <a:lnSpc>
                          <a:spcPts val="2400"/>
                        </a:lnSpc>
                        <a:spcBef>
                          <a:spcPts val="300"/>
                        </a:spcBef>
                        <a:spcAft>
                          <a:spcPts val="600"/>
                        </a:spcAft>
                      </a:pPr>
                      <a:r>
                        <a:rPr lang="en-US" sz="1800" dirty="0">
                          <a:effectLst/>
                        </a:rPr>
                        <a:t>100% (plan pays)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540060937"/>
                  </a:ext>
                </a:extLst>
              </a:tr>
              <a:tr h="418796">
                <a:tc>
                  <a:txBody>
                    <a:bodyPr/>
                    <a:lstStyle/>
                    <a:p>
                      <a:pPr marL="457200" marR="0" lvl="0" algn="l">
                        <a:lnSpc>
                          <a:spcPts val="2400"/>
                        </a:lnSpc>
                        <a:spcBef>
                          <a:spcPts val="300"/>
                        </a:spcBef>
                        <a:spcAft>
                          <a:spcPts val="600"/>
                        </a:spcAft>
                      </a:pPr>
                      <a:r>
                        <a:rPr lang="en-US" sz="1800" b="1" dirty="0">
                          <a:solidFill>
                            <a:schemeClr val="bg1"/>
                          </a:solidFill>
                          <a:effectLst/>
                        </a:rPr>
                        <a:t>Laser vision correction</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solidFill>
                  </a:tcPr>
                </a:tc>
                <a:tc>
                  <a:txBody>
                    <a:bodyPr/>
                    <a:lstStyle/>
                    <a:p>
                      <a:pPr marL="457200" marR="0">
                        <a:lnSpc>
                          <a:spcPts val="2400"/>
                        </a:lnSpc>
                        <a:spcBef>
                          <a:spcPts val="300"/>
                        </a:spcBef>
                        <a:spcAft>
                          <a:spcPts val="600"/>
                        </a:spcAft>
                      </a:pPr>
                      <a:r>
                        <a:rPr lang="en-US" sz="1800" dirty="0">
                          <a:effectLst/>
                        </a:rPr>
                        <a:t>15% discount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45720" marT="91440" marB="91440">
                    <a:solidFill>
                      <a:srgbClr val="68ACE5">
                        <a:alpha val="30000"/>
                      </a:srgbClr>
                    </a:solidFill>
                  </a:tcPr>
                </a:tc>
                <a:extLst>
                  <a:ext uri="{0D108BD9-81ED-4DB2-BD59-A6C34878D82A}">
                    <a16:rowId xmlns:a16="http://schemas.microsoft.com/office/drawing/2014/main" val="3461095250"/>
                  </a:ext>
                </a:extLst>
              </a:tr>
            </a:tbl>
          </a:graphicData>
        </a:graphic>
      </p:graphicFrame>
      <p:pic>
        <p:nvPicPr>
          <p:cNvPr id="5" name="Recorded Sound">
            <a:hlinkClick r:id="" action="ppaction://media"/>
            <a:extLst>
              <a:ext uri="{FF2B5EF4-FFF2-40B4-BE49-F238E27FC236}">
                <a16:creationId xmlns:a16="http://schemas.microsoft.com/office/drawing/2014/main" id="{76D31737-AE42-48B1-A07D-2D8D719185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0552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CAF0-43E3-EF71-FC26-73A76FEE06BD}"/>
              </a:ext>
            </a:extLst>
          </p:cNvPr>
          <p:cNvSpPr>
            <a:spLocks noGrp="1"/>
          </p:cNvSpPr>
          <p:nvPr>
            <p:ph type="title"/>
          </p:nvPr>
        </p:nvSpPr>
        <p:spPr/>
        <p:txBody>
          <a:bodyPr/>
          <a:lstStyle/>
          <a:p>
            <a:r>
              <a:rPr lang="en-US" dirty="0"/>
              <a:t>Flexible Spending Accounts (FSAs)</a:t>
            </a:r>
          </a:p>
        </p:txBody>
      </p:sp>
      <p:sp>
        <p:nvSpPr>
          <p:cNvPr id="3" name="Content Placeholder 2">
            <a:extLst>
              <a:ext uri="{FF2B5EF4-FFF2-40B4-BE49-F238E27FC236}">
                <a16:creationId xmlns:a16="http://schemas.microsoft.com/office/drawing/2014/main" id="{27C4A652-9BD1-E678-3AB1-3D25EA86E6DF}"/>
              </a:ext>
            </a:extLst>
          </p:cNvPr>
          <p:cNvSpPr>
            <a:spLocks noGrp="1"/>
          </p:cNvSpPr>
          <p:nvPr>
            <p:ph idx="1"/>
          </p:nvPr>
        </p:nvSpPr>
        <p:spPr/>
        <p:txBody>
          <a:bodyPr/>
          <a:lstStyle/>
          <a:p>
            <a:r>
              <a:rPr lang="en-US" sz="2700" b="1" dirty="0">
                <a:solidFill>
                  <a:srgbClr val="0072CE"/>
                </a:solidFill>
              </a:rPr>
              <a:t>Health Care Flexible Spending Account (FSA) </a:t>
            </a:r>
            <a:r>
              <a:rPr lang="en-US" sz="2700" dirty="0"/>
              <a:t>lets you set aside </a:t>
            </a:r>
            <a:br>
              <a:rPr lang="en-US" sz="2700" dirty="0"/>
            </a:br>
            <a:r>
              <a:rPr lang="en-US" sz="2700" b="1" dirty="0"/>
              <a:t>$3,050 in pretax dollars</a:t>
            </a:r>
            <a:r>
              <a:rPr lang="en-US" sz="2700" dirty="0"/>
              <a:t> from your paycheck that you can </a:t>
            </a:r>
            <a:br>
              <a:rPr lang="en-US" sz="2700" dirty="0"/>
            </a:br>
            <a:r>
              <a:rPr lang="en-US" sz="2700" dirty="0"/>
              <a:t>then use to pay for expenses like medical deductibles, prescription drugs, and eyeglasses. </a:t>
            </a:r>
          </a:p>
          <a:p>
            <a:r>
              <a:rPr lang="en-US" sz="2700" b="1" dirty="0">
                <a:solidFill>
                  <a:srgbClr val="0072CE"/>
                </a:solidFill>
              </a:rPr>
              <a:t>Dependent Care Flexible Spending Account (DC FSA) </a:t>
            </a:r>
            <a:br>
              <a:rPr lang="en-US" sz="2700" b="1" dirty="0">
                <a:solidFill>
                  <a:srgbClr val="0072CE"/>
                </a:solidFill>
              </a:rPr>
            </a:br>
            <a:r>
              <a:rPr lang="en-US" sz="2700" dirty="0"/>
              <a:t>allows you to use </a:t>
            </a:r>
            <a:r>
              <a:rPr lang="en-US" sz="2700" b="1" dirty="0"/>
              <a:t>$5,000</a:t>
            </a:r>
            <a:r>
              <a:rPr lang="en-US" sz="2700" dirty="0"/>
              <a:t>—$2,500 if you are married and </a:t>
            </a:r>
            <a:br>
              <a:rPr lang="en-US" sz="2700" dirty="0"/>
            </a:br>
            <a:r>
              <a:rPr lang="en-US" sz="2700" dirty="0"/>
              <a:t>file taxes separately—</a:t>
            </a:r>
            <a:r>
              <a:rPr lang="en-US" sz="2700" b="1" dirty="0"/>
              <a:t>in pretax dollars</a:t>
            </a:r>
            <a:r>
              <a:rPr lang="en-US" sz="2700" dirty="0"/>
              <a:t> to pay for </a:t>
            </a:r>
            <a:br>
              <a:rPr lang="en-US" sz="2700" dirty="0"/>
            </a:br>
            <a:r>
              <a:rPr lang="en-US" sz="2700" dirty="0"/>
              <a:t>things like after-school care, summer day camp, </a:t>
            </a:r>
            <a:br>
              <a:rPr lang="en-US" sz="2700" dirty="0"/>
            </a:br>
            <a:r>
              <a:rPr lang="en-US" sz="2700" dirty="0"/>
              <a:t>and elder care.</a:t>
            </a:r>
          </a:p>
        </p:txBody>
      </p:sp>
      <p:sp>
        <p:nvSpPr>
          <p:cNvPr id="4" name="Slide Number Placeholder 3">
            <a:extLst>
              <a:ext uri="{FF2B5EF4-FFF2-40B4-BE49-F238E27FC236}">
                <a16:creationId xmlns:a16="http://schemas.microsoft.com/office/drawing/2014/main" id="{1BAEB03B-1416-64A3-FBB0-3887B420073A}"/>
              </a:ext>
            </a:extLst>
          </p:cNvPr>
          <p:cNvSpPr>
            <a:spLocks noGrp="1"/>
          </p:cNvSpPr>
          <p:nvPr>
            <p:ph type="sldNum" sz="quarter" idx="4"/>
          </p:nvPr>
        </p:nvSpPr>
        <p:spPr/>
        <p:txBody>
          <a:bodyPr/>
          <a:lstStyle/>
          <a:p>
            <a:fld id="{BC825DD3-F8EA-8B4C-9EBB-4B822F02D76E}" type="slidenum">
              <a:rPr lang="en-US" smtClean="0"/>
              <a:pPr/>
              <a:t>17</a:t>
            </a:fld>
            <a:endParaRPr lang="en-US" dirty="0"/>
          </a:p>
        </p:txBody>
      </p:sp>
      <p:pic>
        <p:nvPicPr>
          <p:cNvPr id="7" name="Picture 6">
            <a:extLst>
              <a:ext uri="{FF2B5EF4-FFF2-40B4-BE49-F238E27FC236}">
                <a16:creationId xmlns:a16="http://schemas.microsoft.com/office/drawing/2014/main" id="{814927C6-8E5D-0A0A-A088-941DB0DD0C1D}"/>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EAF5BFEC-A50E-4A71-8D15-6FD9D303F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09546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744"/>
            <a:ext cx="11236148" cy="1416480"/>
          </a:xfrm>
        </p:spPr>
        <p:txBody>
          <a:bodyPr>
            <a:normAutofit/>
          </a:bodyPr>
          <a:lstStyle/>
          <a:p>
            <a:r>
              <a:rPr lang="en-US" dirty="0"/>
              <a:t>Child Care Voucher and Scholarships </a:t>
            </a:r>
          </a:p>
        </p:txBody>
      </p:sp>
      <p:sp>
        <p:nvSpPr>
          <p:cNvPr id="4" name="Slide Number Placeholder 3"/>
          <p:cNvSpPr>
            <a:spLocks noGrp="1"/>
          </p:cNvSpPr>
          <p:nvPr>
            <p:ph type="sldNum" sz="quarter" idx="12"/>
          </p:nvPr>
        </p:nvSpPr>
        <p:spPr>
          <a:xfrm>
            <a:off x="6553200" y="6414715"/>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bg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61E1B8F0-D727-4681-BB40-911334230DD8}" type="slidenum">
              <a:rPr lang="en-US" smtClean="0"/>
              <a:pPr>
                <a:defRPr/>
              </a:pPr>
              <a:t>18</a:t>
            </a:fld>
            <a:endParaRPr lang="en-US" dirty="0"/>
          </a:p>
        </p:txBody>
      </p:sp>
      <p:sp>
        <p:nvSpPr>
          <p:cNvPr id="5" name="Content Placeholder 4"/>
          <p:cNvSpPr>
            <a:spLocks noGrp="1"/>
          </p:cNvSpPr>
          <p:nvPr>
            <p:ph idx="1"/>
          </p:nvPr>
        </p:nvSpPr>
        <p:spPr>
          <a:xfrm>
            <a:off x="589663" y="1199806"/>
            <a:ext cx="8097138" cy="5811523"/>
          </a:xfrm>
        </p:spPr>
        <p:txBody>
          <a:bodyPr>
            <a:normAutofit/>
          </a:bodyPr>
          <a:lstStyle/>
          <a:p>
            <a:pPr marL="0" indent="0">
              <a:buClr>
                <a:schemeClr val="tx1"/>
              </a:buClr>
              <a:buNone/>
            </a:pPr>
            <a:r>
              <a:rPr lang="en-US" sz="2400" b="1" dirty="0">
                <a:solidFill>
                  <a:srgbClr val="0072CE"/>
                </a:solidFill>
              </a:rPr>
              <a:t>Annual Enrollment is the time to apply or reapply for the Child Care Voucher program for 2024.  </a:t>
            </a:r>
          </a:p>
          <a:p>
            <a:pPr>
              <a:buClr>
                <a:schemeClr val="tx1"/>
              </a:buClr>
            </a:pPr>
            <a:r>
              <a:rPr lang="en-US" sz="2000" b="1" dirty="0"/>
              <a:t>New AGI limits </a:t>
            </a:r>
            <a:r>
              <a:rPr lang="en-US" sz="2000" dirty="0"/>
              <a:t>for 2024 and </a:t>
            </a:r>
            <a:r>
              <a:rPr lang="en-US" sz="2000" b="1" dirty="0"/>
              <a:t>increased scholarship award </a:t>
            </a:r>
            <a:r>
              <a:rPr lang="en-US" sz="2000" dirty="0"/>
              <a:t>amounts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000" dirty="0"/>
          </a:p>
          <a:p>
            <a:pPr>
              <a:spcBef>
                <a:spcPts val="4200"/>
              </a:spcBef>
            </a:pPr>
            <a:r>
              <a:rPr lang="en-US" sz="2000" dirty="0"/>
              <a:t>Vouchers provide tax-free financial assistance to pay for child care.</a:t>
            </a:r>
          </a:p>
          <a:p>
            <a:r>
              <a:rPr lang="en-US" sz="2000" dirty="0"/>
              <a:t>You can also apply for a child care scholarship to be used at one of JHU’s partner centers. </a:t>
            </a:r>
          </a:p>
        </p:txBody>
      </p:sp>
      <p:sp>
        <p:nvSpPr>
          <p:cNvPr id="7" name="TextBox 6">
            <a:extLst>
              <a:ext uri="{FF2B5EF4-FFF2-40B4-BE49-F238E27FC236}">
                <a16:creationId xmlns:a16="http://schemas.microsoft.com/office/drawing/2014/main" id="{D5A29D5F-9F8A-4E75-99EC-AE99B9C5DE16}"/>
              </a:ext>
            </a:extLst>
          </p:cNvPr>
          <p:cNvSpPr txBox="1"/>
          <p:nvPr/>
        </p:nvSpPr>
        <p:spPr>
          <a:xfrm>
            <a:off x="8588809" y="2541885"/>
            <a:ext cx="2519883" cy="2698175"/>
          </a:xfrm>
          <a:prstGeom prst="rect">
            <a:avLst/>
          </a:prstGeom>
          <a:noFill/>
          <a:ln w="28575">
            <a:solidFill>
              <a:srgbClr val="9C92BC"/>
            </a:solidFill>
          </a:ln>
        </p:spPr>
        <p:txBody>
          <a:bodyPr wrap="square" lIns="182880" tIns="365760" rIns="182880" bIns="274320" rtlCol="0">
            <a:spAutoFit/>
          </a:bodyPr>
          <a:lstStyle/>
          <a:p>
            <a:pPr>
              <a:lnSpc>
                <a:spcPts val="2000"/>
              </a:lnSpc>
            </a:pPr>
            <a:r>
              <a:rPr lang="en-US" sz="1700" dirty="0"/>
              <a:t>For children ages </a:t>
            </a:r>
            <a:br>
              <a:rPr lang="en-US" sz="1700" dirty="0"/>
            </a:br>
            <a:r>
              <a:rPr lang="en-US" sz="1700" dirty="0"/>
              <a:t>0–5, not in kindergarten</a:t>
            </a:r>
          </a:p>
          <a:p>
            <a:pPr>
              <a:lnSpc>
                <a:spcPts val="2000"/>
              </a:lnSpc>
            </a:pPr>
            <a:endParaRPr lang="en-US" sz="1700" dirty="0"/>
          </a:p>
          <a:p>
            <a:pPr>
              <a:lnSpc>
                <a:spcPts val="2000"/>
              </a:lnSpc>
            </a:pPr>
            <a:r>
              <a:rPr lang="en-US" sz="1700" dirty="0"/>
              <a:t>For any type of </a:t>
            </a:r>
            <a:br>
              <a:rPr lang="en-US" sz="1700" dirty="0"/>
            </a:br>
            <a:r>
              <a:rPr lang="en-US" sz="1700" dirty="0"/>
              <a:t>paid care (not just licensed) during scheduled work hours</a:t>
            </a:r>
          </a:p>
        </p:txBody>
      </p:sp>
      <p:graphicFrame>
        <p:nvGraphicFramePr>
          <p:cNvPr id="8" name="Table 7">
            <a:extLst>
              <a:ext uri="{FF2B5EF4-FFF2-40B4-BE49-F238E27FC236}">
                <a16:creationId xmlns:a16="http://schemas.microsoft.com/office/drawing/2014/main" id="{16DC02C8-E0D1-4A45-A8BC-91BE024436D6}"/>
              </a:ext>
            </a:extLst>
          </p:cNvPr>
          <p:cNvGraphicFramePr>
            <a:graphicFrameLocks noGrp="1"/>
          </p:cNvGraphicFramePr>
          <p:nvPr>
            <p:extLst>
              <p:ext uri="{D42A27DB-BD31-4B8C-83A1-F6EECF244321}">
                <p14:modId xmlns:p14="http://schemas.microsoft.com/office/powerpoint/2010/main" val="1867241209"/>
              </p:ext>
            </p:extLst>
          </p:nvPr>
        </p:nvGraphicFramePr>
        <p:xfrm>
          <a:off x="518985" y="2541885"/>
          <a:ext cx="7949428" cy="2432304"/>
        </p:xfrm>
        <a:graphic>
          <a:graphicData uri="http://schemas.openxmlformats.org/drawingml/2006/table">
            <a:tbl>
              <a:tblPr firstRow="1" bandRow="1">
                <a:tableStyleId>{5C22544A-7EE6-4342-B048-85BDC9FD1C3A}</a:tableStyleId>
              </a:tblPr>
              <a:tblGrid>
                <a:gridCol w="1987357">
                  <a:extLst>
                    <a:ext uri="{9D8B030D-6E8A-4147-A177-3AD203B41FA5}">
                      <a16:colId xmlns:a16="http://schemas.microsoft.com/office/drawing/2014/main" val="183259128"/>
                    </a:ext>
                  </a:extLst>
                </a:gridCol>
                <a:gridCol w="1987357">
                  <a:extLst>
                    <a:ext uri="{9D8B030D-6E8A-4147-A177-3AD203B41FA5}">
                      <a16:colId xmlns:a16="http://schemas.microsoft.com/office/drawing/2014/main" val="164448232"/>
                    </a:ext>
                  </a:extLst>
                </a:gridCol>
                <a:gridCol w="1987357">
                  <a:extLst>
                    <a:ext uri="{9D8B030D-6E8A-4147-A177-3AD203B41FA5}">
                      <a16:colId xmlns:a16="http://schemas.microsoft.com/office/drawing/2014/main" val="2967455728"/>
                    </a:ext>
                  </a:extLst>
                </a:gridCol>
                <a:gridCol w="1987357">
                  <a:extLst>
                    <a:ext uri="{9D8B030D-6E8A-4147-A177-3AD203B41FA5}">
                      <a16:colId xmlns:a16="http://schemas.microsoft.com/office/drawing/2014/main" val="1334387142"/>
                    </a:ext>
                  </a:extLst>
                </a:gridCol>
              </a:tblGrid>
              <a:tr h="694944">
                <a:tc>
                  <a:txBody>
                    <a:bodyPr/>
                    <a:lstStyle/>
                    <a:p>
                      <a:r>
                        <a:rPr lang="en-US" sz="1900" dirty="0"/>
                        <a:t>1 Pre-K Child Under Age 6</a:t>
                      </a:r>
                    </a:p>
                  </a:txBody>
                  <a:tcPr marL="109728" marR="109728" marT="54864" marB="54864">
                    <a:solidFill>
                      <a:srgbClr val="0072CE"/>
                    </a:solidFill>
                  </a:tcPr>
                </a:tc>
                <a:tc>
                  <a:txBody>
                    <a:bodyPr/>
                    <a:lstStyle/>
                    <a:p>
                      <a:r>
                        <a:rPr lang="en-US" sz="1900" dirty="0"/>
                        <a:t>2 Pre-K Children Under Age 6</a:t>
                      </a:r>
                    </a:p>
                  </a:txBody>
                  <a:tcPr marL="109728" marR="109728" marT="54864" marB="54864">
                    <a:solidFill>
                      <a:srgbClr val="0072CE"/>
                    </a:solidFill>
                  </a:tcPr>
                </a:tc>
                <a:tc>
                  <a:txBody>
                    <a:bodyPr/>
                    <a:lstStyle/>
                    <a:p>
                      <a:r>
                        <a:rPr lang="en-US" sz="1900" dirty="0"/>
                        <a:t>3 Pre-K Children Under Age 6</a:t>
                      </a:r>
                    </a:p>
                  </a:txBody>
                  <a:tcPr marL="109728" marR="109728" marT="54864" marB="54864">
                    <a:solidFill>
                      <a:srgbClr val="0072CE"/>
                    </a:solidFill>
                  </a:tcPr>
                </a:tc>
                <a:tc>
                  <a:txBody>
                    <a:bodyPr/>
                    <a:lstStyle/>
                    <a:p>
                      <a:r>
                        <a:rPr lang="en-US" sz="1900" dirty="0"/>
                        <a:t>Voucher Award </a:t>
                      </a:r>
                    </a:p>
                  </a:txBody>
                  <a:tcPr marL="109728" marR="109728" marT="54864" marB="54864">
                    <a:solidFill>
                      <a:srgbClr val="0072CE"/>
                    </a:solidFill>
                  </a:tcPr>
                </a:tc>
                <a:extLst>
                  <a:ext uri="{0D108BD9-81ED-4DB2-BD59-A6C34878D82A}">
                    <a16:rowId xmlns:a16="http://schemas.microsoft.com/office/drawing/2014/main" val="460210981"/>
                  </a:ext>
                </a:extLst>
              </a:tr>
              <a:tr h="402336">
                <a:tc gridSpan="3">
                  <a:txBody>
                    <a:bodyPr/>
                    <a:lstStyle/>
                    <a:p>
                      <a:pPr algn="l"/>
                      <a:r>
                        <a:rPr lang="en-US" sz="1900" dirty="0">
                          <a:solidFill>
                            <a:schemeClr val="bg1"/>
                          </a:solidFill>
                        </a:rPr>
                        <a:t>Family Adjusted Gross Income (AGI)</a:t>
                      </a:r>
                    </a:p>
                  </a:txBody>
                  <a:tcPr marL="109728" marR="109728" marT="54864" marB="54864">
                    <a:solidFill>
                      <a:srgbClr val="68ACE5"/>
                    </a:solidFill>
                  </a:tcPr>
                </a:tc>
                <a:tc hMerge="1">
                  <a:txBody>
                    <a:bodyPr/>
                    <a:lstStyle/>
                    <a:p>
                      <a:endParaRPr lang="en-US"/>
                    </a:p>
                  </a:txBody>
                  <a:tcPr/>
                </a:tc>
                <a:tc hMerge="1">
                  <a:txBody>
                    <a:bodyPr/>
                    <a:lstStyle/>
                    <a:p>
                      <a:endParaRPr lang="en-US" dirty="0"/>
                    </a:p>
                  </a:txBody>
                  <a:tcPr/>
                </a:tc>
                <a:tc>
                  <a:txBody>
                    <a:bodyPr/>
                    <a:lstStyle/>
                    <a:p>
                      <a:r>
                        <a:rPr lang="en-US" sz="1900" dirty="0">
                          <a:solidFill>
                            <a:schemeClr val="bg1"/>
                          </a:solidFill>
                        </a:rPr>
                        <a:t>Per Family</a:t>
                      </a:r>
                    </a:p>
                  </a:txBody>
                  <a:tcPr marL="109728" marR="109728" marT="54864" marB="54864">
                    <a:solidFill>
                      <a:srgbClr val="68ACE5"/>
                    </a:solidFill>
                  </a:tcPr>
                </a:tc>
                <a:extLst>
                  <a:ext uri="{0D108BD9-81ED-4DB2-BD59-A6C34878D82A}">
                    <a16:rowId xmlns:a16="http://schemas.microsoft.com/office/drawing/2014/main" val="4286280518"/>
                  </a:ext>
                </a:extLst>
              </a:tr>
              <a:tr h="445008">
                <a:tc>
                  <a:txBody>
                    <a:bodyPr/>
                    <a:lstStyle/>
                    <a:p>
                      <a:r>
                        <a:rPr lang="en-US" sz="1900" kern="1200" dirty="0">
                          <a:solidFill>
                            <a:schemeClr val="dk1"/>
                          </a:solidFill>
                          <a:effectLst/>
                          <a:latin typeface="+mn-lt"/>
                          <a:ea typeface="+mn-ea"/>
                          <a:cs typeface="+mn-cs"/>
                        </a:rPr>
                        <a:t>≤</a:t>
                      </a:r>
                      <a:r>
                        <a:rPr lang="en-US" sz="1700" dirty="0"/>
                        <a:t>$60,000</a:t>
                      </a:r>
                    </a:p>
                  </a:txBody>
                  <a:tcPr marL="109728" marR="109728" marT="54864" marB="54864">
                    <a:solidFill>
                      <a:srgbClr val="68ACE5">
                        <a:alpha val="10000"/>
                      </a:srgbClr>
                    </a:solidFill>
                  </a:tcPr>
                </a:tc>
                <a:tc>
                  <a:txBody>
                    <a:bodyPr/>
                    <a:lstStyle/>
                    <a:p>
                      <a:r>
                        <a:rPr lang="en-US" sz="1900" kern="1200" dirty="0">
                          <a:solidFill>
                            <a:schemeClr val="dk1"/>
                          </a:solidFill>
                          <a:effectLst/>
                          <a:latin typeface="+mn-lt"/>
                          <a:ea typeface="+mn-ea"/>
                          <a:cs typeface="+mn-cs"/>
                        </a:rPr>
                        <a:t>≤</a:t>
                      </a:r>
                      <a:r>
                        <a:rPr lang="en-US" sz="1700" dirty="0"/>
                        <a:t>$70,000</a:t>
                      </a:r>
                    </a:p>
                  </a:txBody>
                  <a:tcPr marL="109728" marR="109728" marT="54864" marB="54864">
                    <a:solidFill>
                      <a:srgbClr val="68ACE5">
                        <a:alpha val="10000"/>
                      </a:srgbClr>
                    </a:solidFill>
                  </a:tcPr>
                </a:tc>
                <a:tc>
                  <a:txBody>
                    <a:bodyPr/>
                    <a:lstStyle/>
                    <a:p>
                      <a:r>
                        <a:rPr lang="en-US" sz="1900" kern="1200" dirty="0">
                          <a:solidFill>
                            <a:schemeClr val="dk1"/>
                          </a:solidFill>
                          <a:effectLst/>
                          <a:latin typeface="+mn-lt"/>
                          <a:ea typeface="+mn-ea"/>
                          <a:cs typeface="+mn-cs"/>
                        </a:rPr>
                        <a:t>≤</a:t>
                      </a:r>
                      <a:r>
                        <a:rPr lang="en-US" sz="1700" dirty="0"/>
                        <a:t>$80,000</a:t>
                      </a:r>
                    </a:p>
                  </a:txBody>
                  <a:tcPr marL="109728" marR="109728" marT="54864" marB="54864">
                    <a:solidFill>
                      <a:srgbClr val="68ACE5">
                        <a:alpha val="10000"/>
                      </a:srgbClr>
                    </a:solidFill>
                  </a:tcPr>
                </a:tc>
                <a:tc>
                  <a:txBody>
                    <a:bodyPr/>
                    <a:lstStyle/>
                    <a:p>
                      <a:r>
                        <a:rPr lang="en-US" sz="1700" dirty="0"/>
                        <a:t>$5,000</a:t>
                      </a:r>
                    </a:p>
                  </a:txBody>
                  <a:tcPr marL="109728" marR="109728" marT="54864" marB="54864">
                    <a:solidFill>
                      <a:srgbClr val="68ACE5">
                        <a:alpha val="10000"/>
                      </a:srgbClr>
                    </a:solidFill>
                  </a:tcPr>
                </a:tc>
                <a:extLst>
                  <a:ext uri="{0D108BD9-81ED-4DB2-BD59-A6C34878D82A}">
                    <a16:rowId xmlns:a16="http://schemas.microsoft.com/office/drawing/2014/main" val="4229263795"/>
                  </a:ext>
                </a:extLst>
              </a:tr>
              <a:tr h="445008">
                <a:tc>
                  <a:txBody>
                    <a:bodyPr/>
                    <a:lstStyle/>
                    <a:p>
                      <a:r>
                        <a:rPr lang="en-US" sz="1700" dirty="0"/>
                        <a:t>$60,001 - $90,000</a:t>
                      </a:r>
                    </a:p>
                  </a:txBody>
                  <a:tcPr marL="109728" marR="109728" marT="54864" marB="54864">
                    <a:solidFill>
                      <a:srgbClr val="68ACE5">
                        <a:alpha val="30000"/>
                      </a:srgbClr>
                    </a:solidFill>
                  </a:tcPr>
                </a:tc>
                <a:tc>
                  <a:txBody>
                    <a:bodyPr/>
                    <a:lstStyle/>
                    <a:p>
                      <a:r>
                        <a:rPr lang="en-US" sz="1700" dirty="0"/>
                        <a:t>$70,001 - $100,000</a:t>
                      </a:r>
                    </a:p>
                  </a:txBody>
                  <a:tcPr marL="109728" marR="109728" marT="54864" marB="54864">
                    <a:solidFill>
                      <a:srgbClr val="68ACE5">
                        <a:alpha val="30000"/>
                      </a:srgbClr>
                    </a:solidFill>
                  </a:tcPr>
                </a:tc>
                <a:tc>
                  <a:txBody>
                    <a:bodyPr/>
                    <a:lstStyle/>
                    <a:p>
                      <a:r>
                        <a:rPr lang="en-US" sz="1700" dirty="0"/>
                        <a:t>$80,001 - $110,000</a:t>
                      </a:r>
                    </a:p>
                  </a:txBody>
                  <a:tcPr marL="109728" marR="109728" marT="54864" marB="54864">
                    <a:solidFill>
                      <a:srgbClr val="68ACE5">
                        <a:alpha val="30000"/>
                      </a:srgbClr>
                    </a:solidFill>
                  </a:tcPr>
                </a:tc>
                <a:tc>
                  <a:txBody>
                    <a:bodyPr/>
                    <a:lstStyle/>
                    <a:p>
                      <a:r>
                        <a:rPr lang="en-US" sz="1700" dirty="0"/>
                        <a:t>$2,500</a:t>
                      </a:r>
                    </a:p>
                  </a:txBody>
                  <a:tcPr marL="109728" marR="109728" marT="54864" marB="54864">
                    <a:solidFill>
                      <a:srgbClr val="68ACE5">
                        <a:alpha val="30000"/>
                      </a:srgbClr>
                    </a:solidFill>
                  </a:tcPr>
                </a:tc>
                <a:extLst>
                  <a:ext uri="{0D108BD9-81ED-4DB2-BD59-A6C34878D82A}">
                    <a16:rowId xmlns:a16="http://schemas.microsoft.com/office/drawing/2014/main" val="2791269647"/>
                  </a:ext>
                </a:extLst>
              </a:tr>
              <a:tr h="445008">
                <a:tc>
                  <a:txBody>
                    <a:bodyPr/>
                    <a:lstStyle/>
                    <a:p>
                      <a:r>
                        <a:rPr lang="en-US" sz="1700" dirty="0"/>
                        <a:t>$90,001 - $120,000</a:t>
                      </a:r>
                    </a:p>
                  </a:txBody>
                  <a:tcPr marL="109728" marR="109728" marT="54864" marB="54864">
                    <a:solidFill>
                      <a:srgbClr val="68ACE5">
                        <a:alpha val="10000"/>
                      </a:srgbClr>
                    </a:solidFill>
                  </a:tcPr>
                </a:tc>
                <a:tc>
                  <a:txBody>
                    <a:bodyPr/>
                    <a:lstStyle/>
                    <a:p>
                      <a:r>
                        <a:rPr lang="en-US" sz="1700" dirty="0"/>
                        <a:t>$100,001 - $130,000</a:t>
                      </a:r>
                    </a:p>
                  </a:txBody>
                  <a:tcPr marL="109728" marR="109728" marT="54864" marB="54864">
                    <a:solidFill>
                      <a:srgbClr val="68ACE5">
                        <a:alpha val="10000"/>
                      </a:srgbClr>
                    </a:solidFill>
                  </a:tcPr>
                </a:tc>
                <a:tc>
                  <a:txBody>
                    <a:bodyPr/>
                    <a:lstStyle/>
                    <a:p>
                      <a:r>
                        <a:rPr lang="en-US" sz="1700" dirty="0"/>
                        <a:t>$110,001 - $140,000</a:t>
                      </a:r>
                    </a:p>
                  </a:txBody>
                  <a:tcPr marL="109728" marR="109728" marT="54864" marB="54864">
                    <a:solidFill>
                      <a:srgbClr val="68ACE5">
                        <a:alpha val="10000"/>
                      </a:srgbClr>
                    </a:solidFill>
                  </a:tcPr>
                </a:tc>
                <a:tc>
                  <a:txBody>
                    <a:bodyPr/>
                    <a:lstStyle/>
                    <a:p>
                      <a:r>
                        <a:rPr lang="en-US" sz="1700" dirty="0"/>
                        <a:t>$1,000</a:t>
                      </a:r>
                    </a:p>
                  </a:txBody>
                  <a:tcPr marL="109728" marR="109728" marT="54864" marB="54864">
                    <a:solidFill>
                      <a:srgbClr val="68ACE5">
                        <a:alpha val="10000"/>
                      </a:srgbClr>
                    </a:solidFill>
                  </a:tcPr>
                </a:tc>
                <a:extLst>
                  <a:ext uri="{0D108BD9-81ED-4DB2-BD59-A6C34878D82A}">
                    <a16:rowId xmlns:a16="http://schemas.microsoft.com/office/drawing/2014/main" val="1760226083"/>
                  </a:ext>
                </a:extLst>
              </a:tr>
            </a:tbl>
          </a:graphicData>
        </a:graphic>
      </p:graphicFrame>
      <p:sp>
        <p:nvSpPr>
          <p:cNvPr id="9" name="TextBox 8">
            <a:extLst>
              <a:ext uri="{FF2B5EF4-FFF2-40B4-BE49-F238E27FC236}">
                <a16:creationId xmlns:a16="http://schemas.microsoft.com/office/drawing/2014/main" id="{DE931AA3-CD9F-3F38-F120-9A5A5D9D3B0B}"/>
              </a:ext>
            </a:extLst>
          </p:cNvPr>
          <p:cNvSpPr txBox="1"/>
          <p:nvPr/>
        </p:nvSpPr>
        <p:spPr>
          <a:xfrm>
            <a:off x="714542" y="4974189"/>
            <a:ext cx="7658061" cy="353943"/>
          </a:xfrm>
          <a:prstGeom prst="rect">
            <a:avLst/>
          </a:prstGeom>
          <a:noFill/>
        </p:spPr>
        <p:txBody>
          <a:bodyPr wrap="square" rtlCol="0">
            <a:spAutoFit/>
          </a:bodyPr>
          <a:lstStyle/>
          <a:p>
            <a:r>
              <a:rPr lang="en-US" sz="1700" dirty="0"/>
              <a:t>For each additional child under 6, the income caps rise $10,000.</a:t>
            </a:r>
          </a:p>
        </p:txBody>
      </p:sp>
      <p:pic>
        <p:nvPicPr>
          <p:cNvPr id="6" name="Picture 5">
            <a:extLst>
              <a:ext uri="{FF2B5EF4-FFF2-40B4-BE49-F238E27FC236}">
                <a16:creationId xmlns:a16="http://schemas.microsoft.com/office/drawing/2014/main" id="{0F44A303-EFD4-4035-811E-13BE6CAC4DE3}"/>
              </a:ext>
            </a:extLst>
          </p:cNvPr>
          <p:cNvPicPr>
            <a:picLocks noChangeAspect="1"/>
          </p:cNvPicPr>
          <p:nvPr/>
        </p:nvPicPr>
        <p:blipFill>
          <a:blip r:embed="rId5"/>
          <a:stretch>
            <a:fillRect/>
          </a:stretch>
        </p:blipFill>
        <p:spPr>
          <a:xfrm>
            <a:off x="9208827" y="886821"/>
            <a:ext cx="1279846" cy="1886440"/>
          </a:xfrm>
          <a:prstGeom prst="rect">
            <a:avLst/>
          </a:prstGeom>
        </p:spPr>
      </p:pic>
      <p:sp>
        <p:nvSpPr>
          <p:cNvPr id="12" name="TextBox 11">
            <a:extLst>
              <a:ext uri="{FF2B5EF4-FFF2-40B4-BE49-F238E27FC236}">
                <a16:creationId xmlns:a16="http://schemas.microsoft.com/office/drawing/2014/main" id="{1C4A96CA-C19C-6995-067E-BBE5BECC35A6}"/>
              </a:ext>
            </a:extLst>
          </p:cNvPr>
          <p:cNvSpPr txBox="1"/>
          <p:nvPr/>
        </p:nvSpPr>
        <p:spPr>
          <a:xfrm>
            <a:off x="8588809" y="5177509"/>
            <a:ext cx="2519883" cy="1246495"/>
          </a:xfrm>
          <a:prstGeom prst="rect">
            <a:avLst/>
          </a:prstGeom>
          <a:noFill/>
          <a:ln w="28575">
            <a:solidFill>
              <a:srgbClr val="9C92BC"/>
            </a:solidFill>
          </a:ln>
        </p:spPr>
        <p:txBody>
          <a:bodyPr wrap="square" lIns="182880" tIns="182880" rIns="182880" bIns="274320" rtlCol="0">
            <a:spAutoFit/>
          </a:bodyPr>
          <a:lstStyle/>
          <a:p>
            <a:pPr marL="0" indent="0">
              <a:buNone/>
            </a:pPr>
            <a:r>
              <a:rPr lang="en-US" sz="1700" i="1" dirty="0"/>
              <a:t>A copy of your most recent tax filing is required at enrollment.  </a:t>
            </a:r>
          </a:p>
        </p:txBody>
      </p:sp>
      <p:pic>
        <p:nvPicPr>
          <p:cNvPr id="3" name="Recorded Sound">
            <a:hlinkClick r:id="" action="ppaction://media"/>
            <a:extLst>
              <a:ext uri="{FF2B5EF4-FFF2-40B4-BE49-F238E27FC236}">
                <a16:creationId xmlns:a16="http://schemas.microsoft.com/office/drawing/2014/main" id="{3C1A93F3-CAA7-4EA9-854F-D80B565405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66896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6856-C4FC-DF2D-DB17-DEB58F9D3EE7}"/>
              </a:ext>
            </a:extLst>
          </p:cNvPr>
          <p:cNvSpPr>
            <a:spLocks noGrp="1"/>
          </p:cNvSpPr>
          <p:nvPr>
            <p:ph type="title"/>
          </p:nvPr>
        </p:nvSpPr>
        <p:spPr/>
        <p:txBody>
          <a:bodyPr/>
          <a:lstStyle/>
          <a:p>
            <a:r>
              <a:rPr lang="en-US" dirty="0"/>
              <a:t>Today We’ll Discuss</a:t>
            </a:r>
          </a:p>
        </p:txBody>
      </p:sp>
      <p:sp>
        <p:nvSpPr>
          <p:cNvPr id="6" name="Rectangle 5">
            <a:extLst>
              <a:ext uri="{FF2B5EF4-FFF2-40B4-BE49-F238E27FC236}">
                <a16:creationId xmlns:a16="http://schemas.microsoft.com/office/drawing/2014/main" id="{4B322601-3AA4-C79B-739D-770B8F342BC2}"/>
              </a:ext>
            </a:extLst>
          </p:cNvPr>
          <p:cNvSpPr/>
          <p:nvPr/>
        </p:nvSpPr>
        <p:spPr>
          <a:xfrm>
            <a:off x="817246" y="5526157"/>
            <a:ext cx="10252707" cy="954156"/>
          </a:xfrm>
          <a:prstGeom prst="rect">
            <a:avLst/>
          </a:prstGeom>
          <a:solidFill>
            <a:srgbClr val="68A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C92BC"/>
              </a:solidFill>
            </a:endParaRPr>
          </a:p>
        </p:txBody>
      </p:sp>
      <p:sp>
        <p:nvSpPr>
          <p:cNvPr id="3" name="Content Placeholder 2">
            <a:extLst>
              <a:ext uri="{FF2B5EF4-FFF2-40B4-BE49-F238E27FC236}">
                <a16:creationId xmlns:a16="http://schemas.microsoft.com/office/drawing/2014/main" id="{3AE56B39-1804-3DE4-5288-4014F4572FC0}"/>
              </a:ext>
            </a:extLst>
          </p:cNvPr>
          <p:cNvSpPr>
            <a:spLocks noGrp="1"/>
          </p:cNvSpPr>
          <p:nvPr>
            <p:ph idx="1"/>
          </p:nvPr>
        </p:nvSpPr>
        <p:spPr>
          <a:xfrm>
            <a:off x="817247" y="1549909"/>
            <a:ext cx="10245494" cy="3697315"/>
          </a:xfrm>
          <a:ln>
            <a:noFill/>
          </a:ln>
        </p:spPr>
        <p:txBody>
          <a:bodyPr/>
          <a:lstStyle/>
          <a:p>
            <a:r>
              <a:rPr lang="en-US" dirty="0"/>
              <a:t>Benefits enrollment overview</a:t>
            </a:r>
          </a:p>
          <a:p>
            <a:r>
              <a:rPr lang="en-US" dirty="0"/>
              <a:t>What’s new for 2024?</a:t>
            </a:r>
          </a:p>
          <a:p>
            <a:r>
              <a:rPr lang="en-US" dirty="0"/>
              <a:t>More about your JHU benefits</a:t>
            </a:r>
          </a:p>
          <a:p>
            <a:r>
              <a:rPr lang="en-US" dirty="0"/>
              <a:t>Actions needed</a:t>
            </a:r>
          </a:p>
          <a:p>
            <a:r>
              <a:rPr lang="en-US" dirty="0"/>
              <a:t>Where to learn more and get help</a:t>
            </a:r>
          </a:p>
          <a:p>
            <a:r>
              <a:rPr lang="en-US" dirty="0"/>
              <a:t>Questions?</a:t>
            </a:r>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FB6C0AE-950E-0062-FD41-103B6C6D6124}"/>
              </a:ext>
            </a:extLst>
          </p:cNvPr>
          <p:cNvSpPr>
            <a:spLocks noGrp="1"/>
          </p:cNvSpPr>
          <p:nvPr>
            <p:ph type="sldNum" sz="quarter" idx="4"/>
          </p:nvPr>
        </p:nvSpPr>
        <p:spPr/>
        <p:txBody>
          <a:bodyPr/>
          <a:lstStyle/>
          <a:p>
            <a:fld id="{BC825DD3-F8EA-8B4C-9EBB-4B822F02D76E}" type="slidenum">
              <a:rPr lang="en-US" smtClean="0"/>
              <a:pPr/>
              <a:t>1</a:t>
            </a:fld>
            <a:endParaRPr lang="en-US" dirty="0"/>
          </a:p>
        </p:txBody>
      </p:sp>
      <p:sp>
        <p:nvSpPr>
          <p:cNvPr id="8" name="Content Placeholder 2">
            <a:extLst>
              <a:ext uri="{FF2B5EF4-FFF2-40B4-BE49-F238E27FC236}">
                <a16:creationId xmlns:a16="http://schemas.microsoft.com/office/drawing/2014/main" id="{F8C92B04-DC79-34FA-14EE-B16F0C88DDD2}"/>
              </a:ext>
            </a:extLst>
          </p:cNvPr>
          <p:cNvSpPr txBox="1">
            <a:spLocks/>
          </p:cNvSpPr>
          <p:nvPr/>
        </p:nvSpPr>
        <p:spPr>
          <a:xfrm>
            <a:off x="2132948" y="5098473"/>
            <a:ext cx="8749032" cy="1660773"/>
          </a:xfrm>
          <a:prstGeom prst="rect">
            <a:avLst/>
          </a:prstGeom>
          <a:ln>
            <a:noFill/>
          </a:ln>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dirty="0"/>
          </a:p>
          <a:p>
            <a:pPr marL="0" indent="0">
              <a:buFont typeface="Arial" panose="020B0604020202020204" pitchFamily="34" charset="0"/>
              <a:buNone/>
            </a:pPr>
            <a:r>
              <a:rPr lang="en-US" dirty="0">
                <a:solidFill>
                  <a:schemeClr val="bg1"/>
                </a:solidFill>
              </a:rPr>
              <a:t>Benefits Enrollment is October 11–31, 2023</a:t>
            </a:r>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endParaRPr lang="en-US" dirty="0"/>
          </a:p>
        </p:txBody>
      </p:sp>
      <p:pic>
        <p:nvPicPr>
          <p:cNvPr id="12" name="Picture 11" descr="A blue line icon of a calendar&#10;&#10;Description automatically generated">
            <a:extLst>
              <a:ext uri="{FF2B5EF4-FFF2-40B4-BE49-F238E27FC236}">
                <a16:creationId xmlns:a16="http://schemas.microsoft.com/office/drawing/2014/main" id="{6B4811E5-5739-579E-C61F-D359FF323D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6605" y="5311313"/>
            <a:ext cx="1357745" cy="1357745"/>
          </a:xfrm>
          <a:prstGeom prst="rect">
            <a:avLst/>
          </a:prstGeom>
        </p:spPr>
      </p:pic>
      <p:pic>
        <p:nvPicPr>
          <p:cNvPr id="5" name="Recorded Sound">
            <a:hlinkClick r:id="" action="ppaction://media"/>
            <a:extLst>
              <a:ext uri="{FF2B5EF4-FFF2-40B4-BE49-F238E27FC236}">
                <a16:creationId xmlns:a16="http://schemas.microsoft.com/office/drawing/2014/main" id="{6C3CE551-E979-4BF8-8FDC-C6F7406808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8248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Life Insurance </a:t>
            </a:r>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817247" y="1289305"/>
            <a:ext cx="9480639" cy="5209337"/>
          </a:xfrm>
        </p:spPr>
        <p:txBody>
          <a:bodyPr>
            <a:normAutofit/>
          </a:bodyPr>
          <a:lstStyle/>
          <a:p>
            <a:pPr marL="0" marR="0" lvl="0" indent="0">
              <a:spcBef>
                <a:spcPts val="300"/>
              </a:spcBef>
              <a:spcAft>
                <a:spcPts val="600"/>
              </a:spcAft>
              <a:buNone/>
            </a:pPr>
            <a:r>
              <a:rPr lang="en-US" sz="2700" b="1" dirty="0">
                <a:solidFill>
                  <a:srgbClr val="0072CE"/>
                </a:solidFill>
                <a:effectLst/>
                <a:ea typeface="Times New Roman" panose="02020603050405020304" pitchFamily="18" charset="0"/>
                <a:cs typeface="Times New Roman" panose="02020603050405020304" pitchFamily="18" charset="0"/>
              </a:rPr>
              <a:t>JHU pays the full cost of basic and dependent life insurance:</a:t>
            </a:r>
            <a:endParaRPr lang="en-US" sz="2700" dirty="0">
              <a:effectLst/>
              <a:ea typeface="Times New Roman" panose="02020603050405020304" pitchFamily="18" charset="0"/>
              <a:cs typeface="Times New Roman" panose="02020603050405020304" pitchFamily="18" charset="0"/>
            </a:endParaRPr>
          </a:p>
          <a:p>
            <a:pPr marL="342900" marR="0" lvl="0" indent="-342900">
              <a:spcBef>
                <a:spcPts val="300"/>
              </a:spcBef>
              <a:spcAft>
                <a:spcPts val="600"/>
              </a:spcAft>
              <a:buFont typeface="Symbol" panose="05050102010706020507" pitchFamily="18" charset="2"/>
              <a:buChar char=""/>
            </a:pPr>
            <a:r>
              <a:rPr lang="en-US" sz="2700" b="1" dirty="0">
                <a:effectLst/>
                <a:ea typeface="Times New Roman" panose="02020603050405020304" pitchFamily="18" charset="0"/>
                <a:cs typeface="Times New Roman" panose="02020603050405020304" pitchFamily="18" charset="0"/>
              </a:rPr>
              <a:t>Basic:</a:t>
            </a:r>
            <a:r>
              <a:rPr lang="en-US" sz="2700" dirty="0">
                <a:effectLst/>
                <a:ea typeface="Times New Roman" panose="02020603050405020304" pitchFamily="18" charset="0"/>
                <a:cs typeface="Times New Roman" panose="02020603050405020304" pitchFamily="18" charset="0"/>
              </a:rPr>
              <a:t> 100% of base salary</a:t>
            </a:r>
          </a:p>
          <a:p>
            <a:pPr marL="342900" marR="0" lvl="0" indent="-342900">
              <a:spcBef>
                <a:spcPts val="300"/>
              </a:spcBef>
              <a:spcAft>
                <a:spcPts val="600"/>
              </a:spcAft>
              <a:buFont typeface="Symbol" panose="05050102010706020507" pitchFamily="18" charset="2"/>
              <a:buChar char=""/>
            </a:pPr>
            <a:r>
              <a:rPr lang="en-US" sz="2700" b="1" dirty="0">
                <a:effectLst/>
                <a:ea typeface="Times New Roman" panose="02020603050405020304" pitchFamily="18" charset="0"/>
                <a:cs typeface="Times New Roman" panose="02020603050405020304" pitchFamily="18" charset="0"/>
              </a:rPr>
              <a:t>Supplemental:</a:t>
            </a:r>
            <a:r>
              <a:rPr lang="en-US" sz="2700" dirty="0">
                <a:effectLst/>
                <a:ea typeface="Times New Roman" panose="02020603050405020304" pitchFamily="18" charset="0"/>
                <a:cs typeface="Times New Roman" panose="02020603050405020304" pitchFamily="18" charset="0"/>
              </a:rPr>
              <a:t> Additional 100% of base salary</a:t>
            </a:r>
          </a:p>
          <a:p>
            <a:pPr marL="342900" marR="0" lvl="0" indent="-342900">
              <a:spcBef>
                <a:spcPts val="300"/>
              </a:spcBef>
              <a:spcAft>
                <a:spcPts val="600"/>
              </a:spcAft>
              <a:buFont typeface="Symbol" panose="05050102010706020507" pitchFamily="18" charset="2"/>
              <a:buChar char=""/>
            </a:pPr>
            <a:r>
              <a:rPr lang="en-US" sz="2700" b="1" dirty="0">
                <a:effectLst/>
                <a:ea typeface="Times New Roman" panose="02020603050405020304" pitchFamily="18" charset="0"/>
                <a:cs typeface="Times New Roman" panose="02020603050405020304" pitchFamily="18" charset="0"/>
              </a:rPr>
              <a:t>Dependent:</a:t>
            </a:r>
            <a:r>
              <a:rPr lang="en-US" sz="2700" dirty="0">
                <a:effectLst/>
                <a:ea typeface="Times New Roman" panose="02020603050405020304" pitchFamily="18" charset="0"/>
                <a:cs typeface="Times New Roman" panose="02020603050405020304" pitchFamily="18" charset="0"/>
              </a:rPr>
              <a:t> $4,000 for spouse or domestic partner and $2,000 per child</a:t>
            </a:r>
          </a:p>
          <a:p>
            <a:pPr marL="0" marR="0" lvl="0" indent="0">
              <a:spcBef>
                <a:spcPts val="300"/>
              </a:spcBef>
              <a:spcAft>
                <a:spcPts val="600"/>
              </a:spcAft>
              <a:buNone/>
            </a:pPr>
            <a:endParaRPr lang="en-US" sz="2400" dirty="0">
              <a:effectLst/>
              <a:ea typeface="Times New Roman" panose="02020603050405020304" pitchFamily="18" charset="0"/>
              <a:cs typeface="Times New Roman" panose="02020603050405020304" pitchFamily="18" charset="0"/>
            </a:endParaRPr>
          </a:p>
          <a:p>
            <a:pPr marL="0" indent="0">
              <a:spcBef>
                <a:spcPts val="300"/>
              </a:spcBef>
              <a:spcAft>
                <a:spcPts val="600"/>
              </a:spcAft>
              <a:buNone/>
            </a:pPr>
            <a:r>
              <a:rPr lang="en-US" sz="2700" i="1" dirty="0">
                <a:effectLst/>
                <a:ea typeface="Times New Roman" panose="02020603050405020304" pitchFamily="18" charset="0"/>
                <a:cs typeface="Times New Roman" panose="02020603050405020304" pitchFamily="18" charset="0"/>
              </a:rPr>
              <a:t>If you elect supplemental life insurance, you pay </a:t>
            </a:r>
            <a:br>
              <a:rPr lang="en-US" sz="2700" i="1" dirty="0">
                <a:effectLst/>
                <a:ea typeface="Times New Roman" panose="02020603050405020304" pitchFamily="18" charset="0"/>
                <a:cs typeface="Times New Roman" panose="02020603050405020304" pitchFamily="18" charset="0"/>
              </a:rPr>
            </a:br>
            <a:r>
              <a:rPr lang="en-US" sz="2700" i="1" dirty="0">
                <a:effectLst/>
                <a:ea typeface="Times New Roman" panose="02020603050405020304" pitchFamily="18" charset="0"/>
                <a:cs typeface="Times New Roman" panose="02020603050405020304" pitchFamily="18" charset="0"/>
              </a:rPr>
              <a:t>the difference and must provide evidence </a:t>
            </a:r>
            <a:br>
              <a:rPr lang="en-US" sz="2700" i="1" dirty="0">
                <a:effectLst/>
                <a:ea typeface="Times New Roman" panose="02020603050405020304" pitchFamily="18" charset="0"/>
                <a:cs typeface="Times New Roman" panose="02020603050405020304" pitchFamily="18" charset="0"/>
              </a:rPr>
            </a:br>
            <a:r>
              <a:rPr lang="en-US" sz="2700" i="1" dirty="0">
                <a:effectLst/>
                <a:ea typeface="Times New Roman" panose="02020603050405020304" pitchFamily="18" charset="0"/>
                <a:cs typeface="Times New Roman" panose="02020603050405020304" pitchFamily="18" charset="0"/>
              </a:rPr>
              <a:t>of insurability (EOI).</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19</a:t>
            </a:fld>
            <a:endParaRPr lang="en-US" dirty="0"/>
          </a:p>
        </p:txBody>
      </p:sp>
      <p:pic>
        <p:nvPicPr>
          <p:cNvPr id="6" name="Picture 5">
            <a:extLst>
              <a:ext uri="{FF2B5EF4-FFF2-40B4-BE49-F238E27FC236}">
                <a16:creationId xmlns:a16="http://schemas.microsoft.com/office/drawing/2014/main" id="{011AFEFE-331D-9239-9020-DBF4823C8311}"/>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3792FB42-C03F-40E8-8123-452DCC32F2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5492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Disability Protection </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20</a:t>
            </a:fld>
            <a:endParaRPr lang="en-US" dirty="0"/>
          </a:p>
        </p:txBody>
      </p:sp>
      <p:sp>
        <p:nvSpPr>
          <p:cNvPr id="9" name="Content Placeholder 8">
            <a:extLst>
              <a:ext uri="{FF2B5EF4-FFF2-40B4-BE49-F238E27FC236}">
                <a16:creationId xmlns:a16="http://schemas.microsoft.com/office/drawing/2014/main" id="{AD4A1815-8136-912D-FBC5-4E7C4E354326}"/>
              </a:ext>
            </a:extLst>
          </p:cNvPr>
          <p:cNvSpPr>
            <a:spLocks noGrp="1"/>
          </p:cNvSpPr>
          <p:nvPr>
            <p:ph idx="1"/>
          </p:nvPr>
        </p:nvSpPr>
        <p:spPr>
          <a:xfrm>
            <a:off x="826241" y="1272717"/>
            <a:ext cx="8012959" cy="5209337"/>
          </a:xfrm>
        </p:spPr>
        <p:txBody>
          <a:bodyPr>
            <a:normAutofit/>
          </a:bodyPr>
          <a:lstStyle/>
          <a:p>
            <a:pPr marL="0" marR="0" lvl="0" indent="0">
              <a:spcBef>
                <a:spcPts val="0"/>
              </a:spcBef>
              <a:spcAft>
                <a:spcPts val="0"/>
              </a:spcAft>
              <a:buNone/>
            </a:pPr>
            <a:r>
              <a:rPr lang="en-US" sz="2700" b="1" dirty="0">
                <a:solidFill>
                  <a:srgbClr val="0072CE"/>
                </a:solidFill>
              </a:rPr>
              <a:t>Short-term disability: </a:t>
            </a:r>
            <a:r>
              <a:rPr lang="en-US" sz="2700" dirty="0"/>
              <a:t>After a 14-day period, replaces 60% of your pay for up to 11 weeks (up to $2,500 weekly)</a:t>
            </a:r>
          </a:p>
          <a:p>
            <a:pPr marL="0" marR="0" lvl="0" indent="0">
              <a:spcBef>
                <a:spcPts val="0"/>
              </a:spcBef>
              <a:spcAft>
                <a:spcPts val="0"/>
              </a:spcAft>
              <a:buNone/>
            </a:pPr>
            <a:endParaRPr lang="en-US" sz="2700" dirty="0"/>
          </a:p>
          <a:p>
            <a:pPr marL="0" marR="0" lvl="0" indent="0">
              <a:spcBef>
                <a:spcPts val="0"/>
              </a:spcBef>
              <a:spcAft>
                <a:spcPts val="0"/>
              </a:spcAft>
              <a:buNone/>
            </a:pPr>
            <a:r>
              <a:rPr lang="en-US" sz="2700" b="1" dirty="0"/>
              <a:t>Automatically provided</a:t>
            </a:r>
          </a:p>
          <a:p>
            <a:pPr marL="0" marR="0" lvl="0" indent="0">
              <a:spcBef>
                <a:spcPts val="0"/>
              </a:spcBef>
              <a:spcAft>
                <a:spcPts val="0"/>
              </a:spcAft>
              <a:buNone/>
            </a:pPr>
            <a:r>
              <a:rPr lang="en-US" sz="2700" b="1" dirty="0">
                <a:solidFill>
                  <a:srgbClr val="0072CE"/>
                </a:solidFill>
              </a:rPr>
              <a:t>Long-term disability: </a:t>
            </a:r>
            <a:r>
              <a:rPr lang="en-US" sz="2700" dirty="0"/>
              <a:t>After 90 consecutive days, replaces 60% of your pay (up to $10,000 monthly)</a:t>
            </a:r>
          </a:p>
        </p:txBody>
      </p:sp>
      <p:pic>
        <p:nvPicPr>
          <p:cNvPr id="3" name="Picture 2">
            <a:extLst>
              <a:ext uri="{FF2B5EF4-FFF2-40B4-BE49-F238E27FC236}">
                <a16:creationId xmlns:a16="http://schemas.microsoft.com/office/drawing/2014/main" id="{878CEA3F-EB3B-5F5B-22ED-A95C6B984647}"/>
              </a:ext>
            </a:extLst>
          </p:cNvPr>
          <p:cNvPicPr>
            <a:picLocks noChangeAspect="1"/>
          </p:cNvPicPr>
          <p:nvPr/>
        </p:nvPicPr>
        <p:blipFill>
          <a:blip r:embed="rId5" cstate="screen">
            <a:extLst>
              <a:ext uri="{28A0092B-C50C-407E-A947-70E740481C1C}">
                <a14:useLocalDpi xmlns:a14="http://schemas.microsoft.com/office/drawing/2010/main"/>
              </a:ext>
            </a:extLst>
          </a:blip>
          <a:srcRect t="9853" b="9853"/>
          <a:stretch/>
        </p:blipFill>
        <p:spPr>
          <a:xfrm>
            <a:off x="9144000" y="4572000"/>
            <a:ext cx="2467434" cy="1981200"/>
          </a:xfrm>
          <a:prstGeom prst="rect">
            <a:avLst/>
          </a:prstGeom>
        </p:spPr>
      </p:pic>
      <p:pic>
        <p:nvPicPr>
          <p:cNvPr id="5" name="Recorded Sound">
            <a:hlinkClick r:id="" action="ppaction://media"/>
            <a:extLst>
              <a:ext uri="{FF2B5EF4-FFF2-40B4-BE49-F238E27FC236}">
                <a16:creationId xmlns:a16="http://schemas.microsoft.com/office/drawing/2014/main" id="{9BF9C5E4-7E9A-4815-8A54-46504E0F9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22248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br>
              <a:rPr lang="en-US" dirty="0"/>
            </a:br>
            <a:r>
              <a:rPr lang="en-US" dirty="0"/>
              <a:t>Voluntary Benefits </a:t>
            </a:r>
            <a:br>
              <a:rPr lang="en-US" sz="4000" b="1" dirty="0">
                <a:solidFill>
                  <a:srgbClr val="7D858B"/>
                </a:solidFill>
                <a:effectLst/>
                <a:latin typeface="Arial" panose="020B0604020202020204" pitchFamily="34" charset="0"/>
                <a:ea typeface="MS Gothic" panose="020B06090702050802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953724" y="1272717"/>
            <a:ext cx="10245494" cy="5209337"/>
          </a:xfrm>
        </p:spPr>
        <p:txBody>
          <a:bodyPr>
            <a:normAutofit/>
          </a:bodyPr>
          <a:lstStyle/>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Identity theft protection</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Pet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Auto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Homeowner’s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Critical illness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Accident insurance</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342900" marR="0" lvl="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Times New Roman" panose="02020603050405020304" pitchFamily="18" charset="0"/>
                <a:cs typeface="Times New Roman" panose="02020603050405020304" pitchFamily="18" charset="0"/>
              </a:rPr>
              <a:t>Legal plan</a:t>
            </a:r>
            <a:endPar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21</a:t>
            </a:fld>
            <a:endParaRPr lang="en-US" dirty="0"/>
          </a:p>
        </p:txBody>
      </p:sp>
      <p:pic>
        <p:nvPicPr>
          <p:cNvPr id="5" name="Picture 5">
            <a:extLst>
              <a:ext uri="{FF2B5EF4-FFF2-40B4-BE49-F238E27FC236}">
                <a16:creationId xmlns:a16="http://schemas.microsoft.com/office/drawing/2014/main" id="{D4E416B7-4126-7B5E-C0C4-EC8ACDCD668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9433" t="9853" r="11175" b="9853"/>
          <a:stretch/>
        </p:blipFill>
        <p:spPr>
          <a:xfrm>
            <a:off x="9376756" y="4572000"/>
            <a:ext cx="1958940" cy="1981200"/>
          </a:xfrm>
          <a:prstGeom prst="rect">
            <a:avLst/>
          </a:prstGeom>
        </p:spPr>
      </p:pic>
      <p:pic>
        <p:nvPicPr>
          <p:cNvPr id="6" name="Recorded Sound">
            <a:hlinkClick r:id="" action="ppaction://media"/>
            <a:extLst>
              <a:ext uri="{FF2B5EF4-FFF2-40B4-BE49-F238E27FC236}">
                <a16:creationId xmlns:a16="http://schemas.microsoft.com/office/drawing/2014/main" id="{A4DC52B5-3FA8-43E8-BBDC-A94B17297A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2009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br>
              <a:rPr lang="en-US" dirty="0"/>
            </a:br>
            <a:r>
              <a:rPr lang="en-US" dirty="0"/>
              <a:t>Other Benefits That Support Your Well-Being </a:t>
            </a:r>
            <a:br>
              <a:rPr lang="en-US" sz="4000" b="1" dirty="0">
                <a:solidFill>
                  <a:srgbClr val="7D858B"/>
                </a:solidFill>
                <a:effectLst/>
                <a:latin typeface="Arial" panose="020B0604020202020204" pitchFamily="34" charset="0"/>
                <a:ea typeface="MS Gothic" panose="020B06090702050802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DDF5878-92FC-A4A1-BBBB-7846D7791273}"/>
              </a:ext>
            </a:extLst>
          </p:cNvPr>
          <p:cNvSpPr>
            <a:spLocks noGrp="1"/>
          </p:cNvSpPr>
          <p:nvPr>
            <p:ph idx="1"/>
          </p:nvPr>
        </p:nvSpPr>
        <p:spPr>
          <a:xfrm>
            <a:off x="953723" y="1272717"/>
            <a:ext cx="10245495" cy="5660346"/>
          </a:xfrm>
        </p:spPr>
        <p:txBody>
          <a:bodyPr>
            <a:normAutofit/>
          </a:bodyPr>
          <a:lstStyle/>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effectLst/>
                <a:latin typeface="Candara" panose="020E0502030303020204" pitchFamily="34" charset="0"/>
                <a:ea typeface="Arial" panose="020B0604020202020204" pitchFamily="34" charset="0"/>
                <a:cs typeface="Verdana" panose="020B0604030504040204" pitchFamily="34" charset="0"/>
              </a:rPr>
              <a:t>The 403(b) retirement plan</a:t>
            </a:r>
            <a:r>
              <a:rPr lang="en-US" sz="2800" dirty="0">
                <a:solidFill>
                  <a:srgbClr val="F27220"/>
                </a:solidFill>
                <a:effectLst/>
                <a:latin typeface="Candara" panose="020E0502030303020204" pitchFamily="34" charset="0"/>
                <a:ea typeface="Arial" panose="020B0604020202020204" pitchFamily="34" charset="0"/>
                <a:cs typeface="Verdana" panose="020B0604030504040204" pitchFamily="34" charset="0"/>
              </a:rPr>
              <a:t> </a:t>
            </a:r>
            <a:r>
              <a:rPr lang="en-US" sz="2800" dirty="0">
                <a:solidFill>
                  <a:srgbClr val="121A1F"/>
                </a:solidFill>
                <a:latin typeface="Candara" panose="020E0502030303020204" pitchFamily="34" charset="0"/>
              </a:rPr>
              <a:t>(TIAA)</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The Bargaining Unit Employees’ Retirement Pension Plan (Empower)</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MMA’s Prosper Wise </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Family and caregiving programs </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Healthy at Hopkins </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The Johns Hopkins Employee Assistance </a:t>
            </a:r>
            <a:br>
              <a:rPr lang="en-US" sz="2800" dirty="0">
                <a:solidFill>
                  <a:srgbClr val="121A1F"/>
                </a:solidFill>
                <a:latin typeface="Candara" panose="020E0502030303020204" pitchFamily="34" charset="0"/>
              </a:rPr>
            </a:br>
            <a:r>
              <a:rPr lang="en-US" sz="2800" dirty="0">
                <a:solidFill>
                  <a:srgbClr val="121A1F"/>
                </a:solidFill>
                <a:latin typeface="Candara" panose="020E0502030303020204" pitchFamily="34" charset="0"/>
              </a:rPr>
              <a:t>Program (JHEAP) </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Tuition grants and assistance</a:t>
            </a:r>
          </a:p>
          <a:p>
            <a:pPr marL="342900" indent="-342900">
              <a:spcBef>
                <a:spcPts val="300"/>
              </a:spcBef>
              <a:spcAft>
                <a:spcPts val="600"/>
              </a:spcAft>
              <a:buClr>
                <a:srgbClr val="002C77"/>
              </a:buClr>
              <a:buFont typeface="Symbol" panose="05050102010706020507" pitchFamily="18" charset="2"/>
              <a:buChar char=""/>
            </a:pPr>
            <a:r>
              <a:rPr lang="en-US" sz="2800" dirty="0">
                <a:solidFill>
                  <a:srgbClr val="121A1F"/>
                </a:solidFill>
                <a:latin typeface="Candara" panose="020E0502030303020204" pitchFamily="34" charset="0"/>
              </a:rPr>
              <a:t>Coming Soon </a:t>
            </a:r>
            <a:r>
              <a:rPr lang="en-US" sz="2800">
                <a:solidFill>
                  <a:srgbClr val="121A1F"/>
                </a:solidFill>
                <a:latin typeface="Candara" panose="020E0502030303020204" pitchFamily="34" charset="0"/>
              </a:rPr>
              <a:t>GED assistance!!!</a:t>
            </a:r>
            <a:endParaRPr lang="en-US" sz="2800" dirty="0">
              <a:solidFill>
                <a:srgbClr val="121A1F"/>
              </a:solidFill>
              <a:latin typeface="Candara" panose="020E0502030303020204" pitchFamily="34" charset="0"/>
            </a:endParaRP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22</a:t>
            </a:fld>
            <a:endParaRPr lang="en-US" dirty="0"/>
          </a:p>
        </p:txBody>
      </p:sp>
      <p:pic>
        <p:nvPicPr>
          <p:cNvPr id="5" name="Picture 5">
            <a:extLst>
              <a:ext uri="{FF2B5EF4-FFF2-40B4-BE49-F238E27FC236}">
                <a16:creationId xmlns:a16="http://schemas.microsoft.com/office/drawing/2014/main" id="{05DD07F2-4F8C-D549-7745-8890AC8C564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9433" t="9853" r="11175" b="9853"/>
          <a:stretch/>
        </p:blipFill>
        <p:spPr>
          <a:xfrm>
            <a:off x="9376756" y="4572000"/>
            <a:ext cx="1958940" cy="1981200"/>
          </a:xfrm>
          <a:prstGeom prst="rect">
            <a:avLst/>
          </a:prstGeom>
        </p:spPr>
      </p:pic>
      <p:pic>
        <p:nvPicPr>
          <p:cNvPr id="6" name="Recorded Sound">
            <a:hlinkClick r:id="" action="ppaction://media"/>
            <a:extLst>
              <a:ext uri="{FF2B5EF4-FFF2-40B4-BE49-F238E27FC236}">
                <a16:creationId xmlns:a16="http://schemas.microsoft.com/office/drawing/2014/main" id="{EF4001C9-D2DA-4374-ACB9-3919F14A2E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2059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842B-F763-5535-F26E-99FDF368DB85}"/>
              </a:ext>
            </a:extLst>
          </p:cNvPr>
          <p:cNvSpPr>
            <a:spLocks noGrp="1"/>
          </p:cNvSpPr>
          <p:nvPr>
            <p:ph type="title"/>
          </p:nvPr>
        </p:nvSpPr>
        <p:spPr/>
        <p:txBody>
          <a:bodyPr/>
          <a:lstStyle/>
          <a:p>
            <a:r>
              <a:rPr lang="en-US" b="1" dirty="0"/>
              <a:t>Actions Needed</a:t>
            </a:r>
          </a:p>
        </p:txBody>
      </p:sp>
      <p:sp>
        <p:nvSpPr>
          <p:cNvPr id="3" name="Content Placeholder 2">
            <a:extLst>
              <a:ext uri="{FF2B5EF4-FFF2-40B4-BE49-F238E27FC236}">
                <a16:creationId xmlns:a16="http://schemas.microsoft.com/office/drawing/2014/main" id="{8080F456-5598-21CF-5399-FB09D80B64DA}"/>
              </a:ext>
            </a:extLst>
          </p:cNvPr>
          <p:cNvSpPr>
            <a:spLocks noGrp="1"/>
          </p:cNvSpPr>
          <p:nvPr>
            <p:ph idx="1"/>
          </p:nvPr>
        </p:nvSpPr>
        <p:spPr/>
        <p:txBody>
          <a:bodyPr/>
          <a:lstStyle/>
          <a:p>
            <a:pPr>
              <a:buClr>
                <a:srgbClr val="68ACE5"/>
              </a:buClr>
            </a:pPr>
            <a:r>
              <a:rPr lang="en-US" dirty="0"/>
              <a:t>Elections That May Require Action</a:t>
            </a:r>
          </a:p>
          <a:p>
            <a:pPr>
              <a:buClr>
                <a:srgbClr val="68ACE5"/>
              </a:buClr>
            </a:pPr>
            <a:r>
              <a:rPr lang="en-US" dirty="0"/>
              <a:t>Elections That Will Carry Over </a:t>
            </a:r>
          </a:p>
        </p:txBody>
      </p:sp>
      <p:sp>
        <p:nvSpPr>
          <p:cNvPr id="4" name="Slide Number Placeholder 3">
            <a:extLst>
              <a:ext uri="{FF2B5EF4-FFF2-40B4-BE49-F238E27FC236}">
                <a16:creationId xmlns:a16="http://schemas.microsoft.com/office/drawing/2014/main" id="{EE3F702A-67EF-D8B3-33F4-51D8FF6590C0}"/>
              </a:ext>
            </a:extLst>
          </p:cNvPr>
          <p:cNvSpPr>
            <a:spLocks noGrp="1"/>
          </p:cNvSpPr>
          <p:nvPr>
            <p:ph type="sldNum" sz="quarter" idx="4"/>
          </p:nvPr>
        </p:nvSpPr>
        <p:spPr/>
        <p:txBody>
          <a:bodyPr/>
          <a:lstStyle/>
          <a:p>
            <a:fld id="{BC825DD3-F8EA-8B4C-9EBB-4B822F02D76E}" type="slidenum">
              <a:rPr lang="en-US" smtClean="0"/>
              <a:pPr/>
              <a:t>23</a:t>
            </a:fld>
            <a:endParaRPr lang="en-US" dirty="0"/>
          </a:p>
        </p:txBody>
      </p:sp>
      <p:pic>
        <p:nvPicPr>
          <p:cNvPr id="5" name="Picture 4">
            <a:extLst>
              <a:ext uri="{FF2B5EF4-FFF2-40B4-BE49-F238E27FC236}">
                <a16:creationId xmlns:a16="http://schemas.microsoft.com/office/drawing/2014/main" id="{47E23B21-F947-C280-8614-400CA1D30A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581064"/>
            <a:ext cx="2248520" cy="2248520"/>
          </a:xfrm>
          <a:prstGeom prst="rect">
            <a:avLst/>
          </a:prstGeom>
        </p:spPr>
      </p:pic>
      <p:pic>
        <p:nvPicPr>
          <p:cNvPr id="6" name="Picture 5">
            <a:extLst>
              <a:ext uri="{FF2B5EF4-FFF2-40B4-BE49-F238E27FC236}">
                <a16:creationId xmlns:a16="http://schemas.microsoft.com/office/drawing/2014/main" id="{7F885623-0414-9803-F06A-5BC6EA6C1CF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9670" y="4581064"/>
            <a:ext cx="2248520" cy="2248520"/>
          </a:xfrm>
          <a:prstGeom prst="rect">
            <a:avLst/>
          </a:prstGeom>
        </p:spPr>
      </p:pic>
      <p:pic>
        <p:nvPicPr>
          <p:cNvPr id="8" name="Picture 7">
            <a:extLst>
              <a:ext uri="{FF2B5EF4-FFF2-40B4-BE49-F238E27FC236}">
                <a16:creationId xmlns:a16="http://schemas.microsoft.com/office/drawing/2014/main" id="{6BFF160B-E89D-6202-9356-8A8E7F5C2F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29010" y="4581064"/>
            <a:ext cx="2248520" cy="2248519"/>
          </a:xfrm>
          <a:prstGeom prst="rect">
            <a:avLst/>
          </a:prstGeom>
        </p:spPr>
      </p:pic>
      <p:pic>
        <p:nvPicPr>
          <p:cNvPr id="10" name="Picture 9">
            <a:extLst>
              <a:ext uri="{FF2B5EF4-FFF2-40B4-BE49-F238E27FC236}">
                <a16:creationId xmlns:a16="http://schemas.microsoft.com/office/drawing/2014/main" id="{1285EC8A-AFE7-AD95-823E-B3DDE72B46E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633543" y="4581064"/>
            <a:ext cx="2248520" cy="2248520"/>
          </a:xfrm>
          <a:prstGeom prst="rect">
            <a:avLst/>
          </a:prstGeom>
        </p:spPr>
      </p:pic>
      <p:pic>
        <p:nvPicPr>
          <p:cNvPr id="11" name="Picture 10">
            <a:extLst>
              <a:ext uri="{FF2B5EF4-FFF2-40B4-BE49-F238E27FC236}">
                <a16:creationId xmlns:a16="http://schemas.microsoft.com/office/drawing/2014/main" id="{35BA3996-4D00-7F77-B333-8D81C27D91D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24477" y="4581064"/>
            <a:ext cx="2248520" cy="2248519"/>
          </a:xfrm>
          <a:prstGeom prst="rect">
            <a:avLst/>
          </a:prstGeom>
        </p:spPr>
      </p:pic>
      <p:pic>
        <p:nvPicPr>
          <p:cNvPr id="7" name="Recorded Sound">
            <a:hlinkClick r:id="" action="ppaction://media"/>
            <a:extLst>
              <a:ext uri="{FF2B5EF4-FFF2-40B4-BE49-F238E27FC236}">
                <a16:creationId xmlns:a16="http://schemas.microsoft.com/office/drawing/2014/main" id="{370B789C-6B3F-490A-B2FA-D554DAAED6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8006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0C97-2779-90AC-C73F-577FFECE4BFB}"/>
              </a:ext>
            </a:extLst>
          </p:cNvPr>
          <p:cNvSpPr>
            <a:spLocks noGrp="1"/>
          </p:cNvSpPr>
          <p:nvPr>
            <p:ph type="title"/>
          </p:nvPr>
        </p:nvSpPr>
        <p:spPr/>
        <p:txBody>
          <a:bodyPr/>
          <a:lstStyle/>
          <a:p>
            <a:r>
              <a:rPr lang="en-US" dirty="0"/>
              <a:t>Elections That May Require Action </a:t>
            </a:r>
          </a:p>
        </p:txBody>
      </p:sp>
      <p:sp>
        <p:nvSpPr>
          <p:cNvPr id="3" name="Content Placeholder 2">
            <a:extLst>
              <a:ext uri="{FF2B5EF4-FFF2-40B4-BE49-F238E27FC236}">
                <a16:creationId xmlns:a16="http://schemas.microsoft.com/office/drawing/2014/main" id="{447E83EE-EA1E-573E-E891-67071F7A5CD8}"/>
              </a:ext>
            </a:extLst>
          </p:cNvPr>
          <p:cNvSpPr>
            <a:spLocks noGrp="1"/>
          </p:cNvSpPr>
          <p:nvPr>
            <p:ph idx="1"/>
          </p:nvPr>
        </p:nvSpPr>
        <p:spPr>
          <a:xfrm>
            <a:off x="817246" y="1497657"/>
            <a:ext cx="8692515" cy="5209337"/>
          </a:xfrm>
        </p:spPr>
        <p:txBody>
          <a:bodyPr>
            <a:normAutofit/>
          </a:bodyPr>
          <a:lstStyle/>
          <a:p>
            <a:pPr marL="0" indent="0">
              <a:buNone/>
            </a:pPr>
            <a:r>
              <a:rPr lang="en-US" sz="2700" b="1" dirty="0">
                <a:solidFill>
                  <a:srgbClr val="0072CE"/>
                </a:solidFill>
              </a:rPr>
              <a:t>You must enroll if you’d like to:</a:t>
            </a:r>
          </a:p>
          <a:p>
            <a:pPr marL="548640" lvl="1" indent="0">
              <a:buClr>
                <a:srgbClr val="002C77"/>
              </a:buClr>
              <a:buNone/>
            </a:pPr>
            <a:r>
              <a:rPr lang="en-US" dirty="0"/>
              <a:t>Select a </a:t>
            </a:r>
            <a:r>
              <a:rPr lang="en-US" b="1" dirty="0"/>
              <a:t>medical plan</a:t>
            </a:r>
            <a:r>
              <a:rPr lang="en-US" dirty="0"/>
              <a:t>. </a:t>
            </a:r>
          </a:p>
          <a:p>
            <a:pPr lvl="2">
              <a:buClr>
                <a:srgbClr val="002C77"/>
              </a:buClr>
              <a:buFont typeface="Courier New" panose="02070309020205020404" pitchFamily="49" charset="0"/>
              <a:buChar char="o"/>
            </a:pPr>
            <a:r>
              <a:rPr lang="en-US" sz="2000" dirty="0"/>
              <a:t>If you don’t choose your medical plan, we’ll enroll you in one </a:t>
            </a:r>
            <a:br>
              <a:rPr lang="en-US" sz="2000" dirty="0"/>
            </a:br>
            <a:r>
              <a:rPr lang="en-US" sz="2000" dirty="0"/>
              <a:t>(more details to come in the next slide).</a:t>
            </a:r>
          </a:p>
          <a:p>
            <a:pPr marL="548640" lvl="1" indent="0">
              <a:buClr>
                <a:srgbClr val="002C77"/>
              </a:buClr>
              <a:buNone/>
            </a:pPr>
            <a:r>
              <a:rPr lang="en-US" dirty="0"/>
              <a:t>Participate in </a:t>
            </a:r>
            <a:r>
              <a:rPr lang="en-US" b="1" dirty="0"/>
              <a:t>tax-advantaged spending and </a:t>
            </a:r>
            <a:br>
              <a:rPr lang="en-US" b="1" dirty="0"/>
            </a:br>
            <a:r>
              <a:rPr lang="en-US" b="1" dirty="0"/>
              <a:t>savings accounts</a:t>
            </a:r>
            <a:r>
              <a:rPr lang="en-US" dirty="0"/>
              <a:t>.</a:t>
            </a:r>
          </a:p>
          <a:p>
            <a:pPr lvl="2">
              <a:buClr>
                <a:srgbClr val="002C77"/>
              </a:buClr>
              <a:buSzPct val="80000"/>
              <a:buFont typeface="Courier New" panose="02070309020205020404" pitchFamily="49" charset="0"/>
              <a:buChar char="o"/>
            </a:pPr>
            <a:r>
              <a:rPr lang="en-US" sz="2000" dirty="0"/>
              <a:t>Health Care Flexible Spending Account (FSA)</a:t>
            </a:r>
          </a:p>
          <a:p>
            <a:pPr lvl="2">
              <a:buClr>
                <a:srgbClr val="002C77"/>
              </a:buClr>
              <a:buSzPct val="80000"/>
              <a:buFont typeface="Courier New" panose="02070309020205020404" pitchFamily="49" charset="0"/>
              <a:buChar char="o"/>
            </a:pPr>
            <a:r>
              <a:rPr lang="en-US" sz="2000" dirty="0"/>
              <a:t>Dependent Care FSA</a:t>
            </a:r>
          </a:p>
          <a:p>
            <a:pPr marL="548640" lvl="1" indent="0">
              <a:buClr>
                <a:srgbClr val="002C77"/>
              </a:buClr>
              <a:buNone/>
            </a:pPr>
            <a:r>
              <a:rPr lang="en-US" dirty="0"/>
              <a:t>Apply (or reapply) for the </a:t>
            </a:r>
            <a:r>
              <a:rPr lang="en-US" b="1" dirty="0"/>
              <a:t>Child Care Voucher program</a:t>
            </a:r>
            <a:r>
              <a:rPr lang="en-US" dirty="0"/>
              <a:t> </a:t>
            </a:r>
            <a:br>
              <a:rPr lang="en-US" dirty="0"/>
            </a:br>
            <a:r>
              <a:rPr lang="en-US" dirty="0"/>
              <a:t>and/or </a:t>
            </a:r>
            <a:r>
              <a:rPr lang="en-US" b="1" dirty="0"/>
              <a:t>scholarship</a:t>
            </a:r>
            <a:r>
              <a:rPr lang="en-US" dirty="0"/>
              <a:t> to JHU Partner Centers.</a:t>
            </a:r>
          </a:p>
          <a:p>
            <a:pPr marL="548640" lvl="1" indent="0">
              <a:buClr>
                <a:srgbClr val="002C77"/>
              </a:buClr>
              <a:buNone/>
            </a:pPr>
            <a:r>
              <a:rPr lang="en-US" b="1" dirty="0"/>
              <a:t>Add or remove dependents. </a:t>
            </a:r>
          </a:p>
          <a:p>
            <a:endParaRPr lang="en-US" dirty="0"/>
          </a:p>
        </p:txBody>
      </p:sp>
      <p:sp>
        <p:nvSpPr>
          <p:cNvPr id="4" name="Slide Number Placeholder 3">
            <a:extLst>
              <a:ext uri="{FF2B5EF4-FFF2-40B4-BE49-F238E27FC236}">
                <a16:creationId xmlns:a16="http://schemas.microsoft.com/office/drawing/2014/main" id="{B8818157-FD57-FDC0-7B1C-8EF2E8F23D89}"/>
              </a:ext>
            </a:extLst>
          </p:cNvPr>
          <p:cNvSpPr>
            <a:spLocks noGrp="1"/>
          </p:cNvSpPr>
          <p:nvPr>
            <p:ph type="sldNum" sz="quarter" idx="4"/>
          </p:nvPr>
        </p:nvSpPr>
        <p:spPr/>
        <p:txBody>
          <a:bodyPr/>
          <a:lstStyle/>
          <a:p>
            <a:fld id="{BC825DD3-F8EA-8B4C-9EBB-4B822F02D76E}" type="slidenum">
              <a:rPr lang="en-US" smtClean="0"/>
              <a:pPr/>
              <a:t>24</a:t>
            </a:fld>
            <a:endParaRPr lang="en-US" dirty="0"/>
          </a:p>
        </p:txBody>
      </p:sp>
      <p:pic>
        <p:nvPicPr>
          <p:cNvPr id="5" name="Picture 6">
            <a:extLst>
              <a:ext uri="{FF2B5EF4-FFF2-40B4-BE49-F238E27FC236}">
                <a16:creationId xmlns:a16="http://schemas.microsoft.com/office/drawing/2014/main" id="{61730ED3-66ED-7DCD-EB2B-06F50D09241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6059" r="3647" b="8151"/>
          <a:stretch/>
        </p:blipFill>
        <p:spPr>
          <a:xfrm>
            <a:off x="9509761" y="4275570"/>
            <a:ext cx="1828800" cy="2091980"/>
          </a:xfrm>
          <a:prstGeom prst="rect">
            <a:avLst/>
          </a:prstGeom>
        </p:spPr>
      </p:pic>
      <p:pic>
        <p:nvPicPr>
          <p:cNvPr id="7" name="Picture 5">
            <a:extLst>
              <a:ext uri="{FF2B5EF4-FFF2-40B4-BE49-F238E27FC236}">
                <a16:creationId xmlns:a16="http://schemas.microsoft.com/office/drawing/2014/main" id="{51E39A8A-9EF1-60BC-F094-B71B0BFAFA82}"/>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2027596"/>
            <a:ext cx="401292" cy="366370"/>
          </a:xfrm>
          <a:prstGeom prst="rect">
            <a:avLst/>
          </a:prstGeom>
        </p:spPr>
      </p:pic>
      <p:pic>
        <p:nvPicPr>
          <p:cNvPr id="8" name="Picture 5">
            <a:extLst>
              <a:ext uri="{FF2B5EF4-FFF2-40B4-BE49-F238E27FC236}">
                <a16:creationId xmlns:a16="http://schemas.microsoft.com/office/drawing/2014/main" id="{405346AF-7960-49E1-89BA-D4E15D9FAE5A}"/>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3157531"/>
            <a:ext cx="401292" cy="366370"/>
          </a:xfrm>
          <a:prstGeom prst="rect">
            <a:avLst/>
          </a:prstGeom>
        </p:spPr>
      </p:pic>
      <p:pic>
        <p:nvPicPr>
          <p:cNvPr id="9" name="Picture 5">
            <a:extLst>
              <a:ext uri="{FF2B5EF4-FFF2-40B4-BE49-F238E27FC236}">
                <a16:creationId xmlns:a16="http://schemas.microsoft.com/office/drawing/2014/main" id="{A7C4F022-EE0F-7751-8E21-5A1BFEA71383}"/>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4718763"/>
            <a:ext cx="401292" cy="366370"/>
          </a:xfrm>
          <a:prstGeom prst="rect">
            <a:avLst/>
          </a:prstGeom>
        </p:spPr>
      </p:pic>
      <p:pic>
        <p:nvPicPr>
          <p:cNvPr id="10" name="Picture 5">
            <a:extLst>
              <a:ext uri="{FF2B5EF4-FFF2-40B4-BE49-F238E27FC236}">
                <a16:creationId xmlns:a16="http://schemas.microsoft.com/office/drawing/2014/main" id="{76060B48-88CC-44EE-410F-9ED6406F739E}"/>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908" t="11097" r="8908" b="13870"/>
          <a:stretch/>
        </p:blipFill>
        <p:spPr>
          <a:xfrm>
            <a:off x="941252" y="5536225"/>
            <a:ext cx="401292" cy="366370"/>
          </a:xfrm>
          <a:prstGeom prst="rect">
            <a:avLst/>
          </a:prstGeom>
        </p:spPr>
      </p:pic>
      <p:pic>
        <p:nvPicPr>
          <p:cNvPr id="6" name="Recorded Sound">
            <a:hlinkClick r:id="" action="ppaction://media"/>
            <a:extLst>
              <a:ext uri="{FF2B5EF4-FFF2-40B4-BE49-F238E27FC236}">
                <a16:creationId xmlns:a16="http://schemas.microsoft.com/office/drawing/2014/main" id="{7BE374A0-2B1A-496F-A0BE-101C5EF038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0903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2FD5CB87-16BC-DE9E-011E-C56B5358E48C}"/>
              </a:ext>
            </a:extLst>
          </p:cNvPr>
          <p:cNvSpPr>
            <a:spLocks noGrp="1"/>
          </p:cNvSpPr>
          <p:nvPr>
            <p:ph type="title"/>
          </p:nvPr>
        </p:nvSpPr>
        <p:spPr/>
        <p:txBody>
          <a:bodyPr/>
          <a:lstStyle/>
          <a:p>
            <a:r>
              <a:rPr lang="en-US" dirty="0"/>
              <a:t>Choosing Your Medical Plan</a:t>
            </a:r>
          </a:p>
        </p:txBody>
      </p:sp>
      <p:sp>
        <p:nvSpPr>
          <p:cNvPr id="36" name="Content Placeholder 2">
            <a:extLst>
              <a:ext uri="{FF2B5EF4-FFF2-40B4-BE49-F238E27FC236}">
                <a16:creationId xmlns:a16="http://schemas.microsoft.com/office/drawing/2014/main" id="{47D8EFE3-C715-F2BC-9462-C22AA412CE55}"/>
              </a:ext>
            </a:extLst>
          </p:cNvPr>
          <p:cNvSpPr>
            <a:spLocks noGrp="1"/>
          </p:cNvSpPr>
          <p:nvPr>
            <p:ph idx="1"/>
          </p:nvPr>
        </p:nvSpPr>
        <p:spPr>
          <a:xfrm>
            <a:off x="817247" y="1549909"/>
            <a:ext cx="10245494" cy="1350499"/>
          </a:xfrm>
        </p:spPr>
        <p:txBody>
          <a:bodyPr>
            <a:normAutofit fontScale="92500"/>
          </a:bodyPr>
          <a:lstStyle/>
          <a:p>
            <a:pPr marL="0" indent="0">
              <a:buNone/>
            </a:pPr>
            <a:r>
              <a:rPr lang="en-US" sz="2400" dirty="0"/>
              <a:t>This year, </a:t>
            </a:r>
            <a:r>
              <a:rPr lang="en-US" sz="2400" b="1" dirty="0"/>
              <a:t>you must enroll </a:t>
            </a:r>
            <a:r>
              <a:rPr lang="en-US" sz="2400" dirty="0"/>
              <a:t>if you’d like to select your medical plan.</a:t>
            </a:r>
          </a:p>
          <a:p>
            <a:pPr marL="0" indent="0">
              <a:buNone/>
            </a:pPr>
            <a:r>
              <a:rPr lang="en-US" sz="2400" dirty="0"/>
              <a:t>If you don’t select a new medical plan, we’ll enroll you in the plan and coverage level (individual or family) that’s the closest to what you have now (at 2024 costs):</a:t>
            </a:r>
          </a:p>
        </p:txBody>
      </p:sp>
      <p:sp>
        <p:nvSpPr>
          <p:cNvPr id="4" name="Slide Number Placeholder 3">
            <a:extLst>
              <a:ext uri="{FF2B5EF4-FFF2-40B4-BE49-F238E27FC236}">
                <a16:creationId xmlns:a16="http://schemas.microsoft.com/office/drawing/2014/main" id="{E3272576-09B2-6A74-6091-7F4890B41821}"/>
              </a:ext>
            </a:extLst>
          </p:cNvPr>
          <p:cNvSpPr>
            <a:spLocks noGrp="1"/>
          </p:cNvSpPr>
          <p:nvPr>
            <p:ph type="sldNum" sz="quarter" idx="4"/>
          </p:nvPr>
        </p:nvSpPr>
        <p:spPr/>
        <p:txBody>
          <a:bodyPr/>
          <a:lstStyle/>
          <a:p>
            <a:fld id="{BC825DD3-F8EA-8B4C-9EBB-4B822F02D76E}" type="slidenum">
              <a:rPr lang="en-US" smtClean="0"/>
              <a:pPr/>
              <a:t>25</a:t>
            </a:fld>
            <a:endParaRPr lang="en-US" dirty="0"/>
          </a:p>
        </p:txBody>
      </p:sp>
      <p:pic>
        <p:nvPicPr>
          <p:cNvPr id="3" name="Picture 2">
            <a:extLst>
              <a:ext uri="{FF2B5EF4-FFF2-40B4-BE49-F238E27FC236}">
                <a16:creationId xmlns:a16="http://schemas.microsoft.com/office/drawing/2014/main" id="{26EF871B-1B64-4CA2-3CB8-0AE7F921F3AA}"/>
              </a:ext>
            </a:extLst>
          </p:cNvPr>
          <p:cNvPicPr>
            <a:picLocks noChangeAspect="1"/>
          </p:cNvPicPr>
          <p:nvPr/>
        </p:nvPicPr>
        <p:blipFill rotWithShape="1">
          <a:blip r:embed="rId5">
            <a:extLst>
              <a:ext uri="{28A0092B-C50C-407E-A947-70E740481C1C}">
                <a14:useLocalDpi xmlns:a14="http://schemas.microsoft.com/office/drawing/2010/main" val="0"/>
              </a:ext>
            </a:extLst>
          </a:blip>
          <a:srcRect l="2062" t="9621" r="1797" b="16395"/>
          <a:stretch/>
        </p:blipFill>
        <p:spPr>
          <a:xfrm>
            <a:off x="894889" y="3110151"/>
            <a:ext cx="9805181" cy="2475915"/>
          </a:xfrm>
          <a:prstGeom prst="rect">
            <a:avLst/>
          </a:prstGeom>
        </p:spPr>
      </p:pic>
      <p:pic>
        <p:nvPicPr>
          <p:cNvPr id="2" name="Picture 1">
            <a:extLst>
              <a:ext uri="{FF2B5EF4-FFF2-40B4-BE49-F238E27FC236}">
                <a16:creationId xmlns:a16="http://schemas.microsoft.com/office/drawing/2014/main" id="{3F289BCD-C01D-294A-4B5A-29DAB9DB8CD6}"/>
              </a:ext>
            </a:extLst>
          </p:cNvPr>
          <p:cNvPicPr>
            <a:picLocks noChangeAspect="1"/>
          </p:cNvPicPr>
          <p:nvPr/>
        </p:nvPicPr>
        <p:blipFill rotWithShape="1">
          <a:blip r:embed="rId6">
            <a:extLst>
              <a:ext uri="{28A0092B-C50C-407E-A947-70E740481C1C}">
                <a14:useLocalDpi xmlns:a14="http://schemas.microsoft.com/office/drawing/2010/main" val="0"/>
              </a:ext>
            </a:extLst>
          </a:blip>
          <a:srcRect l="1643" t="34858" r="19191" b="27577"/>
          <a:stretch/>
        </p:blipFill>
        <p:spPr>
          <a:xfrm>
            <a:off x="817246" y="5976290"/>
            <a:ext cx="8673850" cy="1350499"/>
          </a:xfrm>
          <a:prstGeom prst="rect">
            <a:avLst/>
          </a:prstGeom>
        </p:spPr>
      </p:pic>
      <p:pic>
        <p:nvPicPr>
          <p:cNvPr id="5" name="Recorded Sound">
            <a:hlinkClick r:id="" action="ppaction://media"/>
            <a:extLst>
              <a:ext uri="{FF2B5EF4-FFF2-40B4-BE49-F238E27FC236}">
                <a16:creationId xmlns:a16="http://schemas.microsoft.com/office/drawing/2014/main" id="{BDC56857-E6EF-4134-863A-E10461F7EF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200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A61A-1EF4-9A0F-B29F-1C6E7E913250}"/>
              </a:ext>
            </a:extLst>
          </p:cNvPr>
          <p:cNvSpPr>
            <a:spLocks noGrp="1"/>
          </p:cNvSpPr>
          <p:nvPr>
            <p:ph type="title"/>
          </p:nvPr>
        </p:nvSpPr>
        <p:spPr/>
        <p:txBody>
          <a:bodyPr/>
          <a:lstStyle/>
          <a:p>
            <a:r>
              <a:rPr lang="en-US" dirty="0"/>
              <a:t>Elections That Will Carry Over </a:t>
            </a:r>
          </a:p>
        </p:txBody>
      </p:sp>
      <p:sp>
        <p:nvSpPr>
          <p:cNvPr id="4" name="Slide Number Placeholder 3">
            <a:extLst>
              <a:ext uri="{FF2B5EF4-FFF2-40B4-BE49-F238E27FC236}">
                <a16:creationId xmlns:a16="http://schemas.microsoft.com/office/drawing/2014/main" id="{3D784A5B-D935-348F-3E60-6BC7FDD89084}"/>
              </a:ext>
            </a:extLst>
          </p:cNvPr>
          <p:cNvSpPr>
            <a:spLocks noGrp="1"/>
          </p:cNvSpPr>
          <p:nvPr>
            <p:ph type="sldNum" sz="quarter" idx="4"/>
          </p:nvPr>
        </p:nvSpPr>
        <p:spPr/>
        <p:txBody>
          <a:bodyPr/>
          <a:lstStyle/>
          <a:p>
            <a:fld id="{BC825DD3-F8EA-8B4C-9EBB-4B822F02D76E}" type="slidenum">
              <a:rPr lang="en-US" smtClean="0"/>
              <a:pPr/>
              <a:t>26</a:t>
            </a:fld>
            <a:endParaRPr lang="en-US" dirty="0"/>
          </a:p>
        </p:txBody>
      </p:sp>
      <p:sp>
        <p:nvSpPr>
          <p:cNvPr id="6" name="Content Placeholder 2">
            <a:extLst>
              <a:ext uri="{FF2B5EF4-FFF2-40B4-BE49-F238E27FC236}">
                <a16:creationId xmlns:a16="http://schemas.microsoft.com/office/drawing/2014/main" id="{F79B2675-07E8-FC3F-7F24-BD06209AD82D}"/>
              </a:ext>
            </a:extLst>
          </p:cNvPr>
          <p:cNvSpPr txBox="1">
            <a:spLocks/>
          </p:cNvSpPr>
          <p:nvPr/>
        </p:nvSpPr>
        <p:spPr>
          <a:xfrm>
            <a:off x="1358720" y="1549909"/>
            <a:ext cx="10245494" cy="5209337"/>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dirty="0"/>
              <a:t>Dental</a:t>
            </a:r>
          </a:p>
          <a:p>
            <a:pPr marL="0" indent="0">
              <a:buFont typeface="Arial" panose="020B0604020202020204" pitchFamily="34" charset="0"/>
              <a:buNone/>
            </a:pPr>
            <a:r>
              <a:rPr lang="en-US" dirty="0"/>
              <a:t>Vision</a:t>
            </a:r>
          </a:p>
          <a:p>
            <a:pPr marL="0" indent="0">
              <a:buFont typeface="Arial" panose="020B0604020202020204" pitchFamily="34" charset="0"/>
              <a:buNone/>
            </a:pPr>
            <a:r>
              <a:rPr lang="en-US" dirty="0"/>
              <a:t>Life insurance</a:t>
            </a:r>
          </a:p>
          <a:p>
            <a:pPr marL="0" indent="0">
              <a:buFont typeface="Arial" panose="020B0604020202020204" pitchFamily="34" charset="0"/>
              <a:buNone/>
            </a:pPr>
            <a:r>
              <a:rPr lang="en-US" dirty="0"/>
              <a:t>Disability protection</a:t>
            </a:r>
          </a:p>
          <a:p>
            <a:pPr marL="0" indent="0">
              <a:buFont typeface="Arial" panose="020B0604020202020204" pitchFamily="34" charset="0"/>
              <a:buNone/>
            </a:pPr>
            <a:r>
              <a:rPr lang="en-US" dirty="0"/>
              <a:t>Voluntary benefits</a:t>
            </a:r>
          </a:p>
          <a:p>
            <a:endParaRPr lang="en-US" dirty="0"/>
          </a:p>
          <a:p>
            <a:endParaRPr lang="en-US" dirty="0"/>
          </a:p>
        </p:txBody>
      </p:sp>
      <p:pic>
        <p:nvPicPr>
          <p:cNvPr id="5" name="Picture 5">
            <a:extLst>
              <a:ext uri="{FF2B5EF4-FFF2-40B4-BE49-F238E27FC236}">
                <a16:creationId xmlns:a16="http://schemas.microsoft.com/office/drawing/2014/main" id="{CC5C2E0D-FA2B-6413-DE62-1C4FDFA34FD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1609994"/>
            <a:ext cx="473046" cy="431880"/>
          </a:xfrm>
          <a:prstGeom prst="rect">
            <a:avLst/>
          </a:prstGeom>
        </p:spPr>
      </p:pic>
      <p:pic>
        <p:nvPicPr>
          <p:cNvPr id="9" name="Picture 5">
            <a:extLst>
              <a:ext uri="{FF2B5EF4-FFF2-40B4-BE49-F238E27FC236}">
                <a16:creationId xmlns:a16="http://schemas.microsoft.com/office/drawing/2014/main" id="{01514BFF-6F47-1530-4959-8B06A08187F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2198139"/>
            <a:ext cx="473046" cy="431880"/>
          </a:xfrm>
          <a:prstGeom prst="rect">
            <a:avLst/>
          </a:prstGeom>
        </p:spPr>
      </p:pic>
      <p:pic>
        <p:nvPicPr>
          <p:cNvPr id="10" name="Picture 5">
            <a:extLst>
              <a:ext uri="{FF2B5EF4-FFF2-40B4-BE49-F238E27FC236}">
                <a16:creationId xmlns:a16="http://schemas.microsoft.com/office/drawing/2014/main" id="{68625AF6-A5E9-BEBC-3BDE-F890385703A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2786284"/>
            <a:ext cx="473046" cy="431880"/>
          </a:xfrm>
          <a:prstGeom prst="rect">
            <a:avLst/>
          </a:prstGeom>
        </p:spPr>
      </p:pic>
      <p:pic>
        <p:nvPicPr>
          <p:cNvPr id="11" name="Picture 5">
            <a:extLst>
              <a:ext uri="{FF2B5EF4-FFF2-40B4-BE49-F238E27FC236}">
                <a16:creationId xmlns:a16="http://schemas.microsoft.com/office/drawing/2014/main" id="{73495BDE-1852-EEAB-51BC-8EA6C9F7A52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3374429"/>
            <a:ext cx="473046" cy="431880"/>
          </a:xfrm>
          <a:prstGeom prst="rect">
            <a:avLst/>
          </a:prstGeom>
        </p:spPr>
      </p:pic>
      <p:pic>
        <p:nvPicPr>
          <p:cNvPr id="12" name="Picture 5">
            <a:extLst>
              <a:ext uri="{FF2B5EF4-FFF2-40B4-BE49-F238E27FC236}">
                <a16:creationId xmlns:a16="http://schemas.microsoft.com/office/drawing/2014/main" id="{99E7A4A3-0164-7802-A9F5-865A09269E5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908" t="11097" r="8908" b="13870"/>
          <a:stretch/>
        </p:blipFill>
        <p:spPr>
          <a:xfrm>
            <a:off x="857002" y="3962574"/>
            <a:ext cx="473046" cy="431880"/>
          </a:xfrm>
          <a:prstGeom prst="rect">
            <a:avLst/>
          </a:prstGeom>
        </p:spPr>
      </p:pic>
      <p:pic>
        <p:nvPicPr>
          <p:cNvPr id="3" name="Recorded Sound">
            <a:hlinkClick r:id="" action="ppaction://media"/>
            <a:extLst>
              <a:ext uri="{FF2B5EF4-FFF2-40B4-BE49-F238E27FC236}">
                <a16:creationId xmlns:a16="http://schemas.microsoft.com/office/drawing/2014/main" id="{5552377A-102F-4741-8A17-51EF670086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42078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7868-5228-D5C9-B997-2F57BD2CB981}"/>
              </a:ext>
            </a:extLst>
          </p:cNvPr>
          <p:cNvSpPr>
            <a:spLocks noGrp="1"/>
          </p:cNvSpPr>
          <p:nvPr>
            <p:ph type="title"/>
          </p:nvPr>
        </p:nvSpPr>
        <p:spPr/>
        <p:txBody>
          <a:bodyPr/>
          <a:lstStyle/>
          <a:p>
            <a:r>
              <a:rPr lang="en-US" dirty="0"/>
              <a:t>Hopkins Community Programs</a:t>
            </a:r>
          </a:p>
        </p:txBody>
      </p:sp>
      <p:sp>
        <p:nvSpPr>
          <p:cNvPr id="3" name="Content Placeholder 2">
            <a:extLst>
              <a:ext uri="{FF2B5EF4-FFF2-40B4-BE49-F238E27FC236}">
                <a16:creationId xmlns:a16="http://schemas.microsoft.com/office/drawing/2014/main" id="{C200D269-EFFA-EADE-D7CD-276A36B2B423}"/>
              </a:ext>
            </a:extLst>
          </p:cNvPr>
          <p:cNvSpPr>
            <a:spLocks noGrp="1"/>
          </p:cNvSpPr>
          <p:nvPr>
            <p:ph idx="1"/>
          </p:nvPr>
        </p:nvSpPr>
        <p:spPr/>
        <p:txBody>
          <a:bodyPr>
            <a:normAutofit fontScale="85000" lnSpcReduction="10000"/>
          </a:bodyPr>
          <a:lstStyle/>
          <a:p>
            <a:pPr marL="0" indent="0">
              <a:buNone/>
            </a:pPr>
            <a:r>
              <a:rPr lang="en-US" b="1" dirty="0">
                <a:solidFill>
                  <a:srgbClr val="0072CE"/>
                </a:solidFill>
              </a:rPr>
              <a:t>United Way</a:t>
            </a:r>
          </a:p>
          <a:p>
            <a:r>
              <a:rPr lang="en-US" dirty="0"/>
              <a:t>As you enroll, you can support our partnership with </a:t>
            </a:r>
            <a:br>
              <a:rPr lang="en-US" dirty="0"/>
            </a:br>
            <a:r>
              <a:rPr lang="en-US" dirty="0"/>
              <a:t>the United Way. </a:t>
            </a:r>
          </a:p>
          <a:p>
            <a:r>
              <a:rPr lang="en-US" dirty="0"/>
              <a:t>The 2023 United Way Campaign takes place from </a:t>
            </a:r>
            <a:br>
              <a:rPr lang="en-US" dirty="0"/>
            </a:br>
            <a:r>
              <a:rPr lang="en-US" dirty="0"/>
              <a:t>October 25 to December 22, 2023.</a:t>
            </a:r>
          </a:p>
          <a:p>
            <a:endParaRPr lang="en-US" dirty="0"/>
          </a:p>
          <a:p>
            <a:pPr marL="0" indent="0">
              <a:buNone/>
            </a:pPr>
            <a:r>
              <a:rPr lang="en-US" b="1" dirty="0">
                <a:solidFill>
                  <a:srgbClr val="0072CE"/>
                </a:solidFill>
              </a:rPr>
              <a:t>Vernon Rice Memorial Holiday Turkey Program</a:t>
            </a:r>
          </a:p>
          <a:p>
            <a:r>
              <a:rPr lang="en-US" dirty="0"/>
              <a:t>Another quick and easy way to give to the community is through our holiday turkey program.</a:t>
            </a:r>
          </a:p>
          <a:p>
            <a:r>
              <a:rPr lang="en-US" dirty="0"/>
              <a:t>A $25 donation will provide a basket of a fresh turkey and vegetables </a:t>
            </a:r>
            <a:br>
              <a:rPr lang="en-US" dirty="0"/>
            </a:br>
            <a:r>
              <a:rPr lang="en-US" dirty="0"/>
              <a:t>from a local farm to a family in need. The baskets are delivered by </a:t>
            </a:r>
            <a:br>
              <a:rPr lang="en-US" dirty="0"/>
            </a:br>
            <a:r>
              <a:rPr lang="en-US" dirty="0"/>
              <a:t>St. Anthony of Padua Church for the Thanksgiving and December holidays.</a:t>
            </a:r>
          </a:p>
        </p:txBody>
      </p:sp>
      <p:sp>
        <p:nvSpPr>
          <p:cNvPr id="4" name="Slide Number Placeholder 3">
            <a:extLst>
              <a:ext uri="{FF2B5EF4-FFF2-40B4-BE49-F238E27FC236}">
                <a16:creationId xmlns:a16="http://schemas.microsoft.com/office/drawing/2014/main" id="{C70845F7-E4AC-50C5-53D8-7486E5FB4F6F}"/>
              </a:ext>
            </a:extLst>
          </p:cNvPr>
          <p:cNvSpPr>
            <a:spLocks noGrp="1"/>
          </p:cNvSpPr>
          <p:nvPr>
            <p:ph type="sldNum" sz="quarter" idx="4"/>
          </p:nvPr>
        </p:nvSpPr>
        <p:spPr/>
        <p:txBody>
          <a:bodyPr/>
          <a:lstStyle/>
          <a:p>
            <a:fld id="{BC825DD3-F8EA-8B4C-9EBB-4B822F02D76E}" type="slidenum">
              <a:rPr lang="en-US" smtClean="0"/>
              <a:pPr/>
              <a:t>27</a:t>
            </a:fld>
            <a:endParaRPr lang="en-US" dirty="0"/>
          </a:p>
        </p:txBody>
      </p:sp>
      <p:pic>
        <p:nvPicPr>
          <p:cNvPr id="6" name="Picture 5">
            <a:extLst>
              <a:ext uri="{FF2B5EF4-FFF2-40B4-BE49-F238E27FC236}">
                <a16:creationId xmlns:a16="http://schemas.microsoft.com/office/drawing/2014/main" id="{9B168E83-BE46-FFA1-DEC0-40BCAA129E4E}"/>
              </a:ext>
            </a:extLst>
          </p:cNvPr>
          <p:cNvPicPr>
            <a:picLocks noChangeAspect="1"/>
          </p:cNvPicPr>
          <p:nvPr/>
        </p:nvPicPr>
        <p:blipFill>
          <a:blip r:embed="rId5"/>
          <a:stretch>
            <a:fillRect/>
          </a:stretch>
        </p:blipFill>
        <p:spPr>
          <a:xfrm>
            <a:off x="9158256" y="500749"/>
            <a:ext cx="1904485" cy="1404793"/>
          </a:xfrm>
          <a:prstGeom prst="rect">
            <a:avLst/>
          </a:prstGeom>
        </p:spPr>
      </p:pic>
      <p:pic>
        <p:nvPicPr>
          <p:cNvPr id="5" name="Recorded Sound">
            <a:hlinkClick r:id="" action="ppaction://media"/>
            <a:extLst>
              <a:ext uri="{FF2B5EF4-FFF2-40B4-BE49-F238E27FC236}">
                <a16:creationId xmlns:a16="http://schemas.microsoft.com/office/drawing/2014/main" id="{EF531EB2-C462-487C-98D8-6EEC6C8571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6103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842B-F763-5535-F26E-99FDF368DB85}"/>
              </a:ext>
            </a:extLst>
          </p:cNvPr>
          <p:cNvSpPr>
            <a:spLocks noGrp="1"/>
          </p:cNvSpPr>
          <p:nvPr>
            <p:ph type="title"/>
          </p:nvPr>
        </p:nvSpPr>
        <p:spPr/>
        <p:txBody>
          <a:bodyPr/>
          <a:lstStyle/>
          <a:p>
            <a:r>
              <a:rPr lang="en-US" b="1" dirty="0"/>
              <a:t>Where to Learn More and Get Help</a:t>
            </a:r>
          </a:p>
        </p:txBody>
      </p:sp>
      <p:sp>
        <p:nvSpPr>
          <p:cNvPr id="4" name="Slide Number Placeholder 3">
            <a:extLst>
              <a:ext uri="{FF2B5EF4-FFF2-40B4-BE49-F238E27FC236}">
                <a16:creationId xmlns:a16="http://schemas.microsoft.com/office/drawing/2014/main" id="{EE3F702A-67EF-D8B3-33F4-51D8FF6590C0}"/>
              </a:ext>
            </a:extLst>
          </p:cNvPr>
          <p:cNvSpPr>
            <a:spLocks noGrp="1"/>
          </p:cNvSpPr>
          <p:nvPr>
            <p:ph type="sldNum" sz="quarter" idx="4"/>
          </p:nvPr>
        </p:nvSpPr>
        <p:spPr/>
        <p:txBody>
          <a:bodyPr/>
          <a:lstStyle/>
          <a:p>
            <a:fld id="{BC825DD3-F8EA-8B4C-9EBB-4B822F02D76E}" type="slidenum">
              <a:rPr lang="en-US" smtClean="0"/>
              <a:pPr/>
              <a:t>28</a:t>
            </a:fld>
            <a:endParaRPr lang="en-US" dirty="0"/>
          </a:p>
        </p:txBody>
      </p:sp>
      <p:pic>
        <p:nvPicPr>
          <p:cNvPr id="3" name="Picture 2">
            <a:extLst>
              <a:ext uri="{FF2B5EF4-FFF2-40B4-BE49-F238E27FC236}">
                <a16:creationId xmlns:a16="http://schemas.microsoft.com/office/drawing/2014/main" id="{6A38FE76-7F78-28AF-C2A2-2C13CF5AD8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09670" y="4581064"/>
            <a:ext cx="2248520" cy="2248520"/>
          </a:xfrm>
          <a:prstGeom prst="rect">
            <a:avLst/>
          </a:prstGeom>
        </p:spPr>
      </p:pic>
      <p:pic>
        <p:nvPicPr>
          <p:cNvPr id="5" name="Picture 4">
            <a:extLst>
              <a:ext uri="{FF2B5EF4-FFF2-40B4-BE49-F238E27FC236}">
                <a16:creationId xmlns:a16="http://schemas.microsoft.com/office/drawing/2014/main" id="{64BDFB38-1E43-6769-8D32-F28CD8F059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9340" y="4581064"/>
            <a:ext cx="2248520" cy="2248519"/>
          </a:xfrm>
          <a:prstGeom prst="rect">
            <a:avLst/>
          </a:prstGeom>
        </p:spPr>
      </p:pic>
      <p:pic>
        <p:nvPicPr>
          <p:cNvPr id="7" name="Picture 6">
            <a:extLst>
              <a:ext uri="{FF2B5EF4-FFF2-40B4-BE49-F238E27FC236}">
                <a16:creationId xmlns:a16="http://schemas.microsoft.com/office/drawing/2014/main" id="{86021821-1E8C-8418-34FF-BA3653C469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38680" y="4581064"/>
            <a:ext cx="2248520" cy="2248519"/>
          </a:xfrm>
          <a:prstGeom prst="rect">
            <a:avLst/>
          </a:prstGeom>
        </p:spPr>
      </p:pic>
      <p:pic>
        <p:nvPicPr>
          <p:cNvPr id="8" name="Picture 7">
            <a:extLst>
              <a:ext uri="{FF2B5EF4-FFF2-40B4-BE49-F238E27FC236}">
                <a16:creationId xmlns:a16="http://schemas.microsoft.com/office/drawing/2014/main" id="{7499BBFB-75AD-D526-A4DE-FE7E8752C7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29010" y="4581064"/>
            <a:ext cx="2248520" cy="2248520"/>
          </a:xfrm>
          <a:prstGeom prst="rect">
            <a:avLst/>
          </a:prstGeom>
        </p:spPr>
      </p:pic>
      <p:pic>
        <p:nvPicPr>
          <p:cNvPr id="10" name="Picture 9">
            <a:extLst>
              <a:ext uri="{FF2B5EF4-FFF2-40B4-BE49-F238E27FC236}">
                <a16:creationId xmlns:a16="http://schemas.microsoft.com/office/drawing/2014/main" id="{D00F4736-190E-91F2-D981-C684823EEA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581064"/>
            <a:ext cx="2248520" cy="2248519"/>
          </a:xfrm>
          <a:prstGeom prst="rect">
            <a:avLst/>
          </a:prstGeom>
        </p:spPr>
      </p:pic>
    </p:spTree>
    <p:extLst>
      <p:ext uri="{BB962C8B-B14F-4D97-AF65-F5344CB8AC3E}">
        <p14:creationId xmlns:p14="http://schemas.microsoft.com/office/powerpoint/2010/main" val="615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BC92-A151-5D18-EF6B-5A8A319EDE50}"/>
              </a:ext>
            </a:extLst>
          </p:cNvPr>
          <p:cNvSpPr>
            <a:spLocks noGrp="1"/>
          </p:cNvSpPr>
          <p:nvPr>
            <p:ph type="title"/>
          </p:nvPr>
        </p:nvSpPr>
        <p:spPr/>
        <p:txBody>
          <a:bodyPr/>
          <a:lstStyle/>
          <a:p>
            <a:r>
              <a:rPr lang="en-US" dirty="0"/>
              <a:t>Benefits Enrollment Is October 11–31, 2023</a:t>
            </a:r>
          </a:p>
        </p:txBody>
      </p:sp>
      <p:sp>
        <p:nvSpPr>
          <p:cNvPr id="4" name="Slide Number Placeholder 3">
            <a:extLst>
              <a:ext uri="{FF2B5EF4-FFF2-40B4-BE49-F238E27FC236}">
                <a16:creationId xmlns:a16="http://schemas.microsoft.com/office/drawing/2014/main" id="{8FDF394D-86B0-826D-BFF9-19E650F8BFA7}"/>
              </a:ext>
            </a:extLst>
          </p:cNvPr>
          <p:cNvSpPr>
            <a:spLocks noGrp="1"/>
          </p:cNvSpPr>
          <p:nvPr>
            <p:ph type="sldNum" sz="quarter" idx="4"/>
          </p:nvPr>
        </p:nvSpPr>
        <p:spPr/>
        <p:txBody>
          <a:bodyPr/>
          <a:lstStyle/>
          <a:p>
            <a:fld id="{BC825DD3-F8EA-8B4C-9EBB-4B822F02D76E}" type="slidenum">
              <a:rPr lang="en-US" smtClean="0"/>
              <a:pPr/>
              <a:t>2</a:t>
            </a:fld>
            <a:endParaRPr lang="en-US" dirty="0"/>
          </a:p>
        </p:txBody>
      </p:sp>
      <p:sp>
        <p:nvSpPr>
          <p:cNvPr id="9" name="Rectangle 8">
            <a:extLst>
              <a:ext uri="{FF2B5EF4-FFF2-40B4-BE49-F238E27FC236}">
                <a16:creationId xmlns:a16="http://schemas.microsoft.com/office/drawing/2014/main" id="{004C98F9-B35D-0F36-B4D5-C5D84A934188}"/>
              </a:ext>
            </a:extLst>
          </p:cNvPr>
          <p:cNvSpPr/>
          <p:nvPr/>
        </p:nvSpPr>
        <p:spPr>
          <a:xfrm>
            <a:off x="875258" y="1405675"/>
            <a:ext cx="3121108"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386A9-D328-9964-D0C0-C9BE5D6C078C}"/>
              </a:ext>
            </a:extLst>
          </p:cNvPr>
          <p:cNvSpPr/>
          <p:nvPr/>
        </p:nvSpPr>
        <p:spPr>
          <a:xfrm>
            <a:off x="875258" y="4246847"/>
            <a:ext cx="3121108"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C907EB9-D347-71E8-0F89-F81685508BE1}"/>
              </a:ext>
            </a:extLst>
          </p:cNvPr>
          <p:cNvSpPr/>
          <p:nvPr/>
        </p:nvSpPr>
        <p:spPr>
          <a:xfrm>
            <a:off x="4248283" y="4246847"/>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8BB59436-6CD4-A41B-3886-29FA327BA0D9}"/>
              </a:ext>
            </a:extLst>
          </p:cNvPr>
          <p:cNvSpPr txBox="1">
            <a:spLocks/>
          </p:cNvSpPr>
          <p:nvPr/>
        </p:nvSpPr>
        <p:spPr>
          <a:xfrm>
            <a:off x="1718243" y="2691191"/>
            <a:ext cx="1435135" cy="929150"/>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Medical</a:t>
            </a:r>
          </a:p>
        </p:txBody>
      </p:sp>
      <p:sp>
        <p:nvSpPr>
          <p:cNvPr id="13" name="Rectangle 12">
            <a:extLst>
              <a:ext uri="{FF2B5EF4-FFF2-40B4-BE49-F238E27FC236}">
                <a16:creationId xmlns:a16="http://schemas.microsoft.com/office/drawing/2014/main" id="{4D1D0D91-332D-88EA-8DBE-39CF14D8E792}"/>
              </a:ext>
            </a:extLst>
          </p:cNvPr>
          <p:cNvSpPr/>
          <p:nvPr/>
        </p:nvSpPr>
        <p:spPr>
          <a:xfrm>
            <a:off x="4248283" y="1405675"/>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590864C0-AC2F-EB06-4789-CF63C8B041BB}"/>
              </a:ext>
            </a:extLst>
          </p:cNvPr>
          <p:cNvSpPr txBox="1">
            <a:spLocks/>
          </p:cNvSpPr>
          <p:nvPr/>
        </p:nvSpPr>
        <p:spPr>
          <a:xfrm>
            <a:off x="1089594" y="5400976"/>
            <a:ext cx="2692435" cy="1085851"/>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Tax-advantaged accounts</a:t>
            </a:r>
          </a:p>
        </p:txBody>
      </p:sp>
      <p:pic>
        <p:nvPicPr>
          <p:cNvPr id="15" name="Picture 14">
            <a:extLst>
              <a:ext uri="{FF2B5EF4-FFF2-40B4-BE49-F238E27FC236}">
                <a16:creationId xmlns:a16="http://schemas.microsoft.com/office/drawing/2014/main" id="{2B8704CA-4BB3-8FA6-A50B-4C5A46BD3D4E}"/>
              </a:ext>
            </a:extLst>
          </p:cNvPr>
          <p:cNvPicPr>
            <a:picLocks noChangeAspect="1"/>
          </p:cNvPicPr>
          <p:nvPr/>
        </p:nvPicPr>
        <p:blipFill>
          <a:blip r:embed="rId5" cstate="screen">
            <a:extLst>
              <a:ext uri="{28A0092B-C50C-407E-A947-70E740481C1C}">
                <a14:useLocalDpi xmlns:a14="http://schemas.microsoft.com/office/drawing/2010/main"/>
              </a:ext>
            </a:extLst>
          </a:blip>
          <a:srcRect t="3691" b="3691"/>
          <a:stretch/>
        </p:blipFill>
        <p:spPr>
          <a:xfrm>
            <a:off x="1856933" y="4391931"/>
            <a:ext cx="1182142" cy="1094877"/>
          </a:xfrm>
          <a:prstGeom prst="rect">
            <a:avLst/>
          </a:prstGeom>
        </p:spPr>
      </p:pic>
      <p:sp>
        <p:nvSpPr>
          <p:cNvPr id="17" name="Content Placeholder 2">
            <a:extLst>
              <a:ext uri="{FF2B5EF4-FFF2-40B4-BE49-F238E27FC236}">
                <a16:creationId xmlns:a16="http://schemas.microsoft.com/office/drawing/2014/main" id="{82752F2A-C58C-F4C8-2D52-A49057C2A8AA}"/>
              </a:ext>
            </a:extLst>
          </p:cNvPr>
          <p:cNvSpPr txBox="1">
            <a:spLocks/>
          </p:cNvSpPr>
          <p:nvPr/>
        </p:nvSpPr>
        <p:spPr>
          <a:xfrm>
            <a:off x="5158649" y="2674107"/>
            <a:ext cx="1435135" cy="929150"/>
          </a:xfrm>
          <a:prstGeom prst="rect">
            <a:avLst/>
          </a:prstGeom>
          <a:ln>
            <a:noFill/>
          </a:ln>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Dental</a:t>
            </a:r>
          </a:p>
        </p:txBody>
      </p:sp>
      <p:pic>
        <p:nvPicPr>
          <p:cNvPr id="19" name="Picture 18">
            <a:extLst>
              <a:ext uri="{FF2B5EF4-FFF2-40B4-BE49-F238E27FC236}">
                <a16:creationId xmlns:a16="http://schemas.microsoft.com/office/drawing/2014/main" id="{C5C5DF1C-9E5B-CFDC-4BEA-7B2F9271B1D3}"/>
              </a:ext>
            </a:extLst>
          </p:cNvPr>
          <p:cNvPicPr>
            <a:picLocks noChangeAspect="1"/>
          </p:cNvPicPr>
          <p:nvPr/>
        </p:nvPicPr>
        <p:blipFill>
          <a:blip r:embed="rId6" cstate="screen">
            <a:extLst>
              <a:ext uri="{28A0092B-C50C-407E-A947-70E740481C1C}">
                <a14:useLocalDpi xmlns:a14="http://schemas.microsoft.com/office/drawing/2010/main"/>
              </a:ext>
            </a:extLst>
          </a:blip>
          <a:srcRect t="3691" b="3691"/>
          <a:stretch/>
        </p:blipFill>
        <p:spPr>
          <a:xfrm>
            <a:off x="5297339" y="4390463"/>
            <a:ext cx="1182142" cy="1094877"/>
          </a:xfrm>
          <a:prstGeom prst="rect">
            <a:avLst/>
          </a:prstGeom>
        </p:spPr>
      </p:pic>
      <p:sp>
        <p:nvSpPr>
          <p:cNvPr id="20" name="Rectangle 19">
            <a:extLst>
              <a:ext uri="{FF2B5EF4-FFF2-40B4-BE49-F238E27FC236}">
                <a16:creationId xmlns:a16="http://schemas.microsoft.com/office/drawing/2014/main" id="{77926F5A-CF35-9A00-2A94-A391DA63641E}"/>
              </a:ext>
            </a:extLst>
          </p:cNvPr>
          <p:cNvSpPr/>
          <p:nvPr/>
        </p:nvSpPr>
        <p:spPr>
          <a:xfrm>
            <a:off x="7756071" y="1405675"/>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55EF386-1627-B260-41EF-C457E9524618}"/>
              </a:ext>
            </a:extLst>
          </p:cNvPr>
          <p:cNvSpPr/>
          <p:nvPr/>
        </p:nvSpPr>
        <p:spPr>
          <a:xfrm>
            <a:off x="7756071" y="4246847"/>
            <a:ext cx="3255871" cy="2604542"/>
          </a:xfrm>
          <a:prstGeom prst="rect">
            <a:avLst/>
          </a:prstGeom>
          <a:solidFill>
            <a:srgbClr val="9C92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BDE1E6C9-5E44-15C8-771A-6FD23F272506}"/>
              </a:ext>
            </a:extLst>
          </p:cNvPr>
          <p:cNvSpPr txBox="1">
            <a:spLocks/>
          </p:cNvSpPr>
          <p:nvPr/>
        </p:nvSpPr>
        <p:spPr>
          <a:xfrm>
            <a:off x="8666437" y="2637840"/>
            <a:ext cx="1435135" cy="929150"/>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50000"/>
              </a:lnSpc>
              <a:buNone/>
            </a:pPr>
            <a:r>
              <a:rPr lang="en-US" sz="2700" dirty="0">
                <a:solidFill>
                  <a:schemeClr val="bg1"/>
                </a:solidFill>
              </a:rPr>
              <a:t>Vision</a:t>
            </a:r>
          </a:p>
        </p:txBody>
      </p:sp>
      <p:pic>
        <p:nvPicPr>
          <p:cNvPr id="23" name="Picture 22">
            <a:extLst>
              <a:ext uri="{FF2B5EF4-FFF2-40B4-BE49-F238E27FC236}">
                <a16:creationId xmlns:a16="http://schemas.microsoft.com/office/drawing/2014/main" id="{5A4FC664-B23E-E3C2-54AF-09DE00A8EE4B}"/>
              </a:ext>
            </a:extLst>
          </p:cNvPr>
          <p:cNvPicPr>
            <a:picLocks noChangeAspect="1"/>
          </p:cNvPicPr>
          <p:nvPr/>
        </p:nvPicPr>
        <p:blipFill>
          <a:blip r:embed="rId7" cstate="screen">
            <a:extLst>
              <a:ext uri="{28A0092B-C50C-407E-A947-70E740481C1C}">
                <a14:useLocalDpi xmlns:a14="http://schemas.microsoft.com/office/drawing/2010/main"/>
              </a:ext>
            </a:extLst>
          </a:blip>
          <a:srcRect t="3691" b="3691"/>
          <a:stretch/>
        </p:blipFill>
        <p:spPr>
          <a:xfrm>
            <a:off x="8805127" y="1617775"/>
            <a:ext cx="1182142" cy="1094877"/>
          </a:xfrm>
          <a:prstGeom prst="rect">
            <a:avLst/>
          </a:prstGeom>
        </p:spPr>
      </p:pic>
      <p:pic>
        <p:nvPicPr>
          <p:cNvPr id="24" name="Picture 23">
            <a:extLst>
              <a:ext uri="{FF2B5EF4-FFF2-40B4-BE49-F238E27FC236}">
                <a16:creationId xmlns:a16="http://schemas.microsoft.com/office/drawing/2014/main" id="{CD79C661-CD72-3CB4-A8F4-38727D9457BF}"/>
              </a:ext>
            </a:extLst>
          </p:cNvPr>
          <p:cNvPicPr>
            <a:picLocks noChangeAspect="1"/>
          </p:cNvPicPr>
          <p:nvPr/>
        </p:nvPicPr>
        <p:blipFill>
          <a:blip r:embed="rId8" cstate="screen">
            <a:extLst>
              <a:ext uri="{28A0092B-C50C-407E-A947-70E740481C1C}">
                <a14:useLocalDpi xmlns:a14="http://schemas.microsoft.com/office/drawing/2010/main"/>
              </a:ext>
            </a:extLst>
          </a:blip>
          <a:srcRect t="3691" b="3691"/>
          <a:stretch/>
        </p:blipFill>
        <p:spPr>
          <a:xfrm>
            <a:off x="8805127" y="4393631"/>
            <a:ext cx="1182142" cy="1094877"/>
          </a:xfrm>
          <a:prstGeom prst="rect">
            <a:avLst/>
          </a:prstGeom>
        </p:spPr>
      </p:pic>
      <p:sp>
        <p:nvSpPr>
          <p:cNvPr id="25" name="Content Placeholder 2">
            <a:extLst>
              <a:ext uri="{FF2B5EF4-FFF2-40B4-BE49-F238E27FC236}">
                <a16:creationId xmlns:a16="http://schemas.microsoft.com/office/drawing/2014/main" id="{B08A938B-658A-0A0D-DAB9-960EF37EF16F}"/>
              </a:ext>
            </a:extLst>
          </p:cNvPr>
          <p:cNvSpPr txBox="1">
            <a:spLocks/>
          </p:cNvSpPr>
          <p:nvPr/>
        </p:nvSpPr>
        <p:spPr>
          <a:xfrm>
            <a:off x="4530000" y="5400976"/>
            <a:ext cx="2692435" cy="1279333"/>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Life insurance </a:t>
            </a:r>
            <a:br>
              <a:rPr lang="en-US" sz="2700" dirty="0">
                <a:solidFill>
                  <a:schemeClr val="bg1"/>
                </a:solidFill>
              </a:rPr>
            </a:br>
            <a:r>
              <a:rPr lang="en-US" sz="2700" dirty="0">
                <a:solidFill>
                  <a:schemeClr val="bg1"/>
                </a:solidFill>
              </a:rPr>
              <a:t>and disability coverage</a:t>
            </a:r>
          </a:p>
        </p:txBody>
      </p:sp>
      <p:sp>
        <p:nvSpPr>
          <p:cNvPr id="26" name="Content Placeholder 2">
            <a:extLst>
              <a:ext uri="{FF2B5EF4-FFF2-40B4-BE49-F238E27FC236}">
                <a16:creationId xmlns:a16="http://schemas.microsoft.com/office/drawing/2014/main" id="{D58A71E7-9079-CA60-929C-3346CEC7AFE4}"/>
              </a:ext>
            </a:extLst>
          </p:cNvPr>
          <p:cNvSpPr txBox="1">
            <a:spLocks/>
          </p:cNvSpPr>
          <p:nvPr/>
        </p:nvSpPr>
        <p:spPr>
          <a:xfrm>
            <a:off x="8037788" y="5400975"/>
            <a:ext cx="2692435" cy="1085851"/>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700" dirty="0">
                <a:solidFill>
                  <a:schemeClr val="bg1"/>
                </a:solidFill>
              </a:rPr>
              <a:t>And </a:t>
            </a:r>
            <a:br>
              <a:rPr lang="en-US" sz="2700" dirty="0">
                <a:solidFill>
                  <a:schemeClr val="bg1"/>
                </a:solidFill>
              </a:rPr>
            </a:br>
            <a:r>
              <a:rPr lang="en-US" sz="2700" dirty="0">
                <a:solidFill>
                  <a:schemeClr val="bg1"/>
                </a:solidFill>
              </a:rPr>
              <a:t>more!</a:t>
            </a:r>
          </a:p>
        </p:txBody>
      </p:sp>
      <p:pic>
        <p:nvPicPr>
          <p:cNvPr id="3" name="Picture 2">
            <a:extLst>
              <a:ext uri="{FF2B5EF4-FFF2-40B4-BE49-F238E27FC236}">
                <a16:creationId xmlns:a16="http://schemas.microsoft.com/office/drawing/2014/main" id="{2CB2D01E-B466-4FBC-5364-D7669609E3FA}"/>
              </a:ext>
            </a:extLst>
          </p:cNvPr>
          <p:cNvPicPr>
            <a:picLocks noChangeAspect="1"/>
          </p:cNvPicPr>
          <p:nvPr/>
        </p:nvPicPr>
        <p:blipFill>
          <a:blip r:embed="rId9" cstate="screen">
            <a:extLst>
              <a:ext uri="{28A0092B-C50C-407E-A947-70E740481C1C}">
                <a14:useLocalDpi xmlns:a14="http://schemas.microsoft.com/office/drawing/2010/main"/>
              </a:ext>
            </a:extLst>
          </a:blip>
          <a:srcRect t="3691" b="3691"/>
          <a:stretch/>
        </p:blipFill>
        <p:spPr>
          <a:xfrm>
            <a:off x="5297339" y="1663594"/>
            <a:ext cx="1182142" cy="1094877"/>
          </a:xfrm>
          <a:prstGeom prst="rect">
            <a:avLst/>
          </a:prstGeom>
        </p:spPr>
      </p:pic>
      <p:pic>
        <p:nvPicPr>
          <p:cNvPr id="7" name="Picture 6">
            <a:extLst>
              <a:ext uri="{FF2B5EF4-FFF2-40B4-BE49-F238E27FC236}">
                <a16:creationId xmlns:a16="http://schemas.microsoft.com/office/drawing/2014/main" id="{6D9F7570-E98D-2533-D0DE-9378AE38492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914" t="9088" r="6503" b="8868"/>
          <a:stretch/>
        </p:blipFill>
        <p:spPr>
          <a:xfrm>
            <a:off x="1857554" y="1658048"/>
            <a:ext cx="1182142" cy="1094877"/>
          </a:xfrm>
          <a:prstGeom prst="rect">
            <a:avLst/>
          </a:prstGeom>
        </p:spPr>
      </p:pic>
      <p:pic>
        <p:nvPicPr>
          <p:cNvPr id="5" name="Recorded Sound">
            <a:hlinkClick r:id="" action="ppaction://media"/>
            <a:extLst>
              <a:ext uri="{FF2B5EF4-FFF2-40B4-BE49-F238E27FC236}">
                <a16:creationId xmlns:a16="http://schemas.microsoft.com/office/drawing/2014/main" id="{35F4AEE9-48D1-42D2-AA45-EE9D60A7C8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47912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996-5123-2A54-F7B7-A6D631E5944F}"/>
              </a:ext>
            </a:extLst>
          </p:cNvPr>
          <p:cNvSpPr>
            <a:spLocks noGrp="1"/>
          </p:cNvSpPr>
          <p:nvPr>
            <p:ph type="title"/>
          </p:nvPr>
        </p:nvSpPr>
        <p:spPr/>
        <p:txBody>
          <a:bodyPr/>
          <a:lstStyle/>
          <a:p>
            <a:r>
              <a:rPr lang="en-US" dirty="0"/>
              <a:t>Learn More and Get Help Making Decisions</a:t>
            </a:r>
          </a:p>
        </p:txBody>
      </p:sp>
      <p:sp>
        <p:nvSpPr>
          <p:cNvPr id="3" name="Content Placeholder 2">
            <a:extLst>
              <a:ext uri="{FF2B5EF4-FFF2-40B4-BE49-F238E27FC236}">
                <a16:creationId xmlns:a16="http://schemas.microsoft.com/office/drawing/2014/main" id="{A23C1B50-AF53-F253-FBD3-0FBF1EE9F69E}"/>
              </a:ext>
            </a:extLst>
          </p:cNvPr>
          <p:cNvSpPr>
            <a:spLocks noGrp="1"/>
          </p:cNvSpPr>
          <p:nvPr>
            <p:ph idx="1"/>
          </p:nvPr>
        </p:nvSpPr>
        <p:spPr/>
        <p:txBody>
          <a:bodyPr>
            <a:normAutofit fontScale="92500" lnSpcReduction="20000"/>
          </a:bodyPr>
          <a:lstStyle/>
          <a:p>
            <a:pPr marL="0" indent="0">
              <a:buNone/>
            </a:pPr>
            <a:r>
              <a:rPr lang="en-US" sz="2700" b="1" dirty="0">
                <a:solidFill>
                  <a:srgbClr val="0072CE"/>
                </a:solidFill>
              </a:rPr>
              <a:t>Attend an on-site benefits fair between 10 a.m. and 2 p.m.:</a:t>
            </a:r>
          </a:p>
          <a:p>
            <a:r>
              <a:rPr lang="en-US" sz="2700" dirty="0"/>
              <a:t>October 10 at East Baltimore (Turner Concourse)</a:t>
            </a:r>
          </a:p>
          <a:p>
            <a:r>
              <a:rPr lang="en-US" sz="2700" dirty="0"/>
              <a:t>October 11 at Homewood (Glass Pavilion)</a:t>
            </a:r>
          </a:p>
          <a:p>
            <a:pPr marL="0" indent="0">
              <a:buNone/>
            </a:pPr>
            <a:endParaRPr lang="en-US" sz="2700" dirty="0"/>
          </a:p>
          <a:p>
            <a:pPr marL="0" indent="0">
              <a:buNone/>
            </a:pPr>
            <a:r>
              <a:rPr lang="en-US" sz="2700" dirty="0"/>
              <a:t>Go to </a:t>
            </a:r>
            <a:r>
              <a:rPr lang="en-US" sz="2700" dirty="0">
                <a:hlinkClick r:id="rId5"/>
              </a:rPr>
              <a:t>hr.jhu.edu/benefits-worklife</a:t>
            </a:r>
            <a:r>
              <a:rPr lang="en-US" sz="2700" dirty="0"/>
              <a:t> to:</a:t>
            </a:r>
          </a:p>
          <a:p>
            <a:r>
              <a:rPr lang="en-US" sz="2700" dirty="0"/>
              <a:t>Compare medical plan options </a:t>
            </a:r>
          </a:p>
          <a:p>
            <a:r>
              <a:rPr lang="en-US" sz="2700" dirty="0"/>
              <a:t>Find answers to FAQs</a:t>
            </a:r>
          </a:p>
          <a:p>
            <a:r>
              <a:rPr lang="en-US" sz="2700" dirty="0"/>
              <a:t>Enroll by October 31!</a:t>
            </a:r>
          </a:p>
          <a:p>
            <a:endParaRPr lang="en-US" sz="2700" dirty="0"/>
          </a:p>
          <a:p>
            <a:pPr marL="0" indent="0">
              <a:buNone/>
            </a:pPr>
            <a:r>
              <a:rPr lang="en-US" sz="2700" b="1" dirty="0">
                <a:solidFill>
                  <a:srgbClr val="0072CE"/>
                </a:solidFill>
              </a:rPr>
              <a:t>Questions? Contact the Benefits Service Center:</a:t>
            </a:r>
          </a:p>
          <a:p>
            <a:r>
              <a:rPr lang="en-US" sz="2700" dirty="0" err="1"/>
              <a:t>benefits@jhu.edu</a:t>
            </a:r>
            <a:r>
              <a:rPr lang="en-US" sz="2700" dirty="0"/>
              <a:t> or 410-516-2000 </a:t>
            </a:r>
          </a:p>
          <a:p>
            <a:endParaRPr lang="en-US" sz="2700" dirty="0"/>
          </a:p>
        </p:txBody>
      </p:sp>
      <p:sp>
        <p:nvSpPr>
          <p:cNvPr id="4" name="Slide Number Placeholder 3">
            <a:extLst>
              <a:ext uri="{FF2B5EF4-FFF2-40B4-BE49-F238E27FC236}">
                <a16:creationId xmlns:a16="http://schemas.microsoft.com/office/drawing/2014/main" id="{0548BA85-1939-5ABC-4FCE-127382158E7F}"/>
              </a:ext>
            </a:extLst>
          </p:cNvPr>
          <p:cNvSpPr>
            <a:spLocks noGrp="1"/>
          </p:cNvSpPr>
          <p:nvPr>
            <p:ph type="sldNum" sz="quarter" idx="4"/>
          </p:nvPr>
        </p:nvSpPr>
        <p:spPr/>
        <p:txBody>
          <a:bodyPr/>
          <a:lstStyle/>
          <a:p>
            <a:fld id="{BC825DD3-F8EA-8B4C-9EBB-4B822F02D76E}" type="slidenum">
              <a:rPr lang="en-US" smtClean="0"/>
              <a:pPr/>
              <a:t>29</a:t>
            </a:fld>
            <a:endParaRPr lang="en-US" dirty="0"/>
          </a:p>
        </p:txBody>
      </p:sp>
      <p:pic>
        <p:nvPicPr>
          <p:cNvPr id="8" name="Picture 7" descr="A qr code on a white background&#10;&#10;Description automatically generated">
            <a:extLst>
              <a:ext uri="{FF2B5EF4-FFF2-40B4-BE49-F238E27FC236}">
                <a16:creationId xmlns:a16="http://schemas.microsoft.com/office/drawing/2014/main" id="{DE525313-829E-913D-0A8A-C249174274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8004" y="4000500"/>
            <a:ext cx="1841949" cy="1858236"/>
          </a:xfrm>
          <a:prstGeom prst="rect">
            <a:avLst/>
          </a:prstGeom>
        </p:spPr>
      </p:pic>
      <p:pic>
        <p:nvPicPr>
          <p:cNvPr id="5" name="Recorded Sound">
            <a:hlinkClick r:id="" action="ppaction://media"/>
            <a:extLst>
              <a:ext uri="{FF2B5EF4-FFF2-40B4-BE49-F238E27FC236}">
                <a16:creationId xmlns:a16="http://schemas.microsoft.com/office/drawing/2014/main" id="{FB079F4E-2754-4ACA-8A57-F1D556B783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40150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84D53-2A81-474D-BDDD-F183D726F9A4}"/>
              </a:ext>
            </a:extLst>
          </p:cNvPr>
          <p:cNvSpPr>
            <a:spLocks noGrp="1"/>
          </p:cNvSpPr>
          <p:nvPr>
            <p:ph idx="1"/>
          </p:nvPr>
        </p:nvSpPr>
        <p:spPr>
          <a:xfrm>
            <a:off x="817245" y="109863"/>
            <a:ext cx="10322979" cy="6649383"/>
          </a:xfrm>
        </p:spPr>
        <p:txBody>
          <a:bodyPr anchor="ctr"/>
          <a:lstStyle/>
          <a:p>
            <a:pPr marL="0" indent="0" algn="ctr">
              <a:buNone/>
            </a:pPr>
            <a:r>
              <a:rPr lang="en-US" sz="5760" dirty="0"/>
              <a:t>Thank you!</a:t>
            </a:r>
          </a:p>
        </p:txBody>
      </p:sp>
      <p:sp>
        <p:nvSpPr>
          <p:cNvPr id="4" name="Slide Number Placeholder 3">
            <a:extLst>
              <a:ext uri="{FF2B5EF4-FFF2-40B4-BE49-F238E27FC236}">
                <a16:creationId xmlns:a16="http://schemas.microsoft.com/office/drawing/2014/main" id="{BA2613B6-3376-D34D-B8B7-B40E89B84FB8}"/>
              </a:ext>
            </a:extLst>
          </p:cNvPr>
          <p:cNvSpPr>
            <a:spLocks noGrp="1"/>
          </p:cNvSpPr>
          <p:nvPr>
            <p:ph type="sldNum" sz="quarter" idx="4"/>
          </p:nvPr>
        </p:nvSpPr>
        <p:spPr/>
        <p:txBody>
          <a:bodyPr/>
          <a:lstStyle/>
          <a:p>
            <a:fld id="{BC825DD3-F8EA-8B4C-9EBB-4B822F02D76E}" type="slidenum">
              <a:rPr lang="en-US" smtClean="0"/>
              <a:pPr/>
              <a:t>30</a:t>
            </a:fld>
            <a:endParaRPr lang="en-US" dirty="0"/>
          </a:p>
        </p:txBody>
      </p:sp>
    </p:spTree>
    <p:extLst>
      <p:ext uri="{BB962C8B-B14F-4D97-AF65-F5344CB8AC3E}">
        <p14:creationId xmlns:p14="http://schemas.microsoft.com/office/powerpoint/2010/main" val="2567768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614-F851-D16D-2182-3101C0B7BB44}"/>
              </a:ext>
            </a:extLst>
          </p:cNvPr>
          <p:cNvSpPr>
            <a:spLocks noGrp="1"/>
          </p:cNvSpPr>
          <p:nvPr>
            <p:ph type="title"/>
          </p:nvPr>
        </p:nvSpPr>
        <p:spPr/>
        <p:txBody>
          <a:bodyPr/>
          <a:lstStyle/>
          <a:p>
            <a:r>
              <a:rPr lang="en-US" dirty="0"/>
              <a:t>What’s New for 2024?</a:t>
            </a:r>
          </a:p>
        </p:txBody>
      </p:sp>
      <p:sp>
        <p:nvSpPr>
          <p:cNvPr id="3" name="Content Placeholder 2">
            <a:extLst>
              <a:ext uri="{FF2B5EF4-FFF2-40B4-BE49-F238E27FC236}">
                <a16:creationId xmlns:a16="http://schemas.microsoft.com/office/drawing/2014/main" id="{00540BEB-D7FA-9105-C948-3C3DC0F07C2A}"/>
              </a:ext>
            </a:extLst>
          </p:cNvPr>
          <p:cNvSpPr>
            <a:spLocks noGrp="1"/>
          </p:cNvSpPr>
          <p:nvPr>
            <p:ph idx="1"/>
          </p:nvPr>
        </p:nvSpPr>
        <p:spPr>
          <a:xfrm>
            <a:off x="817246" y="1673354"/>
            <a:ext cx="10252710" cy="3044478"/>
          </a:xfrm>
        </p:spPr>
        <p:txBody>
          <a:bodyPr/>
          <a:lstStyle/>
          <a:p>
            <a:pPr>
              <a:buClr>
                <a:srgbClr val="68ACE5"/>
              </a:buClr>
            </a:pPr>
            <a:r>
              <a:rPr lang="en-US" sz="2700" dirty="0"/>
              <a:t>New medical plan options</a:t>
            </a:r>
          </a:p>
          <a:p>
            <a:pPr>
              <a:buClr>
                <a:srgbClr val="68ACE5"/>
              </a:buClr>
            </a:pPr>
            <a:r>
              <a:rPr lang="en-US" sz="2700" dirty="0"/>
              <a:t>New health care advocacy service</a:t>
            </a:r>
          </a:p>
          <a:p>
            <a:pPr>
              <a:buClr>
                <a:srgbClr val="68ACE5"/>
              </a:buClr>
            </a:pPr>
            <a:r>
              <a:rPr lang="en-US" sz="2700" dirty="0"/>
              <a:t>New pharmacy benefits manager</a:t>
            </a:r>
          </a:p>
          <a:p>
            <a:pPr>
              <a:buClr>
                <a:srgbClr val="68ACE5"/>
              </a:buClr>
            </a:pPr>
            <a:r>
              <a:rPr lang="en-US" sz="2700" dirty="0"/>
              <a:t>Potential limit increases for tax-advantaged accounts</a:t>
            </a:r>
          </a:p>
          <a:p>
            <a:pPr>
              <a:buClr>
                <a:srgbClr val="68ACE5"/>
              </a:buClr>
            </a:pPr>
            <a:r>
              <a:rPr lang="en-US" sz="2700" dirty="0"/>
              <a:t>New commuter benefits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D57BE84-9454-D8E9-B6FB-5967F79EC649}"/>
              </a:ext>
            </a:extLst>
          </p:cNvPr>
          <p:cNvSpPr>
            <a:spLocks noGrp="1"/>
          </p:cNvSpPr>
          <p:nvPr>
            <p:ph type="sldNum" sz="quarter" idx="4"/>
          </p:nvPr>
        </p:nvSpPr>
        <p:spPr/>
        <p:txBody>
          <a:bodyPr/>
          <a:lstStyle/>
          <a:p>
            <a:fld id="{BC825DD3-F8EA-8B4C-9EBB-4B822F02D76E}" type="slidenum">
              <a:rPr lang="en-US" smtClean="0"/>
              <a:pPr/>
              <a:t>3</a:t>
            </a:fld>
            <a:endParaRPr lang="en-US" dirty="0"/>
          </a:p>
        </p:txBody>
      </p:sp>
      <p:pic>
        <p:nvPicPr>
          <p:cNvPr id="5" name="Picture 4">
            <a:extLst>
              <a:ext uri="{FF2B5EF4-FFF2-40B4-BE49-F238E27FC236}">
                <a16:creationId xmlns:a16="http://schemas.microsoft.com/office/drawing/2014/main" id="{34CEAB5A-DB34-D0EE-A8A2-FB4582EA6A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13" y="4853059"/>
            <a:ext cx="2252133" cy="2252133"/>
          </a:xfrm>
          <a:prstGeom prst="rect">
            <a:avLst/>
          </a:prstGeom>
        </p:spPr>
      </p:pic>
      <p:pic>
        <p:nvPicPr>
          <p:cNvPr id="7" name="Picture 6">
            <a:extLst>
              <a:ext uri="{FF2B5EF4-FFF2-40B4-BE49-F238E27FC236}">
                <a16:creationId xmlns:a16="http://schemas.microsoft.com/office/drawing/2014/main" id="{1BA1038F-EB39-D238-ED98-16B45F89D8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0817" y="4853059"/>
            <a:ext cx="2248520" cy="2248520"/>
          </a:xfrm>
          <a:prstGeom prst="rect">
            <a:avLst/>
          </a:prstGeom>
        </p:spPr>
      </p:pic>
      <p:pic>
        <p:nvPicPr>
          <p:cNvPr id="8" name="Picture 7">
            <a:extLst>
              <a:ext uri="{FF2B5EF4-FFF2-40B4-BE49-F238E27FC236}">
                <a16:creationId xmlns:a16="http://schemas.microsoft.com/office/drawing/2014/main" id="{1D89DFCA-225D-B5F4-B601-DC357CB66F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22953" y="4853059"/>
            <a:ext cx="2248520" cy="2248519"/>
          </a:xfrm>
          <a:prstGeom prst="rect">
            <a:avLst/>
          </a:prstGeom>
        </p:spPr>
      </p:pic>
      <p:pic>
        <p:nvPicPr>
          <p:cNvPr id="9" name="Picture 8">
            <a:extLst>
              <a:ext uri="{FF2B5EF4-FFF2-40B4-BE49-F238E27FC236}">
                <a16:creationId xmlns:a16="http://schemas.microsoft.com/office/drawing/2014/main" id="{F69106C2-FE2D-6544-8C8D-D433897808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07863" y="4853058"/>
            <a:ext cx="2248520" cy="2248519"/>
          </a:xfrm>
          <a:prstGeom prst="rect">
            <a:avLst/>
          </a:prstGeom>
        </p:spPr>
      </p:pic>
      <p:pic>
        <p:nvPicPr>
          <p:cNvPr id="10" name="Picture 9">
            <a:extLst>
              <a:ext uri="{FF2B5EF4-FFF2-40B4-BE49-F238E27FC236}">
                <a16:creationId xmlns:a16="http://schemas.microsoft.com/office/drawing/2014/main" id="{870517AE-8389-8839-0199-3BE4548160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820"/>
          <a:stretch/>
        </p:blipFill>
        <p:spPr>
          <a:xfrm>
            <a:off x="9635067" y="4853058"/>
            <a:ext cx="2248520" cy="2248519"/>
          </a:xfrm>
          <a:prstGeom prst="rect">
            <a:avLst/>
          </a:prstGeom>
        </p:spPr>
      </p:pic>
      <p:pic>
        <p:nvPicPr>
          <p:cNvPr id="6" name="Recorded Sound">
            <a:hlinkClick r:id="" action="ppaction://media"/>
            <a:extLst>
              <a:ext uri="{FF2B5EF4-FFF2-40B4-BE49-F238E27FC236}">
                <a16:creationId xmlns:a16="http://schemas.microsoft.com/office/drawing/2014/main" id="{788DA3DF-0D0B-40BC-BE1F-830D01BAC1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5171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663-F370-2AC8-22C3-995FAFD4EBEA}"/>
              </a:ext>
            </a:extLst>
          </p:cNvPr>
          <p:cNvSpPr>
            <a:spLocks noGrp="1"/>
          </p:cNvSpPr>
          <p:nvPr>
            <p:ph type="title"/>
          </p:nvPr>
        </p:nvSpPr>
        <p:spPr/>
        <p:txBody>
          <a:bodyPr/>
          <a:lstStyle/>
          <a:p>
            <a:r>
              <a:rPr lang="en-US" dirty="0"/>
              <a:t>New Medical Plan Options</a:t>
            </a:r>
          </a:p>
        </p:txBody>
      </p:sp>
      <p:sp>
        <p:nvSpPr>
          <p:cNvPr id="4" name="Slide Number Placeholder 3">
            <a:extLst>
              <a:ext uri="{FF2B5EF4-FFF2-40B4-BE49-F238E27FC236}">
                <a16:creationId xmlns:a16="http://schemas.microsoft.com/office/drawing/2014/main" id="{F61740FD-8D03-4A76-D4CC-D1BF9C017488}"/>
              </a:ext>
            </a:extLst>
          </p:cNvPr>
          <p:cNvSpPr>
            <a:spLocks noGrp="1"/>
          </p:cNvSpPr>
          <p:nvPr>
            <p:ph type="sldNum" sz="quarter" idx="4"/>
          </p:nvPr>
        </p:nvSpPr>
        <p:spPr/>
        <p:txBody>
          <a:bodyPr/>
          <a:lstStyle/>
          <a:p>
            <a:fld id="{BC825DD3-F8EA-8B4C-9EBB-4B822F02D76E}" type="slidenum">
              <a:rPr lang="en-US" smtClean="0"/>
              <a:pPr/>
              <a:t>4</a:t>
            </a:fld>
            <a:endParaRPr lang="en-US" dirty="0"/>
          </a:p>
        </p:txBody>
      </p:sp>
      <p:sp>
        <p:nvSpPr>
          <p:cNvPr id="9" name="Content Placeholder 2">
            <a:extLst>
              <a:ext uri="{FF2B5EF4-FFF2-40B4-BE49-F238E27FC236}">
                <a16:creationId xmlns:a16="http://schemas.microsoft.com/office/drawing/2014/main" id="{34658837-09A6-6C6B-0299-B2D45529E3DD}"/>
              </a:ext>
            </a:extLst>
          </p:cNvPr>
          <p:cNvSpPr>
            <a:spLocks noGrp="1"/>
          </p:cNvSpPr>
          <p:nvPr>
            <p:ph idx="1"/>
          </p:nvPr>
        </p:nvSpPr>
        <p:spPr>
          <a:xfrm>
            <a:off x="817247" y="1549909"/>
            <a:ext cx="10245494" cy="2344497"/>
          </a:xfrm>
        </p:spPr>
        <p:txBody>
          <a:bodyPr/>
          <a:lstStyle/>
          <a:p>
            <a:pPr marL="0" indent="0">
              <a:buNone/>
            </a:pPr>
            <a:r>
              <a:rPr lang="en-US" sz="2700" b="1" dirty="0">
                <a:solidFill>
                  <a:srgbClr val="0072CE"/>
                </a:solidFill>
              </a:rPr>
              <a:t>Beginning in 2024, we’ll offer:</a:t>
            </a:r>
          </a:p>
          <a:p>
            <a:r>
              <a:rPr lang="en-US" sz="2400" dirty="0"/>
              <a:t>Two new medical plans through CareFirst BlueCross BlueShield (BCBS) </a:t>
            </a:r>
          </a:p>
          <a:p>
            <a:r>
              <a:rPr lang="en-US" sz="2400" dirty="0"/>
              <a:t>Kaiser Permanente HMO Plan</a:t>
            </a:r>
          </a:p>
          <a:p>
            <a:endParaRPr lang="en-US" dirty="0"/>
          </a:p>
          <a:p>
            <a:endParaRPr lang="en-US" dirty="0"/>
          </a:p>
        </p:txBody>
      </p:sp>
      <p:pic>
        <p:nvPicPr>
          <p:cNvPr id="3" name="Picture 2">
            <a:extLst>
              <a:ext uri="{FF2B5EF4-FFF2-40B4-BE49-F238E27FC236}">
                <a16:creationId xmlns:a16="http://schemas.microsoft.com/office/drawing/2014/main" id="{04794464-0C3F-5363-E752-C41F7DEA2A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651" y="4289467"/>
            <a:ext cx="9521480" cy="1562693"/>
          </a:xfrm>
          <a:prstGeom prst="rect">
            <a:avLst/>
          </a:prstGeom>
        </p:spPr>
      </p:pic>
      <p:pic>
        <p:nvPicPr>
          <p:cNvPr id="5" name="Recorded Sound">
            <a:hlinkClick r:id="" action="ppaction://media"/>
            <a:extLst>
              <a:ext uri="{FF2B5EF4-FFF2-40B4-BE49-F238E27FC236}">
                <a16:creationId xmlns:a16="http://schemas.microsoft.com/office/drawing/2014/main" id="{D9668A18-542F-4A66-8A0E-246C5D91E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3039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7DE0-FE1F-46C7-71DF-D6131019B698}"/>
              </a:ext>
            </a:extLst>
          </p:cNvPr>
          <p:cNvSpPr>
            <a:spLocks noGrp="1"/>
          </p:cNvSpPr>
          <p:nvPr>
            <p:ph type="title"/>
          </p:nvPr>
        </p:nvSpPr>
        <p:spPr/>
        <p:txBody>
          <a:bodyPr/>
          <a:lstStyle/>
          <a:p>
            <a:r>
              <a:rPr lang="en-US" dirty="0"/>
              <a:t>New Health Care Advocacy Service: </a:t>
            </a:r>
            <a:br>
              <a:rPr lang="en-US" dirty="0"/>
            </a:br>
            <a:r>
              <a:rPr lang="en-US" dirty="0"/>
              <a:t>Quantum Health</a:t>
            </a:r>
          </a:p>
        </p:txBody>
      </p:sp>
      <p:sp>
        <p:nvSpPr>
          <p:cNvPr id="4" name="Slide Number Placeholder 3">
            <a:extLst>
              <a:ext uri="{FF2B5EF4-FFF2-40B4-BE49-F238E27FC236}">
                <a16:creationId xmlns:a16="http://schemas.microsoft.com/office/drawing/2014/main" id="{09E8B505-2930-92D4-DCBB-AB051F28B0B3}"/>
              </a:ext>
            </a:extLst>
          </p:cNvPr>
          <p:cNvSpPr>
            <a:spLocks noGrp="1"/>
          </p:cNvSpPr>
          <p:nvPr>
            <p:ph type="sldNum" sz="quarter" idx="4"/>
          </p:nvPr>
        </p:nvSpPr>
        <p:spPr/>
        <p:txBody>
          <a:bodyPr/>
          <a:lstStyle/>
          <a:p>
            <a:fld id="{BC825DD3-F8EA-8B4C-9EBB-4B822F02D76E}" type="slidenum">
              <a:rPr lang="en-US" smtClean="0"/>
              <a:pPr/>
              <a:t>5</a:t>
            </a:fld>
            <a:endParaRPr lang="en-US" dirty="0"/>
          </a:p>
        </p:txBody>
      </p:sp>
      <p:pic>
        <p:nvPicPr>
          <p:cNvPr id="6" name="Content Placeholder 6" descr="A brochure of two people&#10;&#10;Description automatically generated">
            <a:extLst>
              <a:ext uri="{FF2B5EF4-FFF2-40B4-BE49-F238E27FC236}">
                <a16:creationId xmlns:a16="http://schemas.microsoft.com/office/drawing/2014/main" id="{AAF65943-BCFC-44FC-3F8E-62ED2E90CA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47215" y="1679171"/>
            <a:ext cx="3222738" cy="5084588"/>
          </a:xfrm>
          <a:prstGeom prst="rect">
            <a:avLst/>
          </a:prstGeom>
          <a:ln>
            <a:solidFill>
              <a:schemeClr val="tx1"/>
            </a:solidFill>
          </a:ln>
        </p:spPr>
      </p:pic>
      <p:sp>
        <p:nvSpPr>
          <p:cNvPr id="10" name="Content Placeholder 2">
            <a:extLst>
              <a:ext uri="{FF2B5EF4-FFF2-40B4-BE49-F238E27FC236}">
                <a16:creationId xmlns:a16="http://schemas.microsoft.com/office/drawing/2014/main" id="{997940B1-2FBE-FDE7-30B6-7FE1ECE1597C}"/>
              </a:ext>
            </a:extLst>
          </p:cNvPr>
          <p:cNvSpPr>
            <a:spLocks noGrp="1"/>
          </p:cNvSpPr>
          <p:nvPr>
            <p:ph idx="1"/>
          </p:nvPr>
        </p:nvSpPr>
        <p:spPr>
          <a:xfrm>
            <a:off x="817247" y="1549909"/>
            <a:ext cx="6873510" cy="5571842"/>
          </a:xfrm>
        </p:spPr>
        <p:txBody>
          <a:bodyPr>
            <a:normAutofit/>
          </a:bodyPr>
          <a:lstStyle/>
          <a:p>
            <a:pPr marL="0" indent="0">
              <a:buNone/>
            </a:pPr>
            <a:r>
              <a:rPr lang="en-US" sz="2700" b="1" dirty="0">
                <a:solidFill>
                  <a:srgbClr val="0072CE"/>
                </a:solidFill>
              </a:rPr>
              <a:t>As CareFirst members, you will have access to your own personal, expert health care guide, who can help you</a:t>
            </a:r>
            <a:r>
              <a:rPr lang="en-US" sz="2700" dirty="0">
                <a:solidFill>
                  <a:srgbClr val="0072CE"/>
                </a:solidFill>
              </a:rPr>
              <a:t>:</a:t>
            </a:r>
          </a:p>
          <a:p>
            <a:r>
              <a:rPr lang="en-US" sz="2400" dirty="0"/>
              <a:t>Get answers to your claims and billing questions</a:t>
            </a:r>
          </a:p>
          <a:p>
            <a:r>
              <a:rPr lang="en-US" sz="2400" dirty="0"/>
              <a:t>Find in-network providers</a:t>
            </a:r>
          </a:p>
          <a:p>
            <a:r>
              <a:rPr lang="en-US" sz="2400" dirty="0"/>
              <a:t>Verify coverage and, if needed, get prior approval</a:t>
            </a:r>
          </a:p>
          <a:p>
            <a:r>
              <a:rPr lang="en-US" sz="2400" dirty="0"/>
              <a:t>Access clinical support from trained nurses</a:t>
            </a:r>
          </a:p>
          <a:p>
            <a:r>
              <a:rPr lang="en-US" sz="2400" dirty="0"/>
              <a:t>Set up appointments and make preadmission or post-discharge plans for hospital stays</a:t>
            </a:r>
          </a:p>
          <a:p>
            <a:r>
              <a:rPr lang="en-US" sz="2400" dirty="0"/>
              <a:t>Save on out-of-pocket costs</a:t>
            </a:r>
          </a:p>
          <a:p>
            <a:r>
              <a:rPr lang="en-US" sz="2400" dirty="0"/>
              <a:t>Get the most out of your JHU medical benefits</a:t>
            </a:r>
          </a:p>
        </p:txBody>
      </p:sp>
      <p:pic>
        <p:nvPicPr>
          <p:cNvPr id="3" name="Recorded Sound">
            <a:hlinkClick r:id="" action="ppaction://media"/>
            <a:extLst>
              <a:ext uri="{FF2B5EF4-FFF2-40B4-BE49-F238E27FC236}">
                <a16:creationId xmlns:a16="http://schemas.microsoft.com/office/drawing/2014/main" id="{9ECCC1C8-F8A1-4BD0-8947-9CA743FE5D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7160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8320-E968-36CB-4656-6F98956B876A}"/>
              </a:ext>
            </a:extLst>
          </p:cNvPr>
          <p:cNvSpPr>
            <a:spLocks noGrp="1"/>
          </p:cNvSpPr>
          <p:nvPr>
            <p:ph type="title"/>
          </p:nvPr>
        </p:nvSpPr>
        <p:spPr/>
        <p:txBody>
          <a:bodyPr/>
          <a:lstStyle/>
          <a:p>
            <a:r>
              <a:rPr lang="en-US" dirty="0"/>
              <a:t>New Pharmacy Benefits Manager</a:t>
            </a:r>
          </a:p>
        </p:txBody>
      </p:sp>
      <p:sp>
        <p:nvSpPr>
          <p:cNvPr id="3" name="Content Placeholder 2">
            <a:extLst>
              <a:ext uri="{FF2B5EF4-FFF2-40B4-BE49-F238E27FC236}">
                <a16:creationId xmlns:a16="http://schemas.microsoft.com/office/drawing/2014/main" id="{5758DB85-30D8-A9AB-5120-A8904A2436CB}"/>
              </a:ext>
            </a:extLst>
          </p:cNvPr>
          <p:cNvSpPr>
            <a:spLocks noGrp="1"/>
          </p:cNvSpPr>
          <p:nvPr>
            <p:ph idx="1"/>
          </p:nvPr>
        </p:nvSpPr>
        <p:spPr>
          <a:xfrm>
            <a:off x="645100" y="1391479"/>
            <a:ext cx="10426635" cy="6656190"/>
          </a:xfrm>
        </p:spPr>
        <p:txBody>
          <a:bodyPr/>
          <a:lstStyle/>
          <a:p>
            <a:pPr marL="0" indent="0">
              <a:buNone/>
            </a:pPr>
            <a:r>
              <a:rPr lang="en-US" sz="2700" b="1" dirty="0">
                <a:solidFill>
                  <a:srgbClr val="0072CE"/>
                </a:solidFill>
              </a:rPr>
              <a:t>If you enroll in a CareFirst plan, Capital Rx will manage </a:t>
            </a:r>
            <a:br>
              <a:rPr lang="en-US" sz="2700" b="1" dirty="0">
                <a:solidFill>
                  <a:srgbClr val="0072CE"/>
                </a:solidFill>
              </a:rPr>
            </a:br>
            <a:r>
              <a:rPr lang="en-US" sz="2700" b="1" dirty="0">
                <a:solidFill>
                  <a:srgbClr val="0072CE"/>
                </a:solidFill>
              </a:rPr>
              <a:t>your prescription drug claims. </a:t>
            </a:r>
          </a:p>
          <a:p>
            <a:pPr lvl="1"/>
            <a:r>
              <a:rPr lang="en-US" dirty="0"/>
              <a:t>Mail pharmacy services – </a:t>
            </a:r>
            <a:r>
              <a:rPr lang="en-US" b="1" dirty="0"/>
              <a:t>through Optum RX</a:t>
            </a:r>
          </a:p>
          <a:p>
            <a:pPr lvl="2"/>
            <a:r>
              <a:rPr lang="en-US" dirty="0"/>
              <a:t>Instructions will be mailed out to assist with the transition of your mail order prescription </a:t>
            </a:r>
          </a:p>
          <a:p>
            <a:pPr lvl="1"/>
            <a:r>
              <a:rPr lang="en-US" dirty="0"/>
              <a:t>Speciality Pharmacy – </a:t>
            </a:r>
            <a:r>
              <a:rPr lang="en-US" b="1" dirty="0"/>
              <a:t>Optum RX or JH Onsite Pharmacy</a:t>
            </a:r>
          </a:p>
          <a:p>
            <a:pPr lvl="1"/>
            <a:r>
              <a:rPr lang="en-US" b="1" dirty="0"/>
              <a:t> </a:t>
            </a:r>
            <a:r>
              <a:rPr lang="en-US" dirty="0"/>
              <a:t>Current prior authorizations – will be continued for 90 days</a:t>
            </a:r>
          </a:p>
          <a:p>
            <a:pPr lvl="2"/>
            <a:r>
              <a:rPr lang="en-US" dirty="0"/>
              <a:t>Instructions will be mailed out early next year to assist with the transition </a:t>
            </a:r>
          </a:p>
        </p:txBody>
      </p:sp>
      <p:sp>
        <p:nvSpPr>
          <p:cNvPr id="4" name="Slide Number Placeholder 3">
            <a:extLst>
              <a:ext uri="{FF2B5EF4-FFF2-40B4-BE49-F238E27FC236}">
                <a16:creationId xmlns:a16="http://schemas.microsoft.com/office/drawing/2014/main" id="{BC5B2929-547F-F871-DA09-E2FD8B1151D3}"/>
              </a:ext>
            </a:extLst>
          </p:cNvPr>
          <p:cNvSpPr>
            <a:spLocks noGrp="1"/>
          </p:cNvSpPr>
          <p:nvPr>
            <p:ph type="sldNum" sz="quarter" idx="4"/>
          </p:nvPr>
        </p:nvSpPr>
        <p:spPr/>
        <p:txBody>
          <a:bodyPr/>
          <a:lstStyle/>
          <a:p>
            <a:fld id="{BC825DD3-F8EA-8B4C-9EBB-4B822F02D76E}" type="slidenum">
              <a:rPr lang="en-US" smtClean="0"/>
              <a:pPr/>
              <a:t>6</a:t>
            </a:fld>
            <a:endParaRPr lang="en-US" dirty="0"/>
          </a:p>
        </p:txBody>
      </p:sp>
      <p:grpSp>
        <p:nvGrpSpPr>
          <p:cNvPr id="10" name="Group 9">
            <a:extLst>
              <a:ext uri="{FF2B5EF4-FFF2-40B4-BE49-F238E27FC236}">
                <a16:creationId xmlns:a16="http://schemas.microsoft.com/office/drawing/2014/main" id="{CCAEB5C7-204B-4C38-EC5E-E376964554FE}"/>
              </a:ext>
            </a:extLst>
          </p:cNvPr>
          <p:cNvGrpSpPr/>
          <p:nvPr/>
        </p:nvGrpSpPr>
        <p:grpSpPr>
          <a:xfrm>
            <a:off x="3523266" y="4985142"/>
            <a:ext cx="4067700" cy="2806305"/>
            <a:chOff x="7384573" y="3120933"/>
            <a:chExt cx="4067700" cy="2806305"/>
          </a:xfrm>
        </p:grpSpPr>
        <p:pic>
          <p:nvPicPr>
            <p:cNvPr id="7" name="Picture 6" descr="A blue and white bar with numbers and a number&#10;&#10;Description automatically generated">
              <a:extLst>
                <a:ext uri="{FF2B5EF4-FFF2-40B4-BE49-F238E27FC236}">
                  <a16:creationId xmlns:a16="http://schemas.microsoft.com/office/drawing/2014/main" id="{4921F9DC-FCD4-8755-2A13-AFE3644AFE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4573" y="3451794"/>
              <a:ext cx="4067700" cy="2475444"/>
            </a:xfrm>
            <a:prstGeom prst="rect">
              <a:avLst/>
            </a:prstGeom>
          </p:spPr>
        </p:pic>
        <p:sp>
          <p:nvSpPr>
            <p:cNvPr id="6" name="Rectangle 5">
              <a:extLst>
                <a:ext uri="{FF2B5EF4-FFF2-40B4-BE49-F238E27FC236}">
                  <a16:creationId xmlns:a16="http://schemas.microsoft.com/office/drawing/2014/main" id="{DB45858D-8A3C-C78B-BFC0-9F50E3A632CE}"/>
                </a:ext>
              </a:extLst>
            </p:cNvPr>
            <p:cNvSpPr/>
            <p:nvPr/>
          </p:nvSpPr>
          <p:spPr>
            <a:xfrm>
              <a:off x="8191855" y="3822439"/>
              <a:ext cx="1170691" cy="70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999A616-52DF-4E90-43AF-C33C7D70070E}"/>
                </a:ext>
              </a:extLst>
            </p:cNvPr>
            <p:cNvSpPr txBox="1"/>
            <p:nvPr/>
          </p:nvSpPr>
          <p:spPr>
            <a:xfrm>
              <a:off x="7476013" y="3120933"/>
              <a:ext cx="3882794" cy="415498"/>
            </a:xfrm>
            <a:prstGeom prst="rect">
              <a:avLst/>
            </a:prstGeom>
            <a:noFill/>
          </p:spPr>
          <p:txBody>
            <a:bodyPr wrap="none" rtlCol="0">
              <a:spAutoFit/>
            </a:bodyPr>
            <a:lstStyle/>
            <a:p>
              <a:r>
                <a:rPr lang="en-US" sz="2100" b="1" dirty="0">
                  <a:solidFill>
                    <a:srgbClr val="002C77"/>
                  </a:solidFill>
                </a:rPr>
                <a:t>Capital Rx’s Net Promoter Score</a:t>
              </a:r>
            </a:p>
          </p:txBody>
        </p:sp>
      </p:grpSp>
      <p:pic>
        <p:nvPicPr>
          <p:cNvPr id="5" name="Recorded Sound">
            <a:hlinkClick r:id="" action="ppaction://media"/>
            <a:extLst>
              <a:ext uri="{FF2B5EF4-FFF2-40B4-BE49-F238E27FC236}">
                <a16:creationId xmlns:a16="http://schemas.microsoft.com/office/drawing/2014/main" id="{2261170F-727C-4AE2-A0B3-1AFDB45971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11859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6B18-865D-82AD-FBEF-36FE9D4696C5}"/>
              </a:ext>
            </a:extLst>
          </p:cNvPr>
          <p:cNvSpPr>
            <a:spLocks noGrp="1"/>
          </p:cNvSpPr>
          <p:nvPr>
            <p:ph type="title"/>
          </p:nvPr>
        </p:nvSpPr>
        <p:spPr/>
        <p:txBody>
          <a:bodyPr/>
          <a:lstStyle/>
          <a:p>
            <a:r>
              <a:rPr lang="en-US" dirty="0"/>
              <a:t>One Card for Medical and Prescription Drugs </a:t>
            </a:r>
          </a:p>
        </p:txBody>
      </p:sp>
      <p:pic>
        <p:nvPicPr>
          <p:cNvPr id="7" name="Content Placeholder 6" descr="A screenshot of a phone&#10;&#10;Description automatically generated">
            <a:extLst>
              <a:ext uri="{FF2B5EF4-FFF2-40B4-BE49-F238E27FC236}">
                <a16:creationId xmlns:a16="http://schemas.microsoft.com/office/drawing/2014/main" id="{258BFBED-A5D4-58C9-4467-7D64A5505A96}"/>
              </a:ext>
            </a:extLst>
          </p:cNvPr>
          <p:cNvPicPr>
            <a:picLocks noGrp="1" noChangeAspect="1"/>
          </p:cNvPicPr>
          <p:nvPr>
            <p:ph idx="1"/>
          </p:nvPr>
        </p:nvPicPr>
        <p:blipFill rotWithShape="1">
          <a:blip r:embed="rId5">
            <a:extLst>
              <a:ext uri="{28A0092B-C50C-407E-A947-70E740481C1C}">
                <a14:useLocalDpi xmlns:a14="http://schemas.microsoft.com/office/drawing/2010/main"/>
              </a:ext>
            </a:extLst>
          </a:blip>
          <a:srcRect l="1" r="518"/>
          <a:stretch/>
        </p:blipFill>
        <p:spPr>
          <a:xfrm>
            <a:off x="348411" y="1650687"/>
            <a:ext cx="11132389" cy="4077211"/>
          </a:xfrm>
        </p:spPr>
      </p:pic>
      <p:sp>
        <p:nvSpPr>
          <p:cNvPr id="4" name="Slide Number Placeholder 3">
            <a:extLst>
              <a:ext uri="{FF2B5EF4-FFF2-40B4-BE49-F238E27FC236}">
                <a16:creationId xmlns:a16="http://schemas.microsoft.com/office/drawing/2014/main" id="{84D69327-85FF-297B-0922-59C6EE716002}"/>
              </a:ext>
            </a:extLst>
          </p:cNvPr>
          <p:cNvSpPr>
            <a:spLocks noGrp="1"/>
          </p:cNvSpPr>
          <p:nvPr>
            <p:ph type="sldNum" sz="quarter" idx="4"/>
          </p:nvPr>
        </p:nvSpPr>
        <p:spPr/>
        <p:txBody>
          <a:bodyPr/>
          <a:lstStyle/>
          <a:p>
            <a:fld id="{BC825DD3-F8EA-8B4C-9EBB-4B822F02D76E}" type="slidenum">
              <a:rPr lang="en-US" smtClean="0"/>
              <a:pPr/>
              <a:t>7</a:t>
            </a:fld>
            <a:endParaRPr lang="en-US" dirty="0"/>
          </a:p>
        </p:txBody>
      </p:sp>
      <p:sp>
        <p:nvSpPr>
          <p:cNvPr id="6" name="Rectangle 5">
            <a:extLst>
              <a:ext uri="{FF2B5EF4-FFF2-40B4-BE49-F238E27FC236}">
                <a16:creationId xmlns:a16="http://schemas.microsoft.com/office/drawing/2014/main" id="{EEABDFAA-3BF6-7A81-00DA-B2F49671BCCE}"/>
              </a:ext>
            </a:extLst>
          </p:cNvPr>
          <p:cNvSpPr/>
          <p:nvPr/>
        </p:nvSpPr>
        <p:spPr>
          <a:xfrm>
            <a:off x="355600" y="1650687"/>
            <a:ext cx="11318740" cy="574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1DA610D8-3B9A-A8E4-4D19-D7D9E893B325}"/>
              </a:ext>
            </a:extLst>
          </p:cNvPr>
          <p:cNvSpPr txBox="1">
            <a:spLocks/>
          </p:cNvSpPr>
          <p:nvPr/>
        </p:nvSpPr>
        <p:spPr>
          <a:xfrm>
            <a:off x="511444" y="1549908"/>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Front of Card</a:t>
            </a:r>
          </a:p>
        </p:txBody>
      </p:sp>
      <p:sp>
        <p:nvSpPr>
          <p:cNvPr id="9" name="Content Placeholder 2">
            <a:extLst>
              <a:ext uri="{FF2B5EF4-FFF2-40B4-BE49-F238E27FC236}">
                <a16:creationId xmlns:a16="http://schemas.microsoft.com/office/drawing/2014/main" id="{1BE2EC9E-FDF7-3C7A-53F6-176541AC8D7C}"/>
              </a:ext>
            </a:extLst>
          </p:cNvPr>
          <p:cNvSpPr txBox="1">
            <a:spLocks/>
          </p:cNvSpPr>
          <p:nvPr/>
        </p:nvSpPr>
        <p:spPr>
          <a:xfrm>
            <a:off x="6261316" y="1549909"/>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Back of Card</a:t>
            </a:r>
          </a:p>
        </p:txBody>
      </p:sp>
      <p:sp>
        <p:nvSpPr>
          <p:cNvPr id="3" name="Oval 2">
            <a:extLst>
              <a:ext uri="{FF2B5EF4-FFF2-40B4-BE49-F238E27FC236}">
                <a16:creationId xmlns:a16="http://schemas.microsoft.com/office/drawing/2014/main" id="{79AA5DA6-D63F-6B7B-DFE5-5B131AAA89A7}"/>
              </a:ext>
            </a:extLst>
          </p:cNvPr>
          <p:cNvSpPr/>
          <p:nvPr/>
        </p:nvSpPr>
        <p:spPr>
          <a:xfrm>
            <a:off x="8550231" y="2014384"/>
            <a:ext cx="3193590" cy="2204257"/>
          </a:xfrm>
          <a:prstGeom prst="ellipse">
            <a:avLst/>
          </a:prstGeom>
          <a:noFill/>
          <a:ln w="25400">
            <a:solidFill>
              <a:srgbClr val="69CAB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C92BC"/>
              </a:solidFill>
            </a:endParaRPr>
          </a:p>
        </p:txBody>
      </p:sp>
      <p:sp>
        <p:nvSpPr>
          <p:cNvPr id="5" name="TextBox 4">
            <a:extLst>
              <a:ext uri="{FF2B5EF4-FFF2-40B4-BE49-F238E27FC236}">
                <a16:creationId xmlns:a16="http://schemas.microsoft.com/office/drawing/2014/main" id="{698EB49E-321B-4385-EF44-FAC6CBA4F4BA}"/>
              </a:ext>
            </a:extLst>
          </p:cNvPr>
          <p:cNvSpPr txBox="1"/>
          <p:nvPr/>
        </p:nvSpPr>
        <p:spPr>
          <a:xfrm>
            <a:off x="394154" y="6032819"/>
            <a:ext cx="5579706" cy="707886"/>
          </a:xfrm>
          <a:prstGeom prst="rect">
            <a:avLst/>
          </a:prstGeom>
          <a:noFill/>
        </p:spPr>
        <p:txBody>
          <a:bodyPr wrap="square" rtlCol="0">
            <a:spAutoFit/>
          </a:bodyPr>
          <a:lstStyle/>
          <a:p>
            <a:r>
              <a:rPr lang="en-US" dirty="0">
                <a:solidFill>
                  <a:srgbClr val="0072CE"/>
                </a:solidFill>
              </a:rPr>
              <a:t>Contact info for Quantum Health and Capital Rx will be on the back of your insurance card.</a:t>
            </a:r>
          </a:p>
        </p:txBody>
      </p:sp>
      <p:cxnSp>
        <p:nvCxnSpPr>
          <p:cNvPr id="11" name="Straight Arrow Connector 10">
            <a:extLst>
              <a:ext uri="{FF2B5EF4-FFF2-40B4-BE49-F238E27FC236}">
                <a16:creationId xmlns:a16="http://schemas.microsoft.com/office/drawing/2014/main" id="{71BF3C1C-BD48-7B5D-3C0E-03E4B04DDBE3}"/>
              </a:ext>
            </a:extLst>
          </p:cNvPr>
          <p:cNvCxnSpPr>
            <a:cxnSpLocks/>
          </p:cNvCxnSpPr>
          <p:nvPr/>
        </p:nvCxnSpPr>
        <p:spPr>
          <a:xfrm flipV="1">
            <a:off x="5880571" y="3980106"/>
            <a:ext cx="2976711" cy="2198201"/>
          </a:xfrm>
          <a:prstGeom prst="straightConnector1">
            <a:avLst/>
          </a:prstGeom>
          <a:ln w="25400">
            <a:solidFill>
              <a:srgbClr val="69CAB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0693E996-9FB8-424F-A159-DE207FF19F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23128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1432-AC09-7C92-23F4-456A4F790D62}"/>
              </a:ext>
            </a:extLst>
          </p:cNvPr>
          <p:cNvSpPr>
            <a:spLocks noGrp="1"/>
          </p:cNvSpPr>
          <p:nvPr>
            <p:ph type="title"/>
          </p:nvPr>
        </p:nvSpPr>
        <p:spPr/>
        <p:txBody>
          <a:bodyPr/>
          <a:lstStyle/>
          <a:p>
            <a:r>
              <a:rPr lang="en-US" dirty="0"/>
              <a:t>Additional Changes</a:t>
            </a:r>
          </a:p>
        </p:txBody>
      </p:sp>
      <p:sp>
        <p:nvSpPr>
          <p:cNvPr id="3" name="Content Placeholder 2">
            <a:extLst>
              <a:ext uri="{FF2B5EF4-FFF2-40B4-BE49-F238E27FC236}">
                <a16:creationId xmlns:a16="http://schemas.microsoft.com/office/drawing/2014/main" id="{F32363D5-FFB2-19AA-77CE-910F9C9C5F06}"/>
              </a:ext>
            </a:extLst>
          </p:cNvPr>
          <p:cNvSpPr>
            <a:spLocks noGrp="1"/>
          </p:cNvSpPr>
          <p:nvPr>
            <p:ph idx="1"/>
          </p:nvPr>
        </p:nvSpPr>
        <p:spPr>
          <a:xfrm>
            <a:off x="817247" y="1549909"/>
            <a:ext cx="8987153" cy="5209337"/>
          </a:xfrm>
        </p:spPr>
        <p:txBody>
          <a:bodyPr>
            <a:normAutofit/>
          </a:bodyPr>
          <a:lstStyle/>
          <a:p>
            <a:pPr marL="0" indent="0">
              <a:buNone/>
            </a:pPr>
            <a:r>
              <a:rPr lang="en-US" sz="2700" b="1" dirty="0">
                <a:solidFill>
                  <a:srgbClr val="0072CE"/>
                </a:solidFill>
              </a:rPr>
              <a:t>For CareFirst medical plans: </a:t>
            </a:r>
          </a:p>
          <a:p>
            <a:r>
              <a:rPr lang="en-US" sz="2400" dirty="0"/>
              <a:t>Combined out-of-pocket maximum for medical, mental health, and prescription drugs</a:t>
            </a:r>
          </a:p>
          <a:p>
            <a:r>
              <a:rPr lang="en-US" sz="2400" dirty="0"/>
              <a:t>Referrals not required, but prior authorization needed for certain surgeries and services (Quantum Health will help coordinate)</a:t>
            </a:r>
          </a:p>
          <a:p>
            <a:pPr marL="0" indent="0">
              <a:buNone/>
            </a:pPr>
            <a:r>
              <a:rPr lang="en-US" sz="2700" b="1" dirty="0">
                <a:solidFill>
                  <a:srgbClr val="0072CE"/>
                </a:solidFill>
              </a:rPr>
              <a:t>For all medical plans:</a:t>
            </a:r>
          </a:p>
          <a:p>
            <a:r>
              <a:rPr lang="en-US" sz="2400" dirty="0"/>
              <a:t>Due to the end of the public health emergency, COVID-19 tests, including over-the-counter COVID-19 tests, are no longer covered at 100% by JHU’s medical plans. </a:t>
            </a:r>
          </a:p>
          <a:p>
            <a:pPr marL="0" indent="0">
              <a:buNone/>
            </a:pPr>
            <a:r>
              <a:rPr lang="en-US" sz="2700" b="1" dirty="0">
                <a:solidFill>
                  <a:srgbClr val="0072CE"/>
                </a:solidFill>
              </a:rPr>
              <a:t>For medical and dental:</a:t>
            </a:r>
          </a:p>
          <a:p>
            <a:r>
              <a:rPr lang="en-US" sz="2400" dirty="0"/>
              <a:t>Modest increases to premiums for 2024</a:t>
            </a:r>
          </a:p>
          <a:p>
            <a:pPr marL="0" indent="0">
              <a:buNone/>
            </a:pPr>
            <a:endParaRPr lang="en-US" dirty="0">
              <a:highlight>
                <a:srgbClr val="FFFF00"/>
              </a:highlight>
            </a:endParaRPr>
          </a:p>
        </p:txBody>
      </p:sp>
      <p:sp>
        <p:nvSpPr>
          <p:cNvPr id="4" name="Slide Number Placeholder 3">
            <a:extLst>
              <a:ext uri="{FF2B5EF4-FFF2-40B4-BE49-F238E27FC236}">
                <a16:creationId xmlns:a16="http://schemas.microsoft.com/office/drawing/2014/main" id="{FAF9FBC1-5605-98F4-B204-B02EF11B1A53}"/>
              </a:ext>
            </a:extLst>
          </p:cNvPr>
          <p:cNvSpPr>
            <a:spLocks noGrp="1"/>
          </p:cNvSpPr>
          <p:nvPr>
            <p:ph type="sldNum" sz="quarter" idx="4"/>
          </p:nvPr>
        </p:nvSpPr>
        <p:spPr/>
        <p:txBody>
          <a:bodyPr/>
          <a:lstStyle/>
          <a:p>
            <a:fld id="{BC825DD3-F8EA-8B4C-9EBB-4B822F02D76E}" type="slidenum">
              <a:rPr lang="en-US" smtClean="0"/>
              <a:pPr/>
              <a:t>8</a:t>
            </a:fld>
            <a:endParaRPr lang="en-US" dirty="0"/>
          </a:p>
        </p:txBody>
      </p:sp>
      <p:pic>
        <p:nvPicPr>
          <p:cNvPr id="7" name="Picture 5">
            <a:extLst>
              <a:ext uri="{FF2B5EF4-FFF2-40B4-BE49-F238E27FC236}">
                <a16:creationId xmlns:a16="http://schemas.microsoft.com/office/drawing/2014/main" id="{A9057A6E-70F3-6CD0-2661-56BD9313447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5" name="Recorded Sound">
            <a:hlinkClick r:id="" action="ppaction://media"/>
            <a:extLst>
              <a:ext uri="{FF2B5EF4-FFF2-40B4-BE49-F238E27FC236}">
                <a16:creationId xmlns:a16="http://schemas.microsoft.com/office/drawing/2014/main" id="{1E2DBE83-5DCE-43A0-801D-10BC7A043A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9125" y="3870325"/>
            <a:ext cx="487363" cy="487363"/>
          </a:xfrm>
          <a:prstGeom prst="rect">
            <a:avLst/>
          </a:prstGeom>
        </p:spPr>
      </p:pic>
    </p:spTree>
    <p:extLst>
      <p:ext uri="{BB962C8B-B14F-4D97-AF65-F5344CB8AC3E}">
        <p14:creationId xmlns:p14="http://schemas.microsoft.com/office/powerpoint/2010/main" val="6559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4.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heme/theme1.xml><?xml version="1.0" encoding="utf-8"?>
<a:theme xmlns:a="http://schemas.openxmlformats.org/drawingml/2006/main" name="Office Theme">
  <a:themeElements>
    <a:clrScheme name="Custom 2">
      <a:dk1>
        <a:srgbClr val="2C2C33"/>
      </a:dk1>
      <a:lt1>
        <a:srgbClr val="FFFFFF"/>
      </a:lt1>
      <a:dk2>
        <a:srgbClr val="7E7E7C"/>
      </a:dk2>
      <a:lt2>
        <a:srgbClr val="E5E2E0"/>
      </a:lt2>
      <a:accent1>
        <a:srgbClr val="002C71"/>
      </a:accent1>
      <a:accent2>
        <a:srgbClr val="A15995"/>
      </a:accent2>
      <a:accent3>
        <a:srgbClr val="009B51"/>
      </a:accent3>
      <a:accent4>
        <a:srgbClr val="0071AB"/>
      </a:accent4>
      <a:accent5>
        <a:srgbClr val="F1C300"/>
      </a:accent5>
      <a:accent6>
        <a:srgbClr val="76232F"/>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db923d3-2dae-4f59-a8f7-ec97bb8a3e3e">UFEEWPU6MDMY-16-6</_dlc_DocId>
    <_dlc_DocIdUrl xmlns="bdb923d3-2dae-4f59-a8f7-ec97bb8a3e3e">
      <Url>http://sites.mercer.com/sites/Branding/_layouts/DocIdRedir.aspx?ID=UFEEWPU6MDMY-16-6</Url>
      <Description>UFEEWPU6MDMY-16-6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8631407A6B3D42917508811A0C092E" ma:contentTypeVersion="0" ma:contentTypeDescription="Create a new document." ma:contentTypeScope="" ma:versionID="88a97a40d1617ff79c7dd39d4e7dcaf8">
  <xsd:schema xmlns:xsd="http://www.w3.org/2001/XMLSchema" xmlns:xs="http://www.w3.org/2001/XMLSchema" xmlns:p="http://schemas.microsoft.com/office/2006/metadata/properties" xmlns:ns2="bdb923d3-2dae-4f59-a8f7-ec97bb8a3e3e" targetNamespace="http://schemas.microsoft.com/office/2006/metadata/properties" ma:root="true" ma:fieldsID="e5650a8657da7c8e153a01494a3cc06d" ns2:_="">
    <xsd:import namespace="bdb923d3-2dae-4f59-a8f7-ec97bb8a3e3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923d3-2dae-4f59-a8f7-ec97bb8a3e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760A299-6150-4E03-AEDC-EA8B7C00C8E0}">
  <ds:schemaRefs>
    <ds:schemaRef ds:uri="http://purl.org/dc/dcmitype/"/>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bdb923d3-2dae-4f59-a8f7-ec97bb8a3e3e"/>
    <ds:schemaRef ds:uri="http://schemas.microsoft.com/office/2006/metadata/properties"/>
  </ds:schemaRefs>
</ds:datastoreItem>
</file>

<file path=customXml/itemProps2.xml><?xml version="1.0" encoding="utf-8"?>
<ds:datastoreItem xmlns:ds="http://schemas.openxmlformats.org/officeDocument/2006/customXml" ds:itemID="{069A5323-C661-464B-B94D-E08E499F2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b923d3-2dae-4f59-a8f7-ec97bb8a3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4B4D72-D2F5-4CA6-B345-A6443EF9A490}">
  <ds:schemaRefs>
    <ds:schemaRef ds:uri="http://schemas.microsoft.com/sharepoint/v3/contenttype/forms"/>
  </ds:schemaRefs>
</ds:datastoreItem>
</file>

<file path=customXml/itemProps4.xml><?xml version="1.0" encoding="utf-8"?>
<ds:datastoreItem xmlns:ds="http://schemas.openxmlformats.org/officeDocument/2006/customXml" ds:itemID="{27E56518-EC17-4C94-BC2A-AA61A83DD24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16208</TotalTime>
  <Words>4637</Words>
  <Application>Microsoft Office PowerPoint</Application>
  <PresentationFormat>Custom</PresentationFormat>
  <Paragraphs>552</Paragraphs>
  <Slides>31</Slides>
  <Notes>27</Notes>
  <HiddenSlides>0</HiddenSlides>
  <MMClips>29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Candara</vt:lpstr>
      <vt:lpstr>Courier New</vt:lpstr>
      <vt:lpstr>Gentona</vt:lpstr>
      <vt:lpstr>Symbol</vt:lpstr>
      <vt:lpstr>Office Theme</vt:lpstr>
      <vt:lpstr>Custom Design</vt:lpstr>
      <vt:lpstr>PowerPoint Presentation</vt:lpstr>
      <vt:lpstr>Today We’ll Discuss</vt:lpstr>
      <vt:lpstr>Benefits Enrollment Is October 11–31, 2023</vt:lpstr>
      <vt:lpstr>What’s New for 2024?</vt:lpstr>
      <vt:lpstr>New Medical Plan Options</vt:lpstr>
      <vt:lpstr>New Health Care Advocacy Service:  Quantum Health</vt:lpstr>
      <vt:lpstr>New Pharmacy Benefits Manager</vt:lpstr>
      <vt:lpstr>One Card for Medical and Prescription Drugs </vt:lpstr>
      <vt:lpstr>Additional Changes</vt:lpstr>
      <vt:lpstr>Potential Limit Increases for Tax-Advantaged Accounts</vt:lpstr>
      <vt:lpstr>More About Your JHU Benefits</vt:lpstr>
      <vt:lpstr>Medical Plan Options </vt:lpstr>
      <vt:lpstr>Telehealth Can Save You Time and Money!</vt:lpstr>
      <vt:lpstr>Medical Plan Options</vt:lpstr>
      <vt:lpstr>Medical Plan Options</vt:lpstr>
      <vt:lpstr>Dental Plan Options </vt:lpstr>
      <vt:lpstr>EyeMed Vision Plan </vt:lpstr>
      <vt:lpstr>Flexible Spending Accounts (FSAs)</vt:lpstr>
      <vt:lpstr>Child Care Voucher and Scholarships </vt:lpstr>
      <vt:lpstr>Life Insurance </vt:lpstr>
      <vt:lpstr>Disability Protection </vt:lpstr>
      <vt:lpstr> Voluntary Benefits  </vt:lpstr>
      <vt:lpstr> Other Benefits That Support Your Well-Being  </vt:lpstr>
      <vt:lpstr>Actions Needed</vt:lpstr>
      <vt:lpstr>Elections That May Require Action </vt:lpstr>
      <vt:lpstr>Choosing Your Medical Plan</vt:lpstr>
      <vt:lpstr>Elections That Will Carry Over </vt:lpstr>
      <vt:lpstr>Hopkins Community Programs</vt:lpstr>
      <vt:lpstr>Where to Learn More and Get Help</vt:lpstr>
      <vt:lpstr>Learn More and Get Help Making Decisions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RPIC Advisory Workgroups and  403(b) Litigation and Settlement  SPG Update</dc:title>
  <dc:creator>Syma Siddiqui</dc:creator>
  <cp:lastModifiedBy>Michael McCormick</cp:lastModifiedBy>
  <cp:revision>674</cp:revision>
  <cp:lastPrinted>2021-09-24T14:53:50Z</cp:lastPrinted>
  <dcterms:modified xsi:type="dcterms:W3CDTF">2023-10-10T02:17:34Z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nonhesmow1868</vt:lpwstr>
  </property>
</Properties>
</file>