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590_5FFB711E.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823" r:id="rId5"/>
    <p:sldMasterId id="2147483831" r:id="rId6"/>
  </p:sldMasterIdLst>
  <p:notesMasterIdLst>
    <p:notesMasterId r:id="rId48"/>
  </p:notesMasterIdLst>
  <p:handoutMasterIdLst>
    <p:handoutMasterId r:id="rId49"/>
  </p:handoutMasterIdLst>
  <p:sldIdLst>
    <p:sldId id="1305" r:id="rId7"/>
    <p:sldId id="1431" r:id="rId8"/>
    <p:sldId id="1359" r:id="rId9"/>
    <p:sldId id="1363" r:id="rId10"/>
    <p:sldId id="1362" r:id="rId11"/>
    <p:sldId id="1442" r:id="rId12"/>
    <p:sldId id="1405" r:id="rId13"/>
    <p:sldId id="1443" r:id="rId14"/>
    <p:sldId id="1444" r:id="rId15"/>
    <p:sldId id="1407" r:id="rId16"/>
    <p:sldId id="1416" r:id="rId17"/>
    <p:sldId id="1374" r:id="rId18"/>
    <p:sldId id="1410" r:id="rId19"/>
    <p:sldId id="1445" r:id="rId20"/>
    <p:sldId id="1447" r:id="rId21"/>
    <p:sldId id="1439" r:id="rId22"/>
    <p:sldId id="1440" r:id="rId23"/>
    <p:sldId id="1441" r:id="rId24"/>
    <p:sldId id="1411" r:id="rId25"/>
    <p:sldId id="1387" r:id="rId26"/>
    <p:sldId id="1408" r:id="rId27"/>
    <p:sldId id="1390" r:id="rId28"/>
    <p:sldId id="1391" r:id="rId29"/>
    <p:sldId id="1419" r:id="rId30"/>
    <p:sldId id="1393" r:id="rId31"/>
    <p:sldId id="1448" r:id="rId32"/>
    <p:sldId id="1392" r:id="rId33"/>
    <p:sldId id="1430" r:id="rId34"/>
    <p:sldId id="1399" r:id="rId35"/>
    <p:sldId id="1394" r:id="rId36"/>
    <p:sldId id="1395" r:id="rId37"/>
    <p:sldId id="1397" r:id="rId38"/>
    <p:sldId id="1369" r:id="rId39"/>
    <p:sldId id="1370" r:id="rId40"/>
    <p:sldId id="1446" r:id="rId41"/>
    <p:sldId id="1375" r:id="rId42"/>
    <p:sldId id="1424" r:id="rId43"/>
    <p:sldId id="1383" r:id="rId44"/>
    <p:sldId id="1423" r:id="rId45"/>
    <p:sldId id="1384" r:id="rId46"/>
    <p:sldId id="1309" r:id="rId47"/>
  </p:sldIdLst>
  <p:sldSz cx="11887200" cy="8229600"/>
  <p:notesSz cx="7315200" cy="9601200"/>
  <p:defaultTextStyle>
    <a:defPPr>
      <a:defRPr lang="en-US"/>
    </a:defPPr>
    <a:lvl1pPr marL="0" algn="l" defTabSz="1015660" rtl="0" eaLnBrk="1" latinLnBrk="0" hangingPunct="1">
      <a:defRPr sz="2000" kern="1200">
        <a:solidFill>
          <a:schemeClr val="tx1"/>
        </a:solidFill>
        <a:latin typeface="+mn-lt"/>
        <a:ea typeface="+mn-ea"/>
        <a:cs typeface="+mn-cs"/>
      </a:defRPr>
    </a:lvl1pPr>
    <a:lvl2pPr marL="507831" algn="l" defTabSz="1015660" rtl="0" eaLnBrk="1" latinLnBrk="0" hangingPunct="1">
      <a:defRPr sz="2000" kern="1200">
        <a:solidFill>
          <a:schemeClr val="tx1"/>
        </a:solidFill>
        <a:latin typeface="+mn-lt"/>
        <a:ea typeface="+mn-ea"/>
        <a:cs typeface="+mn-cs"/>
      </a:defRPr>
    </a:lvl2pPr>
    <a:lvl3pPr marL="1015660" algn="l" defTabSz="1015660" rtl="0" eaLnBrk="1" latinLnBrk="0" hangingPunct="1">
      <a:defRPr sz="2000" kern="1200">
        <a:solidFill>
          <a:schemeClr val="tx1"/>
        </a:solidFill>
        <a:latin typeface="+mn-lt"/>
        <a:ea typeface="+mn-ea"/>
        <a:cs typeface="+mn-cs"/>
      </a:defRPr>
    </a:lvl3pPr>
    <a:lvl4pPr marL="1523492" algn="l" defTabSz="1015660" rtl="0" eaLnBrk="1" latinLnBrk="0" hangingPunct="1">
      <a:defRPr sz="2000" kern="1200">
        <a:solidFill>
          <a:schemeClr val="tx1"/>
        </a:solidFill>
        <a:latin typeface="+mn-lt"/>
        <a:ea typeface="+mn-ea"/>
        <a:cs typeface="+mn-cs"/>
      </a:defRPr>
    </a:lvl4pPr>
    <a:lvl5pPr marL="2031323" algn="l" defTabSz="1015660" rtl="0" eaLnBrk="1" latinLnBrk="0" hangingPunct="1">
      <a:defRPr sz="2000" kern="1200">
        <a:solidFill>
          <a:schemeClr val="tx1"/>
        </a:solidFill>
        <a:latin typeface="+mn-lt"/>
        <a:ea typeface="+mn-ea"/>
        <a:cs typeface="+mn-cs"/>
      </a:defRPr>
    </a:lvl5pPr>
    <a:lvl6pPr marL="2539152" algn="l" defTabSz="1015660" rtl="0" eaLnBrk="1" latinLnBrk="0" hangingPunct="1">
      <a:defRPr sz="2000" kern="1200">
        <a:solidFill>
          <a:schemeClr val="tx1"/>
        </a:solidFill>
        <a:latin typeface="+mn-lt"/>
        <a:ea typeface="+mn-ea"/>
        <a:cs typeface="+mn-cs"/>
      </a:defRPr>
    </a:lvl6pPr>
    <a:lvl7pPr marL="3046984" algn="l" defTabSz="1015660" rtl="0" eaLnBrk="1" latinLnBrk="0" hangingPunct="1">
      <a:defRPr sz="2000" kern="1200">
        <a:solidFill>
          <a:schemeClr val="tx1"/>
        </a:solidFill>
        <a:latin typeface="+mn-lt"/>
        <a:ea typeface="+mn-ea"/>
        <a:cs typeface="+mn-cs"/>
      </a:defRPr>
    </a:lvl7pPr>
    <a:lvl8pPr marL="3554814" algn="l" defTabSz="1015660" rtl="0" eaLnBrk="1" latinLnBrk="0" hangingPunct="1">
      <a:defRPr sz="2000" kern="1200">
        <a:solidFill>
          <a:schemeClr val="tx1"/>
        </a:solidFill>
        <a:latin typeface="+mn-lt"/>
        <a:ea typeface="+mn-ea"/>
        <a:cs typeface="+mn-cs"/>
      </a:defRPr>
    </a:lvl8pPr>
    <a:lvl9pPr marL="4062647" algn="l" defTabSz="1015660"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8" userDrawn="1">
          <p15:clr>
            <a:srgbClr val="A4A3A4"/>
          </p15:clr>
        </p15:guide>
        <p15:guide id="2" orient="horz" pos="4750" userDrawn="1">
          <p15:clr>
            <a:srgbClr val="A4A3A4"/>
          </p15:clr>
        </p15:guide>
        <p15:guide id="3" pos="349" userDrawn="1">
          <p15:clr>
            <a:srgbClr val="A4A3A4"/>
          </p15:clr>
        </p15:guide>
        <p15:guide id="4" pos="714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673813-A842-6AC6-9299-F05C7F4061B8}" name="Diana Abbott" initials="DA" userId="S::dabbott5@jh.edu::61ca8bac-9f00-4224-ae79-cb57edd45f43" providerId="AD"/>
  <p188:author id="{4D50A131-FE50-4A1E-A765-ED1D5F930EAE}" name="Magee, Colleen" initials="MC" userId="S::CEM@segalbenz.com::7264750b-0db7-4253-b49a-3cc1df7768d7" providerId="AD"/>
  <p188:author id="{2DFBBDA8-E396-0C8B-43EF-7322C67CA97F}" name="Darlene Kurek" initials="DK" userId="S::dkurek3@jh.edu::d5bf094d-d951-480e-986b-669574f30882" providerId="AD"/>
  <p188:author id="{08ED06C8-0139-BDCB-B627-A2FFBCD7B6A6}" name="Snow, Phoebe" initials="SP" userId="S::psnow@segalbenz.com::db483789-8dc4-4d2d-abc1-6dfb9948064c" providerId="AD"/>
  <p188:author id="{4B0A78EF-56DC-347C-83F2-A9EABC191A84}" name="Yost, Megan" initials="YM" userId="S::myost@segalbenz.com::ab0a7ca7-2e8d-4092-9fab-ce51e397bc28" providerId="AD"/>
  <p188:author id="{C2D920F1-C056-01D0-2560-82A53376313B}" name="Fuentes, Megan" initials="" userId="S::mfuentes@segalbenz.com::fffea2ea-47fa-47e6-a2a2-3cdfcb121c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Kate Kressler" initials="KK" lastIdx="36" clrIdx="0"/>
  <p:cmAuthor id="1" name="Summers, Elizabeth" initials="SE" lastIdx="6" clrIdx="1"/>
  <p:cmAuthor id="2" name="Brewer, Brittaney" initials="BB" lastIdx="12" clrIdx="2"/>
  <p:cmAuthor id="3" name="Arnold, Mary Beth" initials="AMB" lastIdx="3" clrIdx="3"/>
  <p:cmAuthor id="4" name="Meredith Stewart" initials="MS" lastIdx="3" clrIdx="4"/>
  <p:cmAuthor id="5" name="Rourke, Sara" initials="RS" lastIdx="2" clrIdx="5"/>
  <p:cmAuthor id="6" name="Menard, Elizabeth" initials="ME" lastIdx="1" clrIdx="6"/>
  <p:cmAuthor id="7" name="Menard, Lizzy" initials="ML" lastIdx="18" clrIdx="7">
    <p:extLst>
      <p:ext uri="{19B8F6BF-5375-455C-9EA6-DF929625EA0E}">
        <p15:presenceInfo xmlns:p15="http://schemas.microsoft.com/office/powerpoint/2012/main" userId="S-1-5-21-2140084481-2073829295-449275081-10139" providerId="AD"/>
      </p:ext>
    </p:extLst>
  </p:cmAuthor>
  <p:cmAuthor id="8" name="Kressler, Kate" initials="KK" lastIdx="23" clrIdx="8">
    <p:extLst>
      <p:ext uri="{19B8F6BF-5375-455C-9EA6-DF929625EA0E}">
        <p15:presenceInfo xmlns:p15="http://schemas.microsoft.com/office/powerpoint/2012/main" userId="S-1-5-21-2140084481-2073829295-449275081-60266817" providerId="AD"/>
      </p:ext>
    </p:extLst>
  </p:cmAuthor>
  <p:cmAuthor id="9" name="Syma Siddiqui" initials="SS" lastIdx="26" clrIdx="9">
    <p:extLst>
      <p:ext uri="{19B8F6BF-5375-455C-9EA6-DF929625EA0E}">
        <p15:presenceInfo xmlns:p15="http://schemas.microsoft.com/office/powerpoint/2012/main" userId="S-1-5-21-1214440339-484763869-725345543-4940337" providerId="AD"/>
      </p:ext>
    </p:extLst>
  </p:cmAuthor>
  <p:cmAuthor id="10" name="Joel Searfoss" initials="JS" lastIdx="19" clrIdx="10">
    <p:extLst>
      <p:ext uri="{19B8F6BF-5375-455C-9EA6-DF929625EA0E}">
        <p15:presenceInfo xmlns:p15="http://schemas.microsoft.com/office/powerpoint/2012/main" userId="S-1-5-21-1214440339-484763869-725345543-4930934" providerId="AD"/>
      </p:ext>
    </p:extLst>
  </p:cmAuthor>
  <p:cmAuthor id="11" name="Nicole Smith" initials="NS" lastIdx="3" clrIdx="11">
    <p:extLst>
      <p:ext uri="{19B8F6BF-5375-455C-9EA6-DF929625EA0E}">
        <p15:presenceInfo xmlns:p15="http://schemas.microsoft.com/office/powerpoint/2012/main" userId="S-1-5-21-1214440339-484763869-725345543-4253688" providerId="AD"/>
      </p:ext>
    </p:extLst>
  </p:cmAuthor>
  <p:cmAuthor id="12" name="Shelly Geasler" initials="SG" lastIdx="1" clrIdx="12">
    <p:extLst>
      <p:ext uri="{19B8F6BF-5375-455C-9EA6-DF929625EA0E}">
        <p15:presenceInfo xmlns:p15="http://schemas.microsoft.com/office/powerpoint/2012/main" userId="4a47777ce27f8fe3" providerId="Windows Live"/>
      </p:ext>
    </p:extLst>
  </p:cmAuthor>
  <p:cmAuthor id="13" name="April Floyd" initials="AF" lastIdx="7" clrIdx="13">
    <p:extLst>
      <p:ext uri="{19B8F6BF-5375-455C-9EA6-DF929625EA0E}">
        <p15:presenceInfo xmlns:p15="http://schemas.microsoft.com/office/powerpoint/2012/main" userId="S-1-5-21-1214440339-484763869-725345543-5049045" providerId="AD"/>
      </p:ext>
    </p:extLst>
  </p:cmAuthor>
  <p:cmAuthor id="14" name="Yost, Megan" initials="YM" lastIdx="19" clrIdx="14">
    <p:extLst>
      <p:ext uri="{19B8F6BF-5375-455C-9EA6-DF929625EA0E}">
        <p15:presenceInfo xmlns:p15="http://schemas.microsoft.com/office/powerpoint/2012/main" userId="S::myost@segalbenz.com::ab0a7ca7-2e8d-4092-9fab-ce51e397bc28" providerId="AD"/>
      </p:ext>
    </p:extLst>
  </p:cmAuthor>
  <p:cmAuthor id="15" name="Fielder, Noel" initials="FN" lastIdx="11" clrIdx="15">
    <p:extLst>
      <p:ext uri="{19B8F6BF-5375-455C-9EA6-DF929625EA0E}">
        <p15:presenceInfo xmlns:p15="http://schemas.microsoft.com/office/powerpoint/2012/main" userId="S-1-5-21-3990672265-3101368681-3620079621-53056" providerId="AD"/>
      </p:ext>
    </p:extLst>
  </p:cmAuthor>
  <p:cmAuthor id="16" name="Guerra, Emily" initials="GE" lastIdx="19" clrIdx="16">
    <p:extLst>
      <p:ext uri="{19B8F6BF-5375-455C-9EA6-DF929625EA0E}">
        <p15:presenceInfo xmlns:p15="http://schemas.microsoft.com/office/powerpoint/2012/main" userId="S-1-5-21-2427478449-4063828735-1968950468-1302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ACE5"/>
    <a:srgbClr val="0072CE"/>
    <a:srgbClr val="69CABC"/>
    <a:srgbClr val="9C92BC"/>
    <a:srgbClr val="0FB694"/>
    <a:srgbClr val="002C77"/>
    <a:srgbClr val="195883"/>
    <a:srgbClr val="0070C0"/>
    <a:srgbClr val="006D9E"/>
    <a:srgbClr val="344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254" autoAdjust="0"/>
    <p:restoredTop sz="95847" autoAdjust="0"/>
  </p:normalViewPr>
  <p:slideViewPr>
    <p:cSldViewPr snapToGrid="0" showGuides="1">
      <p:cViewPr varScale="1">
        <p:scale>
          <a:sx n="78" d="100"/>
          <a:sy n="78" d="100"/>
        </p:scale>
        <p:origin x="67" y="187"/>
      </p:cViewPr>
      <p:guideLst>
        <p:guide orient="horz" pos="968"/>
        <p:guide orient="horz" pos="4750"/>
        <p:guide pos="349"/>
        <p:guide pos="7145"/>
      </p:guideLst>
    </p:cSldViewPr>
  </p:slideViewPr>
  <p:notesTextViewPr>
    <p:cViewPr>
      <p:scale>
        <a:sx n="150" d="100"/>
        <a:sy n="15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s>
</file>

<file path=ppt/comments/modernComment_590_5FFB711E.xml><?xml version="1.0" encoding="utf-8"?>
<p188:cmLst xmlns:a="http://schemas.openxmlformats.org/drawingml/2006/main" xmlns:r="http://schemas.openxmlformats.org/officeDocument/2006/relationships" xmlns:p188="http://schemas.microsoft.com/office/powerpoint/2018/8/main">
  <p188:cm id="{ED87A258-F1F6-E845-BDFC-D423A4A3DA59}" authorId="{4B0A78EF-56DC-347C-83F2-A9EABC191A84}" created="2023-08-17T15:07:47.685">
    <pc:sldMkLst xmlns:pc="http://schemas.microsoft.com/office/powerpoint/2013/main/command">
      <pc:docMk/>
      <pc:sldMk cId="1610314014" sldId="1424"/>
    </pc:sldMkLst>
    <p188:txBody>
      <a:bodyPr/>
      <a:lstStyle/>
      <a:p>
        <a:r>
          <a:rPr lang="en-US"/>
          <a:t>JHU: need to update dates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648" cy="479539"/>
          </a:xfrm>
          <a:prstGeom prst="rect">
            <a:avLst/>
          </a:prstGeom>
        </p:spPr>
        <p:txBody>
          <a:bodyPr vert="horz" lIns="89199" tIns="44600" rIns="89199" bIns="44600" rtlCol="0"/>
          <a:lstStyle>
            <a:lvl1pPr algn="l">
              <a:defRPr sz="1100"/>
            </a:lvl1pPr>
          </a:lstStyle>
          <a:p>
            <a:endParaRPr lang="en-US" dirty="0"/>
          </a:p>
        </p:txBody>
      </p:sp>
      <p:sp>
        <p:nvSpPr>
          <p:cNvPr id="3" name="Date Placeholder 2"/>
          <p:cNvSpPr>
            <a:spLocks noGrp="1"/>
          </p:cNvSpPr>
          <p:nvPr>
            <p:ph type="dt" sz="quarter" idx="1"/>
          </p:nvPr>
        </p:nvSpPr>
        <p:spPr>
          <a:xfrm>
            <a:off x="4143918" y="1"/>
            <a:ext cx="3169647" cy="479539"/>
          </a:xfrm>
          <a:prstGeom prst="rect">
            <a:avLst/>
          </a:prstGeom>
        </p:spPr>
        <p:txBody>
          <a:bodyPr vert="horz" lIns="89199" tIns="44600" rIns="89199" bIns="44600" rtlCol="0"/>
          <a:lstStyle>
            <a:lvl1pPr algn="r">
              <a:defRPr sz="1100"/>
            </a:lvl1pPr>
          </a:lstStyle>
          <a:p>
            <a:fld id="{6617D2FE-04A3-47EB-BAFA-E782AC0EA70D}" type="datetimeFigureOut">
              <a:rPr lang="en-US" smtClean="0"/>
              <a:t>10/9/2023</a:t>
            </a:fld>
            <a:endParaRPr lang="en-US" dirty="0"/>
          </a:p>
        </p:txBody>
      </p:sp>
      <p:sp>
        <p:nvSpPr>
          <p:cNvPr id="4" name="Footer Placeholder 3"/>
          <p:cNvSpPr>
            <a:spLocks noGrp="1"/>
          </p:cNvSpPr>
          <p:nvPr>
            <p:ph type="ftr" sz="quarter" idx="2"/>
          </p:nvPr>
        </p:nvSpPr>
        <p:spPr>
          <a:xfrm>
            <a:off x="2" y="9120173"/>
            <a:ext cx="3169648" cy="479539"/>
          </a:xfrm>
          <a:prstGeom prst="rect">
            <a:avLst/>
          </a:prstGeom>
        </p:spPr>
        <p:txBody>
          <a:bodyPr vert="horz" lIns="89199" tIns="44600" rIns="89199" bIns="44600" rtlCol="0" anchor="b"/>
          <a:lstStyle>
            <a:lvl1pPr algn="l">
              <a:defRPr sz="1100"/>
            </a:lvl1pPr>
          </a:lstStyle>
          <a:p>
            <a:endParaRPr lang="en-US" dirty="0"/>
          </a:p>
        </p:txBody>
      </p:sp>
      <p:sp>
        <p:nvSpPr>
          <p:cNvPr id="5" name="Slide Number Placeholder 4"/>
          <p:cNvSpPr>
            <a:spLocks noGrp="1"/>
          </p:cNvSpPr>
          <p:nvPr>
            <p:ph type="sldNum" sz="quarter" idx="3"/>
          </p:nvPr>
        </p:nvSpPr>
        <p:spPr>
          <a:xfrm>
            <a:off x="4143918" y="9120173"/>
            <a:ext cx="3169647" cy="479539"/>
          </a:xfrm>
          <a:prstGeom prst="rect">
            <a:avLst/>
          </a:prstGeom>
        </p:spPr>
        <p:txBody>
          <a:bodyPr vert="horz" lIns="89199" tIns="44600" rIns="89199" bIns="44600" rtlCol="0" anchor="b"/>
          <a:lstStyle>
            <a:lvl1pPr algn="r">
              <a:defRPr sz="1100"/>
            </a:lvl1pPr>
          </a:lstStyle>
          <a:p>
            <a:fld id="{9D6060C1-20D1-45D1-8849-33D1278537DC}" type="slidenum">
              <a:rPr lang="en-US" smtClean="0"/>
              <a:t>‹#›</a:t>
            </a:fld>
            <a:endParaRPr lang="en-US" dirty="0"/>
          </a:p>
        </p:txBody>
      </p:sp>
    </p:spTree>
    <p:extLst>
      <p:ext uri="{BB962C8B-B14F-4D97-AF65-F5344CB8AC3E}">
        <p14:creationId xmlns:p14="http://schemas.microsoft.com/office/powerpoint/2010/main" val="3351115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69920" cy="480060"/>
          </a:xfrm>
          <a:prstGeom prst="rect">
            <a:avLst/>
          </a:prstGeom>
        </p:spPr>
        <p:txBody>
          <a:bodyPr vert="horz" lIns="96648" tIns="48324" rIns="96648" bIns="48324" rtlCol="0"/>
          <a:lstStyle>
            <a:lvl1pPr algn="l">
              <a:defRPr sz="1200"/>
            </a:lvl1pPr>
          </a:lstStyle>
          <a:p>
            <a:endParaRPr lang="en-GB" dirty="0"/>
          </a:p>
        </p:txBody>
      </p:sp>
      <p:sp>
        <p:nvSpPr>
          <p:cNvPr id="3" name="Date Placeholder 2"/>
          <p:cNvSpPr>
            <a:spLocks noGrp="1"/>
          </p:cNvSpPr>
          <p:nvPr>
            <p:ph type="dt" idx="1"/>
          </p:nvPr>
        </p:nvSpPr>
        <p:spPr>
          <a:xfrm>
            <a:off x="4143589" y="2"/>
            <a:ext cx="3169920" cy="480060"/>
          </a:xfrm>
          <a:prstGeom prst="rect">
            <a:avLst/>
          </a:prstGeom>
        </p:spPr>
        <p:txBody>
          <a:bodyPr vert="horz" lIns="96648" tIns="48324" rIns="96648" bIns="48324" rtlCol="0"/>
          <a:lstStyle>
            <a:lvl1pPr algn="r">
              <a:defRPr sz="1200"/>
            </a:lvl1pPr>
          </a:lstStyle>
          <a:p>
            <a:fld id="{A74C4738-9AF8-4E84-817C-AC46EF018A68}" type="datetimeFigureOut">
              <a:rPr lang="en-GB" smtClean="0"/>
              <a:t>09/10/2023</a:t>
            </a:fld>
            <a:endParaRPr lang="en-GB" dirty="0"/>
          </a:p>
        </p:txBody>
      </p:sp>
      <p:sp>
        <p:nvSpPr>
          <p:cNvPr id="4" name="Slide Image Placeholder 3"/>
          <p:cNvSpPr>
            <a:spLocks noGrp="1" noRot="1" noChangeAspect="1"/>
          </p:cNvSpPr>
          <p:nvPr>
            <p:ph type="sldImg" idx="2"/>
          </p:nvPr>
        </p:nvSpPr>
        <p:spPr>
          <a:xfrm>
            <a:off x="1058863" y="722313"/>
            <a:ext cx="5197475" cy="3598862"/>
          </a:xfrm>
          <a:prstGeom prst="rect">
            <a:avLst/>
          </a:prstGeom>
          <a:noFill/>
          <a:ln w="12700">
            <a:solidFill>
              <a:prstClr val="black"/>
            </a:solidFill>
          </a:ln>
        </p:spPr>
        <p:txBody>
          <a:bodyPr vert="horz" lIns="96648" tIns="48324" rIns="96648" bIns="48324" rtlCol="0" anchor="ctr"/>
          <a:lstStyle/>
          <a:p>
            <a:endParaRPr lang="en-GB"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8" tIns="48324" rIns="96648"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119477"/>
            <a:ext cx="3169920" cy="480060"/>
          </a:xfrm>
          <a:prstGeom prst="rect">
            <a:avLst/>
          </a:prstGeom>
        </p:spPr>
        <p:txBody>
          <a:bodyPr vert="horz" lIns="96648" tIns="48324" rIns="96648" bIns="48324" rtlCol="0" anchor="b"/>
          <a:lstStyle>
            <a:lvl1pPr algn="l">
              <a:defRPr sz="1200"/>
            </a:lvl1pPr>
          </a:lstStyle>
          <a:p>
            <a:endParaRPr lang="en-GB" dirty="0"/>
          </a:p>
        </p:txBody>
      </p:sp>
      <p:sp>
        <p:nvSpPr>
          <p:cNvPr id="7" name="Slide Number Placeholder 6"/>
          <p:cNvSpPr>
            <a:spLocks noGrp="1"/>
          </p:cNvSpPr>
          <p:nvPr>
            <p:ph type="sldNum" sz="quarter" idx="5"/>
          </p:nvPr>
        </p:nvSpPr>
        <p:spPr>
          <a:xfrm>
            <a:off x="4143589" y="9119477"/>
            <a:ext cx="3169920" cy="480060"/>
          </a:xfrm>
          <a:prstGeom prst="rect">
            <a:avLst/>
          </a:prstGeom>
        </p:spPr>
        <p:txBody>
          <a:bodyPr vert="horz" lIns="96648" tIns="48324" rIns="96648" bIns="48324" rtlCol="0" anchor="b"/>
          <a:lstStyle>
            <a:lvl1pPr algn="r">
              <a:defRPr sz="1200"/>
            </a:lvl1pPr>
          </a:lstStyle>
          <a:p>
            <a:fld id="{8D261C6A-B723-4626-8E07-ACAE984FA5FB}" type="slidenum">
              <a:rPr lang="en-GB" smtClean="0"/>
              <a:t>‹#›</a:t>
            </a:fld>
            <a:endParaRPr lang="en-GB" dirty="0"/>
          </a:p>
        </p:txBody>
      </p:sp>
    </p:spTree>
    <p:extLst>
      <p:ext uri="{BB962C8B-B14F-4D97-AF65-F5344CB8AC3E}">
        <p14:creationId xmlns:p14="http://schemas.microsoft.com/office/powerpoint/2010/main" val="2534266143"/>
      </p:ext>
    </p:extLst>
  </p:cSld>
  <p:clrMap bg1="lt1" tx1="dk1" bg2="lt2" tx2="dk2" accent1="accent1" accent2="accent2" accent3="accent3" accent4="accent4" accent5="accent5" accent6="accent6" hlink="hlink" folHlink="folHlink"/>
  <p:notesStyle>
    <a:lvl1pPr marL="0" algn="l" defTabSz="1015660" rtl="0" eaLnBrk="1" latinLnBrk="0" hangingPunct="1">
      <a:defRPr sz="1300" kern="1200">
        <a:solidFill>
          <a:schemeClr val="tx1"/>
        </a:solidFill>
        <a:latin typeface="+mn-lt"/>
        <a:ea typeface="+mn-ea"/>
        <a:cs typeface="+mn-cs"/>
      </a:defRPr>
    </a:lvl1pPr>
    <a:lvl2pPr marL="507831" algn="l" defTabSz="1015660" rtl="0" eaLnBrk="1" latinLnBrk="0" hangingPunct="1">
      <a:defRPr sz="1300" kern="1200">
        <a:solidFill>
          <a:schemeClr val="tx1"/>
        </a:solidFill>
        <a:latin typeface="+mn-lt"/>
        <a:ea typeface="+mn-ea"/>
        <a:cs typeface="+mn-cs"/>
      </a:defRPr>
    </a:lvl2pPr>
    <a:lvl3pPr marL="1015660" algn="l" defTabSz="1015660" rtl="0" eaLnBrk="1" latinLnBrk="0" hangingPunct="1">
      <a:defRPr sz="1300" kern="1200">
        <a:solidFill>
          <a:schemeClr val="tx1"/>
        </a:solidFill>
        <a:latin typeface="+mn-lt"/>
        <a:ea typeface="+mn-ea"/>
        <a:cs typeface="+mn-cs"/>
      </a:defRPr>
    </a:lvl3pPr>
    <a:lvl4pPr marL="1523492" algn="l" defTabSz="1015660" rtl="0" eaLnBrk="1" latinLnBrk="0" hangingPunct="1">
      <a:defRPr sz="1300" kern="1200">
        <a:solidFill>
          <a:schemeClr val="tx1"/>
        </a:solidFill>
        <a:latin typeface="+mn-lt"/>
        <a:ea typeface="+mn-ea"/>
        <a:cs typeface="+mn-cs"/>
      </a:defRPr>
    </a:lvl4pPr>
    <a:lvl5pPr marL="2031323" algn="l" defTabSz="1015660" rtl="0" eaLnBrk="1" latinLnBrk="0" hangingPunct="1">
      <a:defRPr sz="1300" kern="1200">
        <a:solidFill>
          <a:schemeClr val="tx1"/>
        </a:solidFill>
        <a:latin typeface="+mn-lt"/>
        <a:ea typeface="+mn-ea"/>
        <a:cs typeface="+mn-cs"/>
      </a:defRPr>
    </a:lvl5pPr>
    <a:lvl6pPr marL="2539152" algn="l" defTabSz="1015660" rtl="0" eaLnBrk="1" latinLnBrk="0" hangingPunct="1">
      <a:defRPr sz="1300" kern="1200">
        <a:solidFill>
          <a:schemeClr val="tx1"/>
        </a:solidFill>
        <a:latin typeface="+mn-lt"/>
        <a:ea typeface="+mn-ea"/>
        <a:cs typeface="+mn-cs"/>
      </a:defRPr>
    </a:lvl6pPr>
    <a:lvl7pPr marL="3046984" algn="l" defTabSz="1015660" rtl="0" eaLnBrk="1" latinLnBrk="0" hangingPunct="1">
      <a:defRPr sz="1300" kern="1200">
        <a:solidFill>
          <a:schemeClr val="tx1"/>
        </a:solidFill>
        <a:latin typeface="+mn-lt"/>
        <a:ea typeface="+mn-ea"/>
        <a:cs typeface="+mn-cs"/>
      </a:defRPr>
    </a:lvl7pPr>
    <a:lvl8pPr marL="3554814" algn="l" defTabSz="1015660" rtl="0" eaLnBrk="1" latinLnBrk="0" hangingPunct="1">
      <a:defRPr sz="1300" kern="1200">
        <a:solidFill>
          <a:schemeClr val="tx1"/>
        </a:solidFill>
        <a:latin typeface="+mn-lt"/>
        <a:ea typeface="+mn-ea"/>
        <a:cs typeface="+mn-cs"/>
      </a:defRPr>
    </a:lvl8pPr>
    <a:lvl9pPr marL="4062647" algn="l" defTabSz="101566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quantumhealth.wistia.com/medias/xr8kgum64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3" indent="-177843">
              <a:spcBef>
                <a:spcPct val="0"/>
              </a:spcBef>
              <a:buFontTx/>
              <a:buChar char="•"/>
            </a:pPr>
            <a:r>
              <a:rPr lang="en-US" dirty="0">
                <a:solidFill>
                  <a:srgbClr val="000000"/>
                </a:solidFill>
                <a:latin typeface="Arial" charset="0"/>
              </a:rPr>
              <a:t>Welcome to the 2023 annual enrollment presentation </a:t>
            </a:r>
            <a:r>
              <a:rPr lang="en-US" dirty="0"/>
              <a:t>for full-time faculty and staff</a:t>
            </a:r>
            <a:r>
              <a:rPr lang="en-US" altLang="ja-JP" dirty="0">
                <a:solidFill>
                  <a:srgbClr val="000000"/>
                </a:solidFill>
                <a:latin typeface="Arial" charset="0"/>
              </a:rPr>
              <a:t>. </a:t>
            </a:r>
          </a:p>
          <a:p>
            <a:pPr marL="177843" indent="-177843">
              <a:spcBef>
                <a:spcPct val="0"/>
              </a:spcBef>
              <a:buFontTx/>
              <a:buChar char="•"/>
            </a:pPr>
            <a:r>
              <a:rPr lang="en-US" dirty="0">
                <a:solidFill>
                  <a:srgbClr val="000000"/>
                </a:solidFill>
                <a:latin typeface="Arial" charset="0"/>
              </a:rPr>
              <a:t>The purpose of today</a:t>
            </a:r>
            <a:r>
              <a:rPr lang="ja-JP" altLang="en-US">
                <a:solidFill>
                  <a:srgbClr val="000000"/>
                </a:solidFill>
                <a:latin typeface="Arial" charset="0"/>
              </a:rPr>
              <a:t>’</a:t>
            </a:r>
            <a:r>
              <a:rPr lang="en-US" altLang="ja-JP" dirty="0">
                <a:solidFill>
                  <a:srgbClr val="000000"/>
                </a:solidFill>
                <a:latin typeface="Arial" charset="0"/>
              </a:rPr>
              <a:t>s meeting is to provide you with an overview of the benefits JHU will offer in 2024, and the tools and resources that you can use to help you choose your benefits.</a:t>
            </a:r>
            <a:endParaRPr lang="en-US" dirty="0">
              <a:solidFill>
                <a:srgbClr val="000000"/>
              </a:solidFill>
              <a:latin typeface="Arial" charset="0"/>
            </a:endParaRP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0</a:t>
            </a:fld>
            <a:endParaRPr lang="en-GB" dirty="0"/>
          </a:p>
        </p:txBody>
      </p:sp>
    </p:spTree>
    <p:extLst>
      <p:ext uri="{BB962C8B-B14F-4D97-AF65-F5344CB8AC3E}">
        <p14:creationId xmlns:p14="http://schemas.microsoft.com/office/powerpoint/2010/main" val="1005404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11"/>
              </a:spcBef>
              <a:spcAft>
                <a:spcPts val="623"/>
              </a:spcAft>
            </a:pPr>
            <a:r>
              <a:rPr lang="en-US" sz="1900" dirty="0">
                <a:solidFill>
                  <a:srgbClr val="121A1F"/>
                </a:solidFill>
                <a:latin typeface="Arial" panose="020B0604020202020204" pitchFamily="34" charset="0"/>
                <a:ea typeface="Arial" panose="020B0604020202020204" pitchFamily="34" charset="0"/>
                <a:cs typeface="Times New Roman" panose="02020603050405020304" pitchFamily="18" charset="0"/>
              </a:rPr>
              <a:t>Additional changes to note if you select one of the CareFirst medical plans:</a:t>
            </a:r>
          </a:p>
          <a:p>
            <a:pPr>
              <a:spcBef>
                <a:spcPts val="311"/>
              </a:spcBef>
              <a:spcAft>
                <a:spcPts val="623"/>
              </a:spcAft>
            </a:pPr>
            <a:endParaRPr lang="en-US" sz="1900" dirty="0">
              <a:solidFill>
                <a:srgbClr val="121A1F"/>
              </a:solidFill>
              <a:latin typeface="Arial" panose="020B0604020202020204" pitchFamily="34" charset="0"/>
              <a:ea typeface="Arial" panose="020B0604020202020204" pitchFamily="34" charset="0"/>
              <a:cs typeface="Times New Roman" panose="02020603050405020304" pitchFamily="18" charset="0"/>
            </a:endParaRPr>
          </a:p>
          <a:p>
            <a:pPr marL="296407" indent="-296407">
              <a:spcBef>
                <a:spcPts val="311"/>
              </a:spcBef>
              <a:spcAft>
                <a:spcPts val="623"/>
              </a:spcAft>
              <a:buFont typeface="Arial" panose="020B0604020202020204" pitchFamily="34" charset="0"/>
              <a:buChar char="•"/>
            </a:pPr>
            <a:r>
              <a:rPr lang="en-US" sz="1900" dirty="0">
                <a:solidFill>
                  <a:srgbClr val="121A1F"/>
                </a:solidFill>
                <a:latin typeface="Arial" panose="020B0604020202020204" pitchFamily="34" charset="0"/>
                <a:ea typeface="Arial" panose="020B0604020202020204" pitchFamily="34" charset="0"/>
                <a:cs typeface="Times New Roman" panose="02020603050405020304" pitchFamily="18" charset="0"/>
              </a:rPr>
              <a:t>New this year, you’ll have a </a:t>
            </a:r>
            <a:r>
              <a:rPr lang="en-US" sz="1900" dirty="0">
                <a:solidFill>
                  <a:srgbClr val="121A1F"/>
                </a:solidFill>
                <a:highlight>
                  <a:srgbClr val="FFFF00"/>
                </a:highlight>
                <a:latin typeface="Arial" panose="020B0604020202020204" pitchFamily="34" charset="0"/>
                <a:ea typeface="Arial" panose="020B0604020202020204" pitchFamily="34" charset="0"/>
                <a:cs typeface="Times New Roman" panose="02020603050405020304" pitchFamily="18" charset="0"/>
              </a:rPr>
              <a:t>combined out-of-pocket maximum (the most you’ll pay in a year for medical, mental health, and prescription drugs).</a:t>
            </a:r>
          </a:p>
          <a:p>
            <a:pPr marL="296407" indent="-296407">
              <a:spcBef>
                <a:spcPts val="311"/>
              </a:spcBef>
              <a:spcAft>
                <a:spcPts val="623"/>
              </a:spcAft>
              <a:buFont typeface="Arial" panose="020B0604020202020204" pitchFamily="34" charset="0"/>
              <a:buChar char="•"/>
            </a:pPr>
            <a:r>
              <a:rPr lang="en-US" sz="1900" dirty="0">
                <a:solidFill>
                  <a:srgbClr val="121A1F"/>
                </a:solidFill>
                <a:highlight>
                  <a:srgbClr val="FFFF00"/>
                </a:highlight>
                <a:latin typeface="Arial" panose="020B0604020202020204" pitchFamily="34" charset="0"/>
                <a:ea typeface="Arial" panose="020B0604020202020204" pitchFamily="34" charset="0"/>
                <a:cs typeface="Times New Roman" panose="02020603050405020304" pitchFamily="18" charset="0"/>
              </a:rPr>
              <a:t>Also new this year, you’ll need prior authorization for certain surgeries and services (these include </a:t>
            </a: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diagnostic tests and scans, oncology care and services, dialysis, transplants, hospice care, hospitalization, inpatient care—including inpatient and skilled nursing facility admissions—and medical equipment rentals or purchases).</a:t>
            </a:r>
            <a:r>
              <a:rPr lang="en-US" sz="2500" dirty="0"/>
              <a:t> </a:t>
            </a:r>
            <a:endParaRPr lang="en-US" sz="1900" b="1"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a:p>
            <a:pPr marL="296407" indent="-296407">
              <a:spcBef>
                <a:spcPts val="311"/>
              </a:spcBef>
              <a:spcAft>
                <a:spcPts val="623"/>
              </a:spcAft>
              <a:buFont typeface="Arial" panose="020B0604020202020204" pitchFamily="34" charset="0"/>
              <a:buChar char="•"/>
            </a:pPr>
            <a:endParaRPr lang="en-US" sz="1900" b="1"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a:p>
            <a:pPr>
              <a:spcBef>
                <a:spcPts val="311"/>
              </a:spcBef>
              <a:spcAft>
                <a:spcPts val="623"/>
              </a:spcAft>
            </a:pPr>
            <a:r>
              <a:rPr lang="en-US" sz="1900" b="1" dirty="0">
                <a:solidFill>
                  <a:srgbClr val="FF0000"/>
                </a:solidFill>
                <a:latin typeface="Arial" panose="020B0604020202020204" pitchFamily="34" charset="0"/>
                <a:ea typeface="Arial" panose="020B0604020202020204" pitchFamily="34" charset="0"/>
                <a:cs typeface="Times New Roman" panose="02020603050405020304" pitchFamily="18" charset="0"/>
              </a:rPr>
              <a:t>[Read language about COVID-19 test kits]</a:t>
            </a:r>
          </a:p>
          <a:p>
            <a:pPr>
              <a:spcBef>
                <a:spcPts val="311"/>
              </a:spcBef>
              <a:spcAft>
                <a:spcPts val="623"/>
              </a:spcAft>
            </a:pPr>
            <a:endParaRPr lang="en-US" sz="1900" b="1"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a:p>
            <a:pPr defTabSz="1053536">
              <a:spcBef>
                <a:spcPts val="311"/>
              </a:spcBef>
              <a:spcAft>
                <a:spcPts val="623"/>
              </a:spcAft>
              <a:defRPr/>
            </a:pPr>
            <a:r>
              <a:rPr lang="en-US" sz="1900" dirty="0">
                <a:latin typeface="Arial" charset="0"/>
                <a:cs typeface="Arial" charset="0"/>
              </a:rPr>
              <a:t>Additionally, there will be modest increases to medical and dental premiums—</a:t>
            </a:r>
            <a:r>
              <a:rPr lang="en-US" sz="1900" dirty="0"/>
              <a:t>i.e., your </a:t>
            </a:r>
            <a:r>
              <a:rPr lang="en-US" sz="1900" b="1" dirty="0">
                <a:highlight>
                  <a:srgbClr val="FFFF00"/>
                </a:highlight>
              </a:rPr>
              <a:t>monthly</a:t>
            </a:r>
            <a:r>
              <a:rPr lang="en-US" sz="1900" dirty="0">
                <a:highlight>
                  <a:srgbClr val="FFFF00"/>
                </a:highlight>
              </a:rPr>
              <a:t> </a:t>
            </a:r>
            <a:r>
              <a:rPr lang="en-US" sz="1900" dirty="0"/>
              <a:t>paycheck contributions—</a:t>
            </a:r>
            <a:r>
              <a:rPr lang="en-US" sz="1900" dirty="0">
                <a:latin typeface="Arial" charset="0"/>
                <a:cs typeface="Arial" charset="0"/>
              </a:rPr>
              <a:t>for 2024. As with previous years, JHU will absorb a large share of the cost increases to keep costs down for you.</a:t>
            </a:r>
          </a:p>
          <a:p>
            <a:pPr marL="296407" indent="-296407">
              <a:spcBef>
                <a:spcPts val="311"/>
              </a:spcBef>
              <a:spcAft>
                <a:spcPts val="623"/>
              </a:spcAft>
              <a:buFont typeface="Arial" panose="020B0604020202020204" pitchFamily="34" charset="0"/>
              <a:buChar char="•"/>
            </a:pPr>
            <a:endParaRPr lang="en-US" sz="1900" b="1" dirty="0">
              <a:solidFill>
                <a:srgbClr val="121A1F"/>
              </a:solidFill>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9</a:t>
            </a:fld>
            <a:endParaRPr lang="en-GB" dirty="0"/>
          </a:p>
        </p:txBody>
      </p:sp>
    </p:spTree>
    <p:extLst>
      <p:ext uri="{BB962C8B-B14F-4D97-AF65-F5344CB8AC3E}">
        <p14:creationId xmlns:p14="http://schemas.microsoft.com/office/powerpoint/2010/main" val="4096835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2024, you can save even more with a Health Savings Account (HSA). </a:t>
            </a:r>
          </a:p>
          <a:p>
            <a:endParaRPr lang="en-US" b="0" dirty="0"/>
          </a:p>
          <a:p>
            <a:r>
              <a:rPr lang="en-US" dirty="0"/>
              <a:t>[Add FSA and Dependent Care FSA limits when available] </a:t>
            </a:r>
          </a:p>
          <a:p>
            <a:endParaRPr lang="en-US" b="0" dirty="0"/>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10</a:t>
            </a:fld>
            <a:endParaRPr lang="en-GB" dirty="0"/>
          </a:p>
        </p:txBody>
      </p:sp>
    </p:spTree>
    <p:extLst>
      <p:ext uri="{BB962C8B-B14F-4D97-AF65-F5344CB8AC3E}">
        <p14:creationId xmlns:p14="http://schemas.microsoft.com/office/powerpoint/2010/main" val="3170111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11"/>
              </a:spcBef>
              <a:spcAft>
                <a:spcPts val="623"/>
              </a:spcAft>
            </a:pP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JHU’s commuter assistance program allows you to have pretax deductions taken from your pay to cover eligible expenses associated with your commute to work, such as public transportation and non-JHU parking. You may elect a transit account, parking account, or both. </a:t>
            </a:r>
          </a:p>
          <a:p>
            <a:pPr>
              <a:spcBef>
                <a:spcPts val="311"/>
              </a:spcBef>
              <a:spcAft>
                <a:spcPts val="623"/>
              </a:spcAft>
            </a:pPr>
            <a:endParaRPr lang="en-US" sz="1900" dirty="0">
              <a:solidFill>
                <a:srgbClr val="121A1F"/>
              </a:solidFill>
              <a:latin typeface="Arial" panose="020B0604020202020204" pitchFamily="34" charset="0"/>
              <a:ea typeface="Arial" panose="020B0604020202020204" pitchFamily="34" charset="0"/>
              <a:cs typeface="Verdana" panose="020B0604030504040204" pitchFamily="34" charset="0"/>
            </a:endParaRPr>
          </a:p>
          <a:p>
            <a:pPr>
              <a:spcBef>
                <a:spcPts val="311"/>
              </a:spcBef>
              <a:spcAft>
                <a:spcPts val="623"/>
              </a:spcAft>
            </a:pP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You can make a one-time election to cover the same expenses each month, but if your commuting needs change, you can make changes to your elections every month. New elections take effect the month after they are submitted and are managed by WEX, our commuter assistance program administrator. </a:t>
            </a:r>
          </a:p>
          <a:p>
            <a:pPr>
              <a:spcBef>
                <a:spcPts val="311"/>
              </a:spcBef>
              <a:spcAft>
                <a:spcPts val="623"/>
              </a:spcAft>
            </a:pPr>
            <a:endParaRPr lang="en-US" sz="1900" dirty="0">
              <a:solidFill>
                <a:srgbClr val="121A1F"/>
              </a:solidFill>
              <a:latin typeface="Arial" panose="020B0604020202020204" pitchFamily="34" charset="0"/>
              <a:ea typeface="Arial" panose="020B0604020202020204" pitchFamily="34" charset="0"/>
              <a:cs typeface="Verdana" panose="020B0604030504040204" pitchFamily="34" charset="0"/>
            </a:endParaRPr>
          </a:p>
          <a:p>
            <a:pPr defTabSz="1053536">
              <a:spcBef>
                <a:spcPts val="311"/>
              </a:spcBef>
              <a:spcAft>
                <a:spcPts val="623"/>
              </a:spcAft>
              <a:defRPr/>
            </a:pPr>
            <a:r>
              <a:rPr lang="en-US" sz="4200" dirty="0"/>
              <a:t>In 2024, the pretax spending limit for non-JHU parking will be </a:t>
            </a:r>
            <a:r>
              <a:rPr lang="en-US" sz="4200" b="1" dirty="0">
                <a:highlight>
                  <a:srgbClr val="FFFF00"/>
                </a:highlight>
              </a:rPr>
              <a:t>$300 </a:t>
            </a:r>
            <a:r>
              <a:rPr lang="en-US" sz="4200" dirty="0">
                <a:highlight>
                  <a:srgbClr val="FFFF00"/>
                </a:highlight>
              </a:rPr>
              <a:t>per month, </a:t>
            </a:r>
            <a:r>
              <a:rPr lang="en-US" sz="4200" dirty="0"/>
              <a:t>and the limit for mass transit will be </a:t>
            </a:r>
            <a:r>
              <a:rPr lang="en-US" sz="4200" b="1" dirty="0">
                <a:highlight>
                  <a:srgbClr val="FFFF00"/>
                </a:highlight>
              </a:rPr>
              <a:t>$300 </a:t>
            </a:r>
            <a:r>
              <a:rPr lang="en-US" sz="4200" dirty="0">
                <a:highlight>
                  <a:srgbClr val="FFFF00"/>
                </a:highlight>
              </a:rPr>
              <a:t>per month</a:t>
            </a:r>
            <a:r>
              <a:rPr lang="en-US" sz="4200" dirty="0"/>
              <a:t>.</a:t>
            </a:r>
          </a:p>
          <a:p>
            <a:pPr defTabSz="1053536">
              <a:spcBef>
                <a:spcPts val="311"/>
              </a:spcBef>
              <a:spcAft>
                <a:spcPts val="623"/>
              </a:spcAft>
              <a:defRPr/>
            </a:pPr>
            <a:endParaRPr lang="en-US" sz="4200" dirty="0"/>
          </a:p>
          <a:p>
            <a:pPr defTabSz="1053536">
              <a:defRPr/>
            </a:pPr>
            <a:r>
              <a:rPr lang="en-US" sz="4200" dirty="0"/>
              <a:t>JHU may contribute </a:t>
            </a:r>
            <a:r>
              <a:rPr lang="en-US" sz="4200" dirty="0">
                <a:latin typeface="Arial" panose="020B0604020202020204" pitchFamily="34" charset="0"/>
                <a:ea typeface="Times New Roman" panose="02020603050405020304" pitchFamily="18" charset="0"/>
                <a:cs typeface="Times New Roman" panose="02020603050405020304" pitchFamily="18" charset="0"/>
              </a:rPr>
              <a:t>a subsidy for mass transit to eligible employees who work in Maryland and Washington, D.C.,</a:t>
            </a:r>
            <a:r>
              <a:rPr lang="en-US" sz="4200" b="1" dirty="0">
                <a:latin typeface="Arial" panose="020B0604020202020204" pitchFamily="34" charset="0"/>
                <a:ea typeface="Times New Roman" panose="02020603050405020304" pitchFamily="18" charset="0"/>
                <a:cs typeface="Times New Roman" panose="02020603050405020304" pitchFamily="18" charset="0"/>
              </a:rPr>
              <a:t> </a:t>
            </a:r>
            <a:r>
              <a:rPr lang="en-US" sz="4200" dirty="0"/>
              <a:t>to help lessen the cost of commuting. </a:t>
            </a:r>
            <a:r>
              <a:rPr lang="en-US" sz="4200" dirty="0">
                <a:latin typeface="Arial" panose="020B0604020202020204" pitchFamily="34" charset="0"/>
                <a:ea typeface="Times New Roman" panose="02020603050405020304" pitchFamily="18" charset="0"/>
                <a:cs typeface="Times New Roman" panose="02020603050405020304" pitchFamily="18" charset="0"/>
              </a:rPr>
              <a:t>Subsidy amounts are determined by an eligible employee’s work location (Maryland or D.C.), their annual JHU gross salary, and the number of days they work on campus or on-site.  </a:t>
            </a:r>
          </a:p>
          <a:p>
            <a:pPr>
              <a:spcBef>
                <a:spcPts val="311"/>
              </a:spcBef>
              <a:spcAft>
                <a:spcPts val="623"/>
              </a:spcAft>
            </a:pPr>
            <a:endParaRPr lang="en-US" sz="4200" dirty="0">
              <a:latin typeface="Arial" panose="020B0604020202020204" pitchFamily="34" charset="0"/>
              <a:ea typeface="Times New Roman" panose="02020603050405020304" pitchFamily="18" charset="0"/>
              <a:cs typeface="Times New Roman" panose="02020603050405020304" pitchFamily="18" charset="0"/>
            </a:endParaRPr>
          </a:p>
          <a:p>
            <a:pPr>
              <a:spcBef>
                <a:spcPts val="311"/>
              </a:spcBef>
              <a:spcAft>
                <a:spcPts val="623"/>
              </a:spcAft>
            </a:pPr>
            <a:r>
              <a:rPr lang="en-US" sz="4200" dirty="0">
                <a:latin typeface="Arial" panose="020B0604020202020204" pitchFamily="34" charset="0"/>
                <a:ea typeface="Times New Roman" panose="02020603050405020304" pitchFamily="18" charset="0"/>
                <a:cs typeface="Times New Roman" panose="02020603050405020304" pitchFamily="18" charset="0"/>
              </a:rPr>
              <a:t>If you’re eligible, you will have the option to select the JHU subsidy and/or elect your own pretax contribution. You do not need to make employee contributions to your commuter assistance account to receive the JHU-paid subsidy. The annual maximum (in 2024) for your and JHU’s combined contributions is </a:t>
            </a:r>
            <a:r>
              <a:rPr lang="en-US" sz="4200" dirty="0">
                <a:highlight>
                  <a:srgbClr val="FFFF00"/>
                </a:highlight>
                <a:latin typeface="Arial" panose="020B0604020202020204" pitchFamily="34" charset="0"/>
                <a:ea typeface="Times New Roman" panose="02020603050405020304" pitchFamily="18" charset="0"/>
                <a:cs typeface="Times New Roman" panose="02020603050405020304" pitchFamily="18" charset="0"/>
              </a:rPr>
              <a:t>$300</a:t>
            </a:r>
            <a:r>
              <a:rPr lang="en-US" sz="4200" dirty="0">
                <a:latin typeface="Arial" panose="020B0604020202020204" pitchFamily="34" charset="0"/>
                <a:ea typeface="Times New Roman" panose="02020603050405020304" pitchFamily="18" charset="0"/>
                <a:cs typeface="Times New Roman" panose="02020603050405020304" pitchFamily="18" charset="0"/>
              </a:rPr>
              <a:t> per month. </a:t>
            </a:r>
          </a:p>
          <a:p>
            <a:pPr>
              <a:spcBef>
                <a:spcPts val="311"/>
              </a:spcBef>
              <a:spcAft>
                <a:spcPts val="623"/>
              </a:spcAft>
            </a:pPr>
            <a:endParaRPr lang="en-US" sz="4200" dirty="0">
              <a:latin typeface="Arial" panose="020B0604020202020204" pitchFamily="34" charset="0"/>
              <a:ea typeface="Times New Roman" panose="02020603050405020304" pitchFamily="18" charset="0"/>
              <a:cs typeface="Times New Roman" panose="02020603050405020304" pitchFamily="18" charset="0"/>
            </a:endParaRPr>
          </a:p>
          <a:p>
            <a:pPr>
              <a:spcBef>
                <a:spcPts val="311"/>
              </a:spcBef>
              <a:spcAft>
                <a:spcPts val="623"/>
              </a:spcAft>
            </a:pPr>
            <a:r>
              <a:rPr lang="en-US" sz="4200" dirty="0">
                <a:latin typeface="Arial" panose="020B0604020202020204" pitchFamily="34" charset="0"/>
                <a:ea typeface="Times New Roman" panose="02020603050405020304" pitchFamily="18" charset="0"/>
                <a:cs typeface="Times New Roman" panose="02020603050405020304" pitchFamily="18" charset="0"/>
              </a:rPr>
              <a:t>Employer funds will be added to your account in the first pay of each month. Unused funds will roll over month to month and year to year.</a:t>
            </a:r>
          </a:p>
          <a:p>
            <a:pPr>
              <a:spcBef>
                <a:spcPts val="311"/>
              </a:spcBef>
              <a:spcAft>
                <a:spcPts val="623"/>
              </a:spcAft>
            </a:pPr>
            <a:endParaRPr lang="en-US" sz="4200" dirty="0">
              <a:latin typeface="Arial" panose="020B0604020202020204" pitchFamily="34" charset="0"/>
              <a:ea typeface="Times New Roman" panose="02020603050405020304" pitchFamily="18" charset="0"/>
              <a:cs typeface="Times New Roman" panose="02020603050405020304" pitchFamily="18" charset="0"/>
            </a:endParaRPr>
          </a:p>
          <a:p>
            <a:pPr>
              <a:spcBef>
                <a:spcPts val="311"/>
              </a:spcBef>
              <a:spcAft>
                <a:spcPts val="623"/>
              </a:spcAft>
            </a:pPr>
            <a:r>
              <a:rPr lang="en-US" sz="4200" dirty="0">
                <a:latin typeface="Arial" panose="020B0604020202020204" pitchFamily="34" charset="0"/>
                <a:ea typeface="Times New Roman" panose="02020603050405020304" pitchFamily="18" charset="0"/>
                <a:cs typeface="Times New Roman" panose="02020603050405020304" pitchFamily="18" charset="0"/>
              </a:rPr>
              <a:t>If you already have a WEX debit card for your Health Care FSA, simply use that card for your transit or parking expenses. Otherwise, check your mail for your new WEX debit card. You can also request reimbursement from WEX (online or app) if you pay out of pocket for any of your transit costs.</a:t>
            </a:r>
            <a:endParaRPr lang="en-US" sz="1900" dirty="0">
              <a:solidFill>
                <a:srgbClr val="121A1F"/>
              </a:solidFill>
              <a:latin typeface="Arial" panose="020B0604020202020204" pitchFamily="34" charset="0"/>
              <a:ea typeface="Arial" panose="020B060402020202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11</a:t>
            </a:fld>
            <a:endParaRPr lang="en-GB" dirty="0"/>
          </a:p>
        </p:txBody>
      </p:sp>
    </p:spTree>
    <p:extLst>
      <p:ext uri="{BB962C8B-B14F-4D97-AF65-F5344CB8AC3E}">
        <p14:creationId xmlns:p14="http://schemas.microsoft.com/office/powerpoint/2010/main" val="390620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12</a:t>
            </a:fld>
            <a:endParaRPr lang="en-GB" dirty="0"/>
          </a:p>
        </p:txBody>
      </p:sp>
    </p:spTree>
    <p:extLst>
      <p:ext uri="{BB962C8B-B14F-4D97-AF65-F5344CB8AC3E}">
        <p14:creationId xmlns:p14="http://schemas.microsoft.com/office/powerpoint/2010/main" val="2070952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13</a:t>
            </a:fld>
            <a:endParaRPr lang="en-GB" dirty="0"/>
          </a:p>
        </p:txBody>
      </p:sp>
    </p:spTree>
    <p:extLst>
      <p:ext uri="{BB962C8B-B14F-4D97-AF65-F5344CB8AC3E}">
        <p14:creationId xmlns:p14="http://schemas.microsoft.com/office/powerpoint/2010/main" val="2499249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261C6A-B723-4626-8E07-ACAE984FA5FB}" type="slidenum">
              <a:rPr lang="en-GB" smtClean="0"/>
              <a:t>14</a:t>
            </a:fld>
            <a:endParaRPr lang="en-GB" dirty="0"/>
          </a:p>
        </p:txBody>
      </p:sp>
    </p:spTree>
    <p:extLst>
      <p:ext uri="{BB962C8B-B14F-4D97-AF65-F5344CB8AC3E}">
        <p14:creationId xmlns:p14="http://schemas.microsoft.com/office/powerpoint/2010/main" val="2728446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53536">
              <a:spcBef>
                <a:spcPts val="311"/>
              </a:spcBef>
              <a:spcAft>
                <a:spcPts val="623"/>
              </a:spcAft>
              <a:defRPr/>
            </a:pPr>
            <a:r>
              <a:rPr lang="en-US" dirty="0"/>
              <a:t>As you can see from the comparison chart, the new CareFirst medical plans now offer more choice in terms of what the plans will pay versus what you’ll pay. </a:t>
            </a:r>
          </a:p>
          <a:p>
            <a:pPr defTabSz="1053536">
              <a:spcBef>
                <a:spcPts val="311"/>
              </a:spcBef>
              <a:spcAft>
                <a:spcPts val="623"/>
              </a:spcAft>
              <a:defRPr/>
            </a:pPr>
            <a:endParaRPr lang="en-US" dirty="0"/>
          </a:p>
          <a:p>
            <a:pPr marL="296407" indent="-296407" defTabSz="1053536">
              <a:spcBef>
                <a:spcPts val="311"/>
              </a:spcBef>
              <a:spcAft>
                <a:spcPts val="623"/>
              </a:spcAft>
              <a:buFont typeface="Arial" panose="020B0604020202020204" pitchFamily="34" charset="0"/>
              <a:buChar char="•"/>
              <a:defRPr/>
            </a:pPr>
            <a:r>
              <a:rPr lang="en-US" sz="1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CareFirst Core Plan offers 80% coinsurance while the CareFirst Enhanced Plan offers 90% coinsurance. </a:t>
            </a:r>
          </a:p>
          <a:p>
            <a:pPr marL="296407" indent="-296407" defTabSz="1053536">
              <a:spcBef>
                <a:spcPts val="311"/>
              </a:spcBef>
              <a:spcAft>
                <a:spcPts val="623"/>
              </a:spcAft>
              <a:buFont typeface="Arial" panose="020B0604020202020204" pitchFamily="34" charset="0"/>
              <a:buChar char="•"/>
              <a:defRPr/>
            </a:pPr>
            <a:r>
              <a:rPr lang="en-US" sz="1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a:t>
            </a:r>
            <a:r>
              <a:rPr lang="en-US" sz="1500" dirty="0"/>
              <a:t>CareFirst High Deductible Health Plan (HDHP) offers a higher annual deductible and out-of-pocket maximum, but it also offers lower monthly per-paycheck premiums and access to a Health Savings Account (HSA), to which JHU contributes for eligible employees.</a:t>
            </a:r>
            <a:endParaRPr lang="en-US" sz="1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defTabSz="1053536">
              <a:spcBef>
                <a:spcPts val="311"/>
              </a:spcBef>
              <a:spcAft>
                <a:spcPts val="623"/>
              </a:spcAft>
              <a:defRPr/>
            </a:pPr>
            <a:endParaRPr lang="en-US" dirty="0"/>
          </a:p>
          <a:p>
            <a:pPr defTabSz="1053536">
              <a:spcBef>
                <a:spcPts val="311"/>
              </a:spcBef>
              <a:spcAft>
                <a:spcPts val="623"/>
              </a:spcAft>
              <a:defRPr/>
            </a:pPr>
            <a:r>
              <a:rPr lang="en-US" dirty="0"/>
              <a:t>---</a:t>
            </a:r>
            <a:endParaRPr lang="en-US" sz="1500" dirty="0">
              <a:solidFill>
                <a:srgbClr val="121A1F"/>
              </a:solidFill>
              <a:latin typeface="Arial" panose="020B0604020202020204" pitchFamily="34" charset="0"/>
              <a:ea typeface="Arial" panose="020B0604020202020204" pitchFamily="34" charset="0"/>
              <a:cs typeface="Verdana" panose="020B0604030504040204" pitchFamily="34" charset="0"/>
            </a:endParaRPr>
          </a:p>
          <a:p>
            <a:pPr defTabSz="1053536">
              <a:defRPr/>
            </a:pPr>
            <a:endParaRPr lang="en-US" dirty="0"/>
          </a:p>
          <a:p>
            <a:pPr>
              <a:spcBef>
                <a:spcPts val="311"/>
              </a:spcBef>
              <a:spcAft>
                <a:spcPts val="623"/>
              </a:spcAft>
            </a:pPr>
            <a:r>
              <a:rPr lang="en-US" dirty="0"/>
              <a:t>The </a:t>
            </a:r>
            <a:r>
              <a:rPr lang="en-US" sz="1900" dirty="0">
                <a:solidFill>
                  <a:srgbClr val="121A1F"/>
                </a:solidFill>
                <a:latin typeface="Arial" panose="020B0604020202020204" pitchFamily="34" charset="0"/>
                <a:cs typeface="Verdana" panose="020B0604030504040204" pitchFamily="34" charset="0"/>
              </a:rPr>
              <a:t>a</a:t>
            </a: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nnual deductible is what you pay for medical and mental health services before the plan pays benefits.</a:t>
            </a:r>
          </a:p>
          <a:p>
            <a:pPr>
              <a:spcBef>
                <a:spcPts val="311"/>
              </a:spcBef>
              <a:spcAft>
                <a:spcPts val="623"/>
              </a:spcAft>
            </a:pPr>
            <a:endParaRPr lang="en-US" sz="1900" dirty="0">
              <a:solidFill>
                <a:srgbClr val="121A1F"/>
              </a:solidFill>
              <a:latin typeface="Arial" panose="020B0604020202020204" pitchFamily="34" charset="0"/>
              <a:ea typeface="Arial" panose="020B0604020202020204" pitchFamily="34" charset="0"/>
              <a:cs typeface="Verdana" panose="020B0604030504040204" pitchFamily="34" charset="0"/>
            </a:endParaRPr>
          </a:p>
          <a:p>
            <a:pPr>
              <a:spcBef>
                <a:spcPts val="311"/>
              </a:spcBef>
              <a:spcAft>
                <a:spcPts val="623"/>
              </a:spcAft>
            </a:pP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The out-of-pocket maximum is the most you’ll pay in a year for medical, mental health, and prescription drugs.</a:t>
            </a:r>
          </a:p>
          <a:p>
            <a:pPr>
              <a:spcBef>
                <a:spcPts val="311"/>
              </a:spcBef>
              <a:spcAft>
                <a:spcPts val="623"/>
              </a:spcAft>
            </a:pPr>
            <a:endParaRPr lang="en-US" sz="1900" dirty="0">
              <a:solidFill>
                <a:srgbClr val="121A1F"/>
              </a:solidFill>
              <a:latin typeface="Arial" panose="020B0604020202020204" pitchFamily="34" charset="0"/>
              <a:ea typeface="Arial" panose="020B0604020202020204" pitchFamily="34" charset="0"/>
              <a:cs typeface="Verdana" panose="020B0604030504040204" pitchFamily="34" charset="0"/>
            </a:endParaRPr>
          </a:p>
          <a:p>
            <a:pPr defTabSz="1053536">
              <a:spcBef>
                <a:spcPts val="311"/>
              </a:spcBef>
              <a:spcAft>
                <a:spcPts val="623"/>
              </a:spcAft>
              <a:defRPr/>
            </a:pP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Coinsurance is what you pay for most services after the deductible is met. </a:t>
            </a:r>
            <a:endParaRPr lang="en-US" sz="19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defTabSz="1053536">
              <a:defRPr/>
            </a:pPr>
            <a:endParaRPr lang="en-US" dirty="0"/>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15</a:t>
            </a:fld>
            <a:endParaRPr lang="en-GB" dirty="0"/>
          </a:p>
        </p:txBody>
      </p:sp>
    </p:spTree>
    <p:extLst>
      <p:ext uri="{BB962C8B-B14F-4D97-AF65-F5344CB8AC3E}">
        <p14:creationId xmlns:p14="http://schemas.microsoft.com/office/powerpoint/2010/main" val="458612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53536">
              <a:defRPr/>
            </a:pPr>
            <a:r>
              <a:rPr lang="en-US" dirty="0"/>
              <a:t>Here are additional key features of the medical plans and how they compare [Walk through table]</a:t>
            </a:r>
          </a:p>
          <a:p>
            <a:pPr defTabSz="1053536">
              <a:defRPr/>
            </a:pPr>
            <a:endParaRPr lang="en-US" dirty="0"/>
          </a:p>
          <a:p>
            <a:pPr defTabSz="1053536">
              <a:defRPr/>
            </a:pPr>
            <a:r>
              <a:rPr lang="en-US" sz="1200" dirty="0">
                <a:solidFill>
                  <a:srgbClr val="231F20"/>
                </a:solidFill>
                <a:latin typeface="Arial" panose="020B0604020202020204" pitchFamily="34" charset="0"/>
                <a:ea typeface="Times New Roman" panose="02020603050405020304" pitchFamily="18" charset="0"/>
                <a:cs typeface="Times New Roman" panose="02020603050405020304" pitchFamily="18" charset="0"/>
              </a:rPr>
              <a:t>All three CareFirst plans include access to Quantum Health. Some </a:t>
            </a:r>
            <a:r>
              <a:rPr lang="en-US" sz="1200" dirty="0">
                <a:latin typeface="Arial" panose="020B0604020202020204" pitchFamily="34" charset="0"/>
                <a:ea typeface="Times New Roman" panose="02020603050405020304" pitchFamily="18" charset="0"/>
                <a:cs typeface="Times New Roman" panose="02020603050405020304" pitchFamily="18" charset="0"/>
              </a:rPr>
              <a:t>surgeries and services may require prior authorization, which Quantum Health will coordinate.</a:t>
            </a:r>
          </a:p>
          <a:p>
            <a:pPr defTabSz="1053536">
              <a:defRPr/>
            </a:pPr>
            <a:endParaRPr lang="en-US" dirty="0"/>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16</a:t>
            </a:fld>
            <a:endParaRPr lang="en-GB" dirty="0"/>
          </a:p>
        </p:txBody>
      </p:sp>
    </p:spTree>
    <p:extLst>
      <p:ext uri="{BB962C8B-B14F-4D97-AF65-F5344CB8AC3E}">
        <p14:creationId xmlns:p14="http://schemas.microsoft.com/office/powerpoint/2010/main" val="4275013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53536">
              <a:defRPr/>
            </a:pPr>
            <a:r>
              <a:rPr lang="en-US" dirty="0"/>
              <a:t>Here are additional key features of the medical plans and how they compare [Walk through table]</a:t>
            </a:r>
          </a:p>
          <a:p>
            <a:pPr defTabSz="1053536">
              <a:defRPr/>
            </a:pPr>
            <a:endParaRPr lang="en-US" dirty="0"/>
          </a:p>
          <a:p>
            <a:pPr defTabSz="1053536">
              <a:defRPr/>
            </a:pPr>
            <a:endParaRPr lang="en-US" dirty="0"/>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17</a:t>
            </a:fld>
            <a:endParaRPr lang="en-GB" dirty="0"/>
          </a:p>
        </p:txBody>
      </p:sp>
    </p:spTree>
    <p:extLst>
      <p:ext uri="{BB962C8B-B14F-4D97-AF65-F5344CB8AC3E}">
        <p14:creationId xmlns:p14="http://schemas.microsoft.com/office/powerpoint/2010/main" val="3436709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126" indent="-237126">
              <a:buFontTx/>
              <a:buChar char="•"/>
            </a:pPr>
            <a:r>
              <a:rPr lang="en-US" dirty="0"/>
              <a:t>Let’s take a minute to review how the HDHP works. </a:t>
            </a:r>
          </a:p>
          <a:p>
            <a:pPr marL="237126" indent="-237126">
              <a:buFontTx/>
              <a:buChar char="•"/>
            </a:pPr>
            <a:r>
              <a:rPr lang="en-US" dirty="0"/>
              <a:t>With the HDHP, you can use both in- or out-of-network providers, but you generally pay more for out-of-network care.</a:t>
            </a:r>
          </a:p>
          <a:p>
            <a:pPr marL="237126" indent="-237126">
              <a:buFontTx/>
              <a:buChar char="•"/>
            </a:pPr>
            <a:r>
              <a:rPr lang="en-US" dirty="0"/>
              <a:t>The HDHP features a higher deductible and out-of-pocket maximum than a traditional PPO plan. The deductible and out-of-pocket maximum apply to both medical and prescription drug costs.</a:t>
            </a:r>
          </a:p>
          <a:p>
            <a:pPr marL="237126" indent="-237126">
              <a:buFontTx/>
              <a:buChar char="•"/>
            </a:pPr>
            <a:r>
              <a:rPr lang="en-US" dirty="0"/>
              <a:t>While the employee premium is lower, you have to pay more health care and prescription drug costs yourself before the plan starts to pay its share. </a:t>
            </a:r>
          </a:p>
          <a:p>
            <a:pPr marL="237126" indent="-237126">
              <a:buFontTx/>
              <a:buChar char="•"/>
            </a:pPr>
            <a:r>
              <a:rPr lang="en-US" dirty="0"/>
              <a:t>What makes this type of plan really unique is that it is teamed with a special Health Savings Account (HSA) that lets you save pretax funds to use for eligible health care expenses.</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18</a:t>
            </a:fld>
            <a:endParaRPr lang="en-GB" dirty="0"/>
          </a:p>
        </p:txBody>
      </p:sp>
    </p:spTree>
    <p:extLst>
      <p:ext uri="{BB962C8B-B14F-4D97-AF65-F5344CB8AC3E}">
        <p14:creationId xmlns:p14="http://schemas.microsoft.com/office/powerpoint/2010/main" val="63610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a:t>
            </a:fld>
            <a:endParaRPr lang="en-GB" dirty="0"/>
          </a:p>
        </p:txBody>
      </p:sp>
    </p:spTree>
    <p:extLst>
      <p:ext uri="{BB962C8B-B14F-4D97-AF65-F5344CB8AC3E}">
        <p14:creationId xmlns:p14="http://schemas.microsoft.com/office/powerpoint/2010/main" val="4030538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3" indent="-177843">
              <a:buFontTx/>
              <a:buChar char="•"/>
              <a:defRPr/>
            </a:pPr>
            <a:r>
              <a:rPr lang="en-US" sz="1500" dirty="0"/>
              <a:t>If you choose the HDHP, you are eligible to participate in a tax-advantaged Health Savings Account (HSA) to help fund your out-of-pocket health care costs. </a:t>
            </a:r>
          </a:p>
          <a:p>
            <a:pPr marL="177843" indent="-177843">
              <a:buFontTx/>
              <a:buChar char="•"/>
              <a:defRPr/>
            </a:pPr>
            <a:r>
              <a:rPr lang="en-US" sz="1500" dirty="0"/>
              <a:t>You can contribute to your HSA on a before-tax basis. </a:t>
            </a:r>
          </a:p>
          <a:p>
            <a:pPr marL="177843" indent="-177843">
              <a:buFontTx/>
              <a:buChar char="•"/>
              <a:defRPr/>
            </a:pPr>
            <a:r>
              <a:rPr lang="en-US" sz="1500" dirty="0"/>
              <a:t>If you earn $60,000 or less a year, JHU will make a contribution to your HSA to help offset the higher deductible.</a:t>
            </a:r>
          </a:p>
          <a:p>
            <a:pPr marL="177843" indent="-177843">
              <a:buFontTx/>
              <a:buChar char="•"/>
              <a:defRPr/>
            </a:pPr>
            <a:r>
              <a:rPr lang="en-US" sz="1500" dirty="0"/>
              <a:t>Unlike the FSA, the savings you accumulate roll over from year to year, so you can choose to use them for eligible expenses now, or save them for later. The money in your account is yours to keep. Like your 403(b) retirement account, you can take it with you if you leave JHU.</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19</a:t>
            </a:fld>
            <a:endParaRPr lang="en-GB" dirty="0"/>
          </a:p>
        </p:txBody>
      </p:sp>
    </p:spTree>
    <p:extLst>
      <p:ext uri="{BB962C8B-B14F-4D97-AF65-F5344CB8AC3E}">
        <p14:creationId xmlns:p14="http://schemas.microsoft.com/office/powerpoint/2010/main" val="1519693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53536">
              <a:defRPr/>
            </a:pPr>
            <a:r>
              <a:rPr lang="en-US" dirty="0"/>
              <a:t>Here’s another look at HSAs and how they work:</a:t>
            </a:r>
          </a:p>
          <a:p>
            <a:pPr defTabSz="1053536">
              <a:defRPr/>
            </a:pPr>
            <a:endParaRPr lang="en-US" sz="1700" dirty="0">
              <a:highlight>
                <a:srgbClr val="FFFF00"/>
              </a:highlight>
            </a:endParaRPr>
          </a:p>
          <a:p>
            <a:pPr marL="170879" indent="-162638">
              <a:buFont typeface="Arial" panose="020B0604020202020204" pitchFamily="34" charset="0"/>
              <a:buChar char="•"/>
            </a:pPr>
            <a:r>
              <a:rPr lang="en-US" sz="1700" dirty="0"/>
              <a:t>You contribute money to your account with pretax payroll deductions. </a:t>
            </a:r>
            <a:r>
              <a:rPr lang="en-US" sz="1900" dirty="0"/>
              <a:t>If you earn $60,000 or less a year, </a:t>
            </a:r>
            <a:r>
              <a:rPr lang="en-US" sz="1700" dirty="0"/>
              <a:t>JHU will also make an annual contribution to your account.</a:t>
            </a:r>
          </a:p>
          <a:p>
            <a:pPr marL="170879" indent="-162638">
              <a:buFont typeface="Arial" panose="020B0604020202020204" pitchFamily="34" charset="0"/>
              <a:buChar char="•"/>
            </a:pPr>
            <a:endParaRPr lang="en-US" sz="1700" dirty="0"/>
          </a:p>
          <a:p>
            <a:pPr marL="170879" indent="-162638">
              <a:buFont typeface="Arial" panose="020B0604020202020204" pitchFamily="34" charset="0"/>
              <a:buChar char="•"/>
              <a:defRPr/>
            </a:pPr>
            <a:r>
              <a:rPr lang="en-US" altLang="en-US" sz="1700" dirty="0"/>
              <a:t>You can spend it on eligible </a:t>
            </a:r>
            <a:r>
              <a:rPr lang="en-US" sz="1700" dirty="0"/>
              <a:t>health care expenses, including your deductible, coinsurance, and out-of-pocket medical, dental, </a:t>
            </a:r>
            <a:r>
              <a:rPr lang="en-US" altLang="en-US" sz="1700" dirty="0"/>
              <a:t>and vision expenses. Or you can save or invest it. If your medical expenses turn out to be low, the money in your account rolls over from year to year. You can even take your balance with you if you retire or leave JHU for any reason. HSA money is never forfeited.</a:t>
            </a:r>
          </a:p>
          <a:p>
            <a:pPr marL="170879" indent="-162638">
              <a:buFont typeface="Arial" panose="020B0604020202020204" pitchFamily="34" charset="0"/>
              <a:buChar char="•"/>
              <a:defRPr/>
            </a:pPr>
            <a:endParaRPr lang="en-US" altLang="en-US" sz="1700" dirty="0"/>
          </a:p>
          <a:p>
            <a:pPr marL="170879" indent="-162638">
              <a:buFont typeface="Arial" panose="020B0604020202020204" pitchFamily="34" charset="0"/>
              <a:buChar char="•"/>
              <a:defRPr/>
            </a:pPr>
            <a:r>
              <a:rPr lang="en-US" altLang="en-US" sz="1700" dirty="0"/>
              <a:t>The HSA offers a triple tax advantage: The money goes into your account tax-free, stays tax-free if you spend it on eligible expenses, and grows tax-free through interest and investment.</a:t>
            </a:r>
          </a:p>
          <a:p>
            <a:pPr defTabSz="883884">
              <a:defRPr/>
            </a:pPr>
            <a:endParaRPr lang="en-US" altLang="en-US" sz="1700" dirty="0"/>
          </a:p>
          <a:p>
            <a:pPr defTabSz="883884">
              <a:defRPr/>
            </a:pPr>
            <a:r>
              <a:rPr lang="en-US" altLang="en-US" sz="1700" dirty="0"/>
              <a:t>HSAs are a great way to save for health costs over the long term—not just year to year. </a:t>
            </a:r>
          </a:p>
          <a:p>
            <a:endParaRPr lang="en-US" dirty="0"/>
          </a:p>
          <a:p>
            <a:pPr defTabSz="1053536">
              <a:defRPr/>
            </a:pPr>
            <a:r>
              <a:rPr lang="en-US" dirty="0"/>
              <a:t>To have access to an HSA, you must enroll in the CareFirst High Deductible Health Plan (HDHP).</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20</a:t>
            </a:fld>
            <a:endParaRPr lang="en-GB" dirty="0"/>
          </a:p>
        </p:txBody>
      </p:sp>
    </p:spTree>
    <p:extLst>
      <p:ext uri="{BB962C8B-B14F-4D97-AF65-F5344CB8AC3E}">
        <p14:creationId xmlns:p14="http://schemas.microsoft.com/office/powerpoint/2010/main" val="3584288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11"/>
              </a:spcBef>
              <a:spcAft>
                <a:spcPts val="623"/>
              </a:spcAft>
            </a:pPr>
            <a:r>
              <a:rPr lang="en-US" sz="1900" dirty="0">
                <a:latin typeface="Arial" panose="020B0604020202020204" pitchFamily="34" charset="0"/>
                <a:ea typeface="Times New Roman" panose="02020603050405020304" pitchFamily="18" charset="0"/>
                <a:cs typeface="Arial" panose="020B0604020202020204" pitchFamily="34" charset="0"/>
              </a:rPr>
              <a:t>We offer two dental options: The Delta Dental Core plan and the Delta Dental Enhanced plan. </a:t>
            </a:r>
          </a:p>
          <a:p>
            <a:pPr>
              <a:spcBef>
                <a:spcPts val="311"/>
              </a:spcBef>
              <a:spcAft>
                <a:spcPts val="623"/>
              </a:spcAft>
            </a:pPr>
            <a:endParaRPr lang="en-US" sz="1900" dirty="0">
              <a:latin typeface="Arial" panose="020B0604020202020204" pitchFamily="34" charset="0"/>
              <a:ea typeface="Times New Roman" panose="02020603050405020304" pitchFamily="18" charset="0"/>
              <a:cs typeface="Arial" panose="020B0604020202020204" pitchFamily="34" charset="0"/>
            </a:endParaRPr>
          </a:p>
          <a:p>
            <a:pPr>
              <a:spcBef>
                <a:spcPts val="311"/>
              </a:spcBef>
              <a:spcAft>
                <a:spcPts val="623"/>
              </a:spcAft>
            </a:pPr>
            <a:r>
              <a:rPr lang="en-US" sz="1900" dirty="0">
                <a:latin typeface="Arial" panose="020B0604020202020204" pitchFamily="34" charset="0"/>
                <a:ea typeface="Times New Roman" panose="02020603050405020304" pitchFamily="18" charset="0"/>
                <a:cs typeface="Arial" panose="020B0604020202020204" pitchFamily="34" charset="0"/>
              </a:rPr>
              <a:t>Both dental plan options feature the Delta Dental PPO network of providers. Both options will pay benefits for out-of-network providers, but you’ll pay more if you go out-of-network.</a:t>
            </a:r>
          </a:p>
          <a:p>
            <a:pPr>
              <a:spcBef>
                <a:spcPts val="311"/>
              </a:spcBef>
              <a:spcAft>
                <a:spcPts val="623"/>
              </a:spcAft>
            </a:pPr>
            <a:endParaRPr lang="en-US" sz="1900" dirty="0">
              <a:latin typeface="Arial" panose="020B0604020202020204" pitchFamily="34" charset="0"/>
              <a:ea typeface="Times New Roman" panose="02020603050405020304" pitchFamily="18" charset="0"/>
              <a:cs typeface="Arial" panose="020B0604020202020204" pitchFamily="34" charset="0"/>
            </a:endParaRPr>
          </a:p>
          <a:p>
            <a:pPr>
              <a:spcBef>
                <a:spcPts val="311"/>
              </a:spcBef>
              <a:spcAft>
                <a:spcPts val="623"/>
              </a:spcAft>
            </a:pPr>
            <a:r>
              <a:rPr lang="en-US" sz="1900" dirty="0">
                <a:latin typeface="Arial" panose="020B0604020202020204" pitchFamily="34" charset="0"/>
                <a:ea typeface="Times New Roman" panose="02020603050405020304" pitchFamily="18" charset="0"/>
                <a:cs typeface="Arial" panose="020B0604020202020204" pitchFamily="34" charset="0"/>
              </a:rPr>
              <a:t>As you can see, the Core plan does not cover orthodontia; while the Enhanced plan does cover orthodontia and pays a higher level of benefits.</a:t>
            </a:r>
          </a:p>
          <a:p>
            <a:pPr>
              <a:spcBef>
                <a:spcPts val="311"/>
              </a:spcBef>
              <a:spcAft>
                <a:spcPts val="623"/>
              </a:spcAft>
            </a:pPr>
            <a:endParaRPr lang="en-US" sz="1900" dirty="0">
              <a:latin typeface="Arial" panose="020B0604020202020204" pitchFamily="34" charset="0"/>
              <a:ea typeface="Times New Roman" panose="02020603050405020304" pitchFamily="18" charset="0"/>
              <a:cs typeface="Arial" panose="020B0604020202020204" pitchFamily="34" charset="0"/>
            </a:endParaRPr>
          </a:p>
          <a:p>
            <a:pPr>
              <a:spcBef>
                <a:spcPts val="311"/>
              </a:spcBef>
              <a:spcAft>
                <a:spcPts val="623"/>
              </a:spcAft>
            </a:pPr>
            <a:r>
              <a:rPr lang="en-US" sz="1900" dirty="0">
                <a:latin typeface="Arial" panose="020B0604020202020204" pitchFamily="34" charset="0"/>
                <a:ea typeface="Times New Roman" panose="02020603050405020304" pitchFamily="18" charset="0"/>
                <a:cs typeface="Arial" panose="020B0604020202020204" pitchFamily="34" charset="0"/>
              </a:rPr>
              <a:t>Both plans offer access to two networks of dental providers:</a:t>
            </a:r>
          </a:p>
          <a:p>
            <a:pPr>
              <a:spcBef>
                <a:spcPts val="311"/>
              </a:spcBef>
              <a:spcAft>
                <a:spcPts val="623"/>
              </a:spcAft>
            </a:pPr>
            <a:endParaRPr lang="en-US" sz="1900" dirty="0">
              <a:latin typeface="Arial" panose="020B0604020202020204" pitchFamily="34" charset="0"/>
              <a:ea typeface="Times New Roman" panose="02020603050405020304" pitchFamily="18" charset="0"/>
              <a:cs typeface="Arial" panose="020B0604020202020204" pitchFamily="34" charset="0"/>
            </a:endParaRPr>
          </a:p>
          <a:p>
            <a:pPr marL="355688" indent="-355688">
              <a:spcBef>
                <a:spcPts val="311"/>
              </a:spcBef>
              <a:spcAft>
                <a:spcPts val="623"/>
              </a:spcAft>
              <a:buClr>
                <a:srgbClr val="000000"/>
              </a:buClr>
              <a:buFont typeface="Arial" panose="020B0604020202020204" pitchFamily="34" charset="0"/>
              <a:buChar char="—"/>
            </a:pPr>
            <a:r>
              <a:rPr lang="en-US" sz="1900" b="1" dirty="0">
                <a:solidFill>
                  <a:srgbClr val="121A1F"/>
                </a:solidFill>
                <a:latin typeface="Arial" panose="020B0604020202020204" pitchFamily="34" charset="0"/>
                <a:ea typeface="Arial" panose="020B0604020202020204" pitchFamily="34" charset="0"/>
                <a:cs typeface="Times New Roman" panose="02020603050405020304" pitchFamily="18" charset="0"/>
              </a:rPr>
              <a:t>Delta Dental PPO:</a:t>
            </a:r>
            <a:r>
              <a:rPr lang="en-US" sz="1900" dirty="0">
                <a:solidFill>
                  <a:srgbClr val="121A1F"/>
                </a:solidFill>
                <a:latin typeface="Arial" panose="020B0604020202020204" pitchFamily="34" charset="0"/>
                <a:ea typeface="Arial" panose="020B0604020202020204" pitchFamily="34" charset="0"/>
                <a:cs typeface="Times New Roman" panose="02020603050405020304" pitchFamily="18" charset="0"/>
              </a:rPr>
              <a:t> These dentists have agreed to reduced fees, so you won’t get charged more than your expected share of the bill.</a:t>
            </a:r>
          </a:p>
          <a:p>
            <a:pPr marL="355688" indent="-355688">
              <a:spcBef>
                <a:spcPts val="311"/>
              </a:spcBef>
              <a:spcAft>
                <a:spcPts val="623"/>
              </a:spcAft>
              <a:buClr>
                <a:srgbClr val="000000"/>
              </a:buClr>
              <a:buFont typeface="Arial" panose="020B0604020202020204" pitchFamily="34" charset="0"/>
              <a:buChar char="—"/>
            </a:pPr>
            <a:r>
              <a:rPr lang="en-US" sz="1900" b="1" dirty="0">
                <a:solidFill>
                  <a:srgbClr val="121A1F"/>
                </a:solidFill>
                <a:latin typeface="Arial" panose="020B0604020202020204" pitchFamily="34" charset="0"/>
                <a:ea typeface="Arial" panose="020B0604020202020204" pitchFamily="34" charset="0"/>
                <a:cs typeface="Times New Roman" panose="02020603050405020304" pitchFamily="18" charset="0"/>
              </a:rPr>
              <a:t>Delta Dental Premier:</a:t>
            </a:r>
            <a:r>
              <a:rPr lang="en-US" sz="1900" dirty="0">
                <a:solidFill>
                  <a:srgbClr val="121A1F"/>
                </a:solidFill>
                <a:latin typeface="Arial" panose="020B0604020202020204" pitchFamily="34" charset="0"/>
                <a:ea typeface="Arial" panose="020B0604020202020204" pitchFamily="34" charset="0"/>
                <a:cs typeface="Times New Roman" panose="02020603050405020304" pitchFamily="18" charset="0"/>
              </a:rPr>
              <a:t> If you can’t find a PPO dentist, Delta Dental Premier dentists offer the next best opportunity to save, because these dentists have agreed to set fees.</a:t>
            </a:r>
          </a:p>
          <a:p>
            <a:pPr>
              <a:spcBef>
                <a:spcPts val="311"/>
              </a:spcBef>
              <a:spcAft>
                <a:spcPts val="623"/>
              </a:spcAft>
            </a:pPr>
            <a:r>
              <a:rPr lang="en-US" sz="1900" dirty="0">
                <a:latin typeface="Arial" panose="020B0604020202020204" pitchFamily="34" charset="0"/>
                <a:ea typeface="Times New Roman" panose="02020603050405020304" pitchFamily="18" charset="0"/>
                <a:cs typeface="Arial" panose="020B0604020202020204" pitchFamily="34" charset="0"/>
              </a:rPr>
              <a:t> </a:t>
            </a:r>
          </a:p>
          <a:p>
            <a:pPr>
              <a:spcBef>
                <a:spcPts val="311"/>
              </a:spcBef>
              <a:spcAft>
                <a:spcPts val="623"/>
              </a:spcAft>
            </a:pPr>
            <a:endParaRPr lang="en-US" sz="1900" dirty="0">
              <a:latin typeface="Arial" panose="020B0604020202020204" pitchFamily="34" charset="0"/>
              <a:ea typeface="Times New Roman" panose="02020603050405020304" pitchFamily="18" charset="0"/>
              <a:cs typeface="Arial" panose="020B0604020202020204" pitchFamily="34" charset="0"/>
            </a:endParaRPr>
          </a:p>
          <a:p>
            <a:pPr>
              <a:spcBef>
                <a:spcPts val="311"/>
              </a:spcBef>
              <a:spcAft>
                <a:spcPts val="623"/>
              </a:spcAft>
            </a:pPr>
            <a:endParaRPr lang="en-US" sz="19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D261C6A-B723-4626-8E07-ACAE984FA5FB}" type="slidenum">
              <a:rPr lang="en-GB" smtClean="0"/>
              <a:t>21</a:t>
            </a:fld>
            <a:endParaRPr lang="en-GB" dirty="0"/>
          </a:p>
        </p:txBody>
      </p:sp>
    </p:spTree>
    <p:extLst>
      <p:ext uri="{BB962C8B-B14F-4D97-AF65-F5344CB8AC3E}">
        <p14:creationId xmlns:p14="http://schemas.microsoft.com/office/powerpoint/2010/main" val="1027892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3" indent="-177843">
              <a:buFontTx/>
              <a:buChar char="•"/>
            </a:pPr>
            <a:r>
              <a:rPr lang="en-US" dirty="0"/>
              <a:t>The</a:t>
            </a:r>
            <a:r>
              <a:rPr lang="en-US" baseline="0" dirty="0"/>
              <a:t> EyeMed vision plan also remains unchanged.</a:t>
            </a:r>
          </a:p>
          <a:p>
            <a:pPr marL="177843" indent="-177843">
              <a:buFontTx/>
              <a:buChar char="•"/>
            </a:pPr>
            <a:r>
              <a:rPr lang="en-US" dirty="0"/>
              <a:t>The following are</a:t>
            </a:r>
            <a:r>
              <a:rPr lang="en-US" baseline="0" dirty="0"/>
              <a:t> some</a:t>
            </a:r>
            <a:r>
              <a:rPr lang="en-US" dirty="0"/>
              <a:t> highlights</a:t>
            </a:r>
            <a:r>
              <a:rPr lang="en-US" baseline="0" dirty="0"/>
              <a:t> of your vision plan</a:t>
            </a:r>
            <a:r>
              <a:rPr lang="en-US" dirty="0"/>
              <a:t>: [Walk through table]</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22</a:t>
            </a:fld>
            <a:endParaRPr lang="en-GB" dirty="0"/>
          </a:p>
        </p:txBody>
      </p:sp>
    </p:spTree>
    <p:extLst>
      <p:ext uri="{BB962C8B-B14F-4D97-AF65-F5344CB8AC3E}">
        <p14:creationId xmlns:p14="http://schemas.microsoft.com/office/powerpoint/2010/main" val="2073472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11"/>
              </a:spcBef>
              <a:spcAft>
                <a:spcPts val="623"/>
              </a:spcAft>
            </a:pPr>
            <a:r>
              <a:rPr lang="en-US" sz="1900" dirty="0">
                <a:latin typeface="Arial" panose="020B0604020202020204" pitchFamily="34" charset="0"/>
                <a:ea typeface="Times New Roman" panose="02020603050405020304" pitchFamily="18" charset="0"/>
                <a:cs typeface="Times New Roman" panose="02020603050405020304" pitchFamily="18" charset="0"/>
              </a:rPr>
              <a:t>You can save money on your health care and dependent care expenses by enrolling in the Health Care and/or Dependent Care Flexible Spending Accounts (FSAs). </a:t>
            </a:r>
          </a:p>
          <a:p>
            <a:pPr>
              <a:spcBef>
                <a:spcPts val="311"/>
              </a:spcBef>
              <a:spcAft>
                <a:spcPts val="623"/>
              </a:spcAft>
            </a:pPr>
            <a:r>
              <a:rPr lang="en-US" sz="1900" dirty="0">
                <a:latin typeface="Arial" panose="020B0604020202020204" pitchFamily="34" charset="0"/>
                <a:ea typeface="Times New Roman" panose="02020603050405020304" pitchFamily="18" charset="0"/>
                <a:cs typeface="Times New Roman" panose="02020603050405020304" pitchFamily="18" charset="0"/>
              </a:rPr>
              <a:t>You decide how much to set aside from your paycheck on a pretax basis to pay for eligible health care and child or other dependent care expenses.</a:t>
            </a:r>
          </a:p>
          <a:p>
            <a:pPr>
              <a:spcBef>
                <a:spcPts val="311"/>
              </a:spcBef>
              <a:spcAft>
                <a:spcPts val="623"/>
              </a:spcAft>
            </a:pPr>
            <a:endParaRPr lang="en-US" sz="1900" dirty="0">
              <a:latin typeface="Arial" panose="020B0604020202020204" pitchFamily="34" charset="0"/>
              <a:ea typeface="Times New Roman" panose="02020603050405020304" pitchFamily="18" charset="0"/>
              <a:cs typeface="Times New Roman" panose="02020603050405020304" pitchFamily="18" charset="0"/>
            </a:endParaRPr>
          </a:p>
          <a:p>
            <a:pPr>
              <a:spcBef>
                <a:spcPts val="311"/>
              </a:spcBef>
              <a:spcAft>
                <a:spcPts val="623"/>
              </a:spcAft>
            </a:pPr>
            <a:r>
              <a:rPr lang="en-US" sz="4200" dirty="0"/>
              <a:t>Due</a:t>
            </a:r>
            <a:r>
              <a:rPr lang="en-US" sz="4200" b="1" dirty="0"/>
              <a:t> </a:t>
            </a:r>
            <a:r>
              <a:rPr lang="en-US" sz="4200" dirty="0"/>
              <a:t>to IRS rules, you cannot participate in the Health Care FSA if you elect an HDHP with an HSA. However, you can participate in a Limited Purpose FSA (LPFSA) offered exclusively for HDHP participants. The Limited Purpose FSA can be used for eligible dental and vision expenses only. </a:t>
            </a:r>
            <a:endParaRPr lang="en-US" sz="1900" dirty="0">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23</a:t>
            </a:fld>
            <a:endParaRPr lang="en-GB" dirty="0"/>
          </a:p>
        </p:txBody>
      </p:sp>
    </p:spTree>
    <p:extLst>
      <p:ext uri="{BB962C8B-B14F-4D97-AF65-F5344CB8AC3E}">
        <p14:creationId xmlns:p14="http://schemas.microsoft.com/office/powerpoint/2010/main" val="882088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3" indent="-177843">
              <a:buFontTx/>
              <a:buChar char="•"/>
            </a:pPr>
            <a:r>
              <a:rPr lang="en-US" sz="1500" dirty="0"/>
              <a:t>As you choose your medical plan, it’s important to understand the tax-advantaged spending account options available with each medical option and how they differ.  [Walk through chart.]</a:t>
            </a:r>
          </a:p>
          <a:p>
            <a:pPr marL="177843" indent="-177843" defTabSz="1053536">
              <a:buFontTx/>
              <a:buChar char="•"/>
              <a:defRPr/>
            </a:pPr>
            <a:r>
              <a:rPr lang="en-US" sz="1900" dirty="0">
                <a:solidFill>
                  <a:srgbClr val="121A1F"/>
                </a:solidFill>
                <a:highlight>
                  <a:srgbClr val="FFFF00"/>
                </a:highlight>
                <a:latin typeface="Arial" panose="020B0604020202020204" pitchFamily="34" charset="0"/>
                <a:ea typeface="Arial" panose="020B0604020202020204" pitchFamily="34" charset="0"/>
                <a:cs typeface="Verdana" panose="020B0604030504040204" pitchFamily="34" charset="0"/>
              </a:rPr>
              <a:t>The amount you can save in a </a:t>
            </a:r>
            <a:r>
              <a:rPr lang="en-US" sz="1900" dirty="0">
                <a:solidFill>
                  <a:srgbClr val="121A1F"/>
                </a:solidFill>
                <a:highlight>
                  <a:srgbClr val="FFFF00"/>
                </a:highlight>
                <a:latin typeface="Arial" panose="020B0604020202020204" pitchFamily="34" charset="0"/>
                <a:ea typeface="Arial" panose="020B0604020202020204" pitchFamily="34" charset="0"/>
              </a:rPr>
              <a:t>Flexible Spending Account (FSA) or </a:t>
            </a:r>
            <a:r>
              <a:rPr lang="en-US" sz="1900" dirty="0">
                <a:solidFill>
                  <a:srgbClr val="121A1F"/>
                </a:solidFill>
                <a:highlight>
                  <a:srgbClr val="FFFF00"/>
                </a:highlight>
                <a:latin typeface="Arial" panose="020B0604020202020204" pitchFamily="34" charset="0"/>
                <a:ea typeface="Arial" panose="020B0604020202020204" pitchFamily="34" charset="0"/>
                <a:cs typeface="Verdana" panose="020B0604030504040204" pitchFamily="34" charset="0"/>
              </a:rPr>
              <a:t>Limited Purpose FSA may increase for 2024. Once announced, those new limits will be shared.</a:t>
            </a:r>
            <a:r>
              <a:rPr lang="en-US" sz="2100" dirty="0"/>
              <a:t> </a:t>
            </a: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 </a:t>
            </a:r>
            <a:endParaRPr lang="en-US" sz="1500" dirty="0">
              <a:solidFill>
                <a:srgbClr val="FFFF00"/>
              </a:solidFill>
              <a:latin typeface="Arial" panose="020B0604020202020204" pitchFamily="34" charset="0"/>
              <a:ea typeface="Arial" panose="020B0604020202020204" pitchFamily="34" charset="0"/>
              <a:cs typeface="Verdana" panose="020B0604030504040204" pitchFamily="34" charset="0"/>
            </a:endParaRPr>
          </a:p>
          <a:p>
            <a:pPr marL="177843" indent="-177843" defTabSz="1053536">
              <a:buFontTx/>
              <a:buChar char="•"/>
              <a:defRPr/>
            </a:pPr>
            <a:r>
              <a:rPr lang="en-US" sz="1200" dirty="0"/>
              <a:t>Keep in mind that if you elect the HDHP and you are currently participating in the Health Care FSA, you will want to spend down any remaining balance. </a:t>
            </a:r>
          </a:p>
          <a:p>
            <a:pPr marL="177843" indent="-177843" defTabSz="1053536">
              <a:buFontTx/>
              <a:buChar char="•"/>
              <a:defRPr/>
            </a:pPr>
            <a:endParaRPr lang="en-US" sz="1200" dirty="0"/>
          </a:p>
          <a:p>
            <a:pPr marL="177843" indent="-177843" defTabSz="1053536">
              <a:buFontTx/>
              <a:buChar char="•"/>
              <a:defRPr/>
            </a:pPr>
            <a:r>
              <a:rPr lang="en-US" sz="1200" dirty="0"/>
              <a:t>As mentioned on a previous slide, you also have the option to contribute pretax money to a Dependent Care Flexible Spending Account to pay for eligible child and elder care expenses. </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24</a:t>
            </a:fld>
            <a:endParaRPr lang="en-GB" dirty="0"/>
          </a:p>
        </p:txBody>
      </p:sp>
    </p:spTree>
    <p:extLst>
      <p:ext uri="{BB962C8B-B14F-4D97-AF65-F5344CB8AC3E}">
        <p14:creationId xmlns:p14="http://schemas.microsoft.com/office/powerpoint/2010/main" val="3631220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3" indent="-177843">
              <a:buFont typeface="Arial" panose="020B0604020202020204" pitchFamily="34" charset="0"/>
              <a:buChar char="•"/>
            </a:pPr>
            <a:r>
              <a:rPr lang="en-US" sz="1200" dirty="0"/>
              <a:t>As a reminder, now is the time to apply and reapply for the Child Care Voucher program for 2024. </a:t>
            </a:r>
          </a:p>
          <a:p>
            <a:pPr marL="177843" indent="-177843">
              <a:buFont typeface="Arial" panose="020B0604020202020204" pitchFamily="34" charset="0"/>
              <a:buChar char="•"/>
            </a:pPr>
            <a:r>
              <a:rPr lang="en-US" sz="1200" dirty="0"/>
              <a:t>Through this program, you will have the opportunity to apply for tax-free assistance to help pay for child care for your prekindergarten children under age 6.</a:t>
            </a:r>
          </a:p>
          <a:p>
            <a:pPr marL="177843" indent="-177843">
              <a:buFont typeface="Arial" panose="020B0604020202020204" pitchFamily="34" charset="0"/>
              <a:buChar char="•"/>
            </a:pPr>
            <a:r>
              <a:rPr lang="en-US" sz="1200" dirty="0"/>
              <a:t>If you meet the eligibility criteria, you could be awarded up </a:t>
            </a:r>
            <a:r>
              <a:rPr lang="en-US" sz="1200" b="1" dirty="0"/>
              <a:t>to $5,000 </a:t>
            </a:r>
            <a:r>
              <a:rPr lang="en-US" sz="1200" dirty="0"/>
              <a:t>in voucher funds to use toward the cost of your child care. You can also apply for a child care scholarship to be used at one of JHU’s partner centers. </a:t>
            </a:r>
          </a:p>
          <a:p>
            <a:pPr marL="177843" indent="-177843">
              <a:buFont typeface="Arial" panose="020B0604020202020204" pitchFamily="34" charset="0"/>
              <a:buChar char="•"/>
            </a:pPr>
            <a:r>
              <a:rPr lang="en-US" sz="1200" dirty="0"/>
              <a:t>Remember, you must apply for the Child Care Voucher program during Annual Enrollment. Applications will only be accepted outside the enrollment period for new hires and employees who have a qualifying life event, such as a birth, adoption, or marriage, or if a spot at a partner center becomes available for a scholarship recipient. </a:t>
            </a:r>
          </a:p>
          <a:p>
            <a:pPr marL="177843" indent="-177843">
              <a:buFont typeface="Arial" panose="020B0604020202020204" pitchFamily="34" charset="0"/>
              <a:buChar char="•"/>
            </a:pPr>
            <a:r>
              <a:rPr lang="en-US" sz="1200" dirty="0"/>
              <a:t>Learn more about the eligibility criteria on Benefits &amp; Worklife.</a:t>
            </a:r>
          </a:p>
        </p:txBody>
      </p:sp>
      <p:sp>
        <p:nvSpPr>
          <p:cNvPr id="4" name="Slide Number Placeholder 3"/>
          <p:cNvSpPr>
            <a:spLocks noGrp="1"/>
          </p:cNvSpPr>
          <p:nvPr>
            <p:ph type="sldNum" sz="quarter" idx="10"/>
          </p:nvPr>
        </p:nvSpPr>
        <p:spPr/>
        <p:txBody>
          <a:bodyPr/>
          <a:lstStyle/>
          <a:p>
            <a:pPr>
              <a:defRPr/>
            </a:pPr>
            <a:fld id="{FEDD7D46-28D9-4475-9C95-335533EF1172}" type="slidenum">
              <a:rPr lang="en-US" smtClean="0"/>
              <a:pPr>
                <a:defRPr/>
              </a:pPr>
              <a:t>25</a:t>
            </a:fld>
            <a:endParaRPr lang="en-US" dirty="0"/>
          </a:p>
        </p:txBody>
      </p:sp>
    </p:spTree>
    <p:extLst>
      <p:ext uri="{BB962C8B-B14F-4D97-AF65-F5344CB8AC3E}">
        <p14:creationId xmlns:p14="http://schemas.microsoft.com/office/powerpoint/2010/main" val="1893864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11"/>
              </a:spcBef>
              <a:spcAft>
                <a:spcPts val="623"/>
              </a:spcAft>
            </a:pPr>
            <a:r>
              <a:rPr lang="en-US" sz="1900" dirty="0">
                <a:latin typeface="Arial" panose="020B0604020202020204" pitchFamily="34" charset="0"/>
                <a:ea typeface="Times New Roman" panose="02020603050405020304" pitchFamily="18" charset="0"/>
                <a:cs typeface="Times New Roman" panose="02020603050405020304" pitchFamily="18" charset="0"/>
              </a:rPr>
              <a:t>JHU covers basic life insurance of $10,000 at no cost to you. During Annual Enrollment, you can enroll in additional life coverage or increase your coverage, up to plan limits. </a:t>
            </a:r>
          </a:p>
          <a:p>
            <a:pPr>
              <a:spcBef>
                <a:spcPts val="311"/>
              </a:spcBef>
              <a:spcAft>
                <a:spcPts val="623"/>
              </a:spcAft>
            </a:pPr>
            <a:endParaRPr lang="en-US" sz="1900" dirty="0">
              <a:latin typeface="Arial" panose="020B0604020202020204" pitchFamily="34" charset="0"/>
              <a:ea typeface="Times New Roman" panose="02020603050405020304" pitchFamily="18" charset="0"/>
              <a:cs typeface="Times New Roman" panose="02020603050405020304" pitchFamily="18" charset="0"/>
            </a:endParaRPr>
          </a:p>
          <a:p>
            <a:pPr>
              <a:spcBef>
                <a:spcPts val="311"/>
              </a:spcBef>
              <a:spcAft>
                <a:spcPts val="623"/>
              </a:spcAft>
            </a:pPr>
            <a:r>
              <a:rPr lang="en-US" sz="1900" dirty="0">
                <a:latin typeface="Arial" panose="020B0604020202020204" pitchFamily="34" charset="0"/>
                <a:ea typeface="Times New Roman" panose="02020603050405020304" pitchFamily="18" charset="0"/>
                <a:cs typeface="Times New Roman" panose="02020603050405020304" pitchFamily="18" charset="0"/>
              </a:rPr>
              <a:t>If you elect supplemental life insurance</a:t>
            </a: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 </a:t>
            </a:r>
            <a:r>
              <a:rPr lang="en-US" sz="1900" dirty="0">
                <a:latin typeface="Arial" panose="020B0604020202020204" pitchFamily="34" charset="0"/>
                <a:ea typeface="Times New Roman" panose="02020603050405020304" pitchFamily="18" charset="0"/>
                <a:cs typeface="Times New Roman" panose="02020603050405020304" pitchFamily="18" charset="0"/>
              </a:rPr>
              <a:t>for the first time (and you’re not a new hire), you must provide evidence of insurability (EOI).</a:t>
            </a:r>
          </a:p>
          <a:p>
            <a:pPr>
              <a:spcBef>
                <a:spcPts val="311"/>
              </a:spcBef>
              <a:spcAft>
                <a:spcPts val="623"/>
              </a:spcAft>
            </a:pPr>
            <a:endParaRPr lang="en-US" sz="1900" dirty="0">
              <a:latin typeface="Arial" panose="020B0604020202020204" pitchFamily="34" charset="0"/>
              <a:ea typeface="Times New Roman" panose="02020603050405020304" pitchFamily="18" charset="0"/>
              <a:cs typeface="Times New Roman" panose="02020603050405020304" pitchFamily="18" charset="0"/>
            </a:endParaRPr>
          </a:p>
          <a:p>
            <a:pPr>
              <a:spcBef>
                <a:spcPts val="311"/>
              </a:spcBef>
              <a:spcAft>
                <a:spcPts val="623"/>
              </a:spcAft>
            </a:pPr>
            <a:r>
              <a:rPr lang="en-US" sz="1900" dirty="0">
                <a:latin typeface="Arial" panose="020B0604020202020204" pitchFamily="34" charset="0"/>
                <a:ea typeface="Times New Roman" panose="02020603050405020304" pitchFamily="18" charset="0"/>
                <a:cs typeface="Times New Roman" panose="02020603050405020304" pitchFamily="18" charset="0"/>
              </a:rPr>
              <a:t>Also, if you’re currently enrolled in Supplemental Life Insurance, you may elect to move up one level of coverage during Annual Enrollment without completing evidence of insurability up to a maximum of 4 times your annual base salary, or $500,000.</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26</a:t>
            </a:fld>
            <a:endParaRPr lang="en-GB" dirty="0"/>
          </a:p>
        </p:txBody>
      </p:sp>
    </p:spTree>
    <p:extLst>
      <p:ext uri="{BB962C8B-B14F-4D97-AF65-F5344CB8AC3E}">
        <p14:creationId xmlns:p14="http://schemas.microsoft.com/office/powerpoint/2010/main" val="2646516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27</a:t>
            </a:fld>
            <a:endParaRPr lang="en-GB" dirty="0"/>
          </a:p>
        </p:txBody>
      </p:sp>
    </p:spTree>
    <p:extLst>
      <p:ext uri="{BB962C8B-B14F-4D97-AF65-F5344CB8AC3E}">
        <p14:creationId xmlns:p14="http://schemas.microsoft.com/office/powerpoint/2010/main" val="2796360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53536">
              <a:defRPr/>
            </a:pPr>
            <a:r>
              <a:rPr lang="en-US" sz="2900" dirty="0">
                <a:solidFill>
                  <a:srgbClr val="2C2C33"/>
                </a:solidFill>
                <a:latin typeface="Gentona"/>
              </a:rPr>
              <a:t>JHU offers you the ability to purchase short-term disability coverage, which provides a portion of your income for a short-term absence from work due to an illness or injury. </a:t>
            </a:r>
          </a:p>
          <a:p>
            <a:pPr defTabSz="1053536">
              <a:defRPr/>
            </a:pPr>
            <a:endParaRPr lang="en-US" sz="2900" dirty="0">
              <a:solidFill>
                <a:srgbClr val="2C2C33"/>
              </a:solidFill>
              <a:latin typeface="Gentona"/>
            </a:endParaRPr>
          </a:p>
          <a:p>
            <a:pPr defTabSz="1053536">
              <a:defRPr/>
            </a:pPr>
            <a:r>
              <a:rPr lang="en-US" sz="2900" dirty="0">
                <a:solidFill>
                  <a:srgbClr val="2C2C33"/>
                </a:solidFill>
                <a:latin typeface="Gentona"/>
              </a:rPr>
              <a:t>JHU also provides, free of charge, long-term disability insurance to all full-time, benefits-eligible faculty, staff, and LiUNA bargaining unit members who have completed one year of service. </a:t>
            </a:r>
          </a:p>
          <a:p>
            <a:pPr defTabSz="1053536">
              <a:defRPr/>
            </a:pPr>
            <a:r>
              <a:rPr lang="en-US" sz="2900" dirty="0">
                <a:solidFill>
                  <a:srgbClr val="2C2C33"/>
                </a:solidFill>
                <a:latin typeface="Gentona"/>
              </a:rPr>
              <a:t>This insurance pays a portion of your income when disability makes work impossible over a long period of time. </a:t>
            </a:r>
          </a:p>
          <a:p>
            <a:endParaRPr lang="en-US" sz="2900" dirty="0">
              <a:solidFill>
                <a:srgbClr val="2C2C33"/>
              </a:solidFill>
              <a:latin typeface="Gentona"/>
            </a:endParaRP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28</a:t>
            </a:fld>
            <a:endParaRPr lang="en-GB" dirty="0"/>
          </a:p>
        </p:txBody>
      </p:sp>
    </p:spTree>
    <p:extLst>
      <p:ext uri="{BB962C8B-B14F-4D97-AF65-F5344CB8AC3E}">
        <p14:creationId xmlns:p14="http://schemas.microsoft.com/office/powerpoint/2010/main" val="2787529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53536">
              <a:defRPr/>
            </a:pPr>
            <a:r>
              <a:rPr lang="en-US" dirty="0"/>
              <a:t>Benefits enrollment is your once-a-year opportunity to elect certain benefits (except for when you experience a life event, like getting married, adding a child to your family, or when a spouse or partner loses their job).</a:t>
            </a:r>
          </a:p>
          <a:p>
            <a:pPr defTabSz="1053536">
              <a:defRPr/>
            </a:pPr>
            <a:endParaRPr lang="en-US" dirty="0"/>
          </a:p>
          <a:p>
            <a:pPr defTabSz="1053536">
              <a:defRPr/>
            </a:pPr>
            <a:r>
              <a:rPr lang="en-US" dirty="0"/>
              <a:t>During this time, you can enroll in certain benefits including:</a:t>
            </a:r>
          </a:p>
          <a:p>
            <a:pPr marL="823175" lvl="1" indent="-296407">
              <a:buFont typeface="Arial" panose="020B0604020202020204" pitchFamily="34" charset="0"/>
              <a:buChar char="•"/>
            </a:pPr>
            <a:r>
              <a:rPr lang="en-US" dirty="0"/>
              <a:t>Medical, dental, or vision coverage</a:t>
            </a:r>
          </a:p>
          <a:p>
            <a:pPr marL="823175" lvl="1" indent="-296407">
              <a:buFont typeface="Arial" panose="020B0604020202020204" pitchFamily="34" charset="0"/>
              <a:buChar char="•"/>
            </a:pPr>
            <a:r>
              <a:rPr lang="en-US" dirty="0"/>
              <a:t>Spending accounts (FSA, DCFSA, HSA)</a:t>
            </a:r>
          </a:p>
          <a:p>
            <a:pPr marL="823175" lvl="1" indent="-296407">
              <a:buFont typeface="Arial" panose="020B0604020202020204" pitchFamily="34" charset="0"/>
              <a:buChar char="•"/>
            </a:pPr>
            <a:r>
              <a:rPr lang="en-US" dirty="0"/>
              <a:t>Commuter assistance</a:t>
            </a:r>
          </a:p>
          <a:p>
            <a:pPr marL="823175" lvl="1" indent="-296407">
              <a:buFont typeface="Arial" panose="020B0604020202020204" pitchFamily="34" charset="0"/>
              <a:buChar char="•"/>
            </a:pPr>
            <a:r>
              <a:rPr lang="en-US" dirty="0"/>
              <a:t>Child care vouchers and scholarships</a:t>
            </a:r>
          </a:p>
          <a:p>
            <a:pPr marL="823175" lvl="1" indent="-296407">
              <a:buFont typeface="Arial" panose="020B0604020202020204" pitchFamily="34" charset="0"/>
              <a:buChar char="•"/>
            </a:pPr>
            <a:r>
              <a:rPr lang="en-US" dirty="0"/>
              <a:t>Life insurance</a:t>
            </a:r>
          </a:p>
          <a:p>
            <a:pPr marL="823175" lvl="1" indent="-296407">
              <a:buFont typeface="Arial" panose="020B0604020202020204" pitchFamily="34" charset="0"/>
              <a:buChar char="•"/>
            </a:pPr>
            <a:r>
              <a:rPr lang="en-US" dirty="0"/>
              <a:t>Disability coverage</a:t>
            </a:r>
          </a:p>
          <a:p>
            <a:pPr marL="823175" lvl="1" indent="-296407">
              <a:buFont typeface="Arial" panose="020B0604020202020204" pitchFamily="34" charset="0"/>
              <a:buChar char="•"/>
            </a:pPr>
            <a:r>
              <a:rPr lang="en-US" dirty="0"/>
              <a:t>Accidental death and dismemberment (AD&amp;D) insurance</a:t>
            </a:r>
          </a:p>
          <a:p>
            <a:pPr marL="823175" lvl="1" indent="-296407">
              <a:buFont typeface="Arial" panose="020B0604020202020204" pitchFamily="34" charset="0"/>
              <a:buChar char="•"/>
            </a:pPr>
            <a:r>
              <a:rPr lang="en-US" dirty="0"/>
              <a:t>Voluntary benefits (ID theft protection, legal plan, and pet, home and auto, critical illness, and accident insurance)</a:t>
            </a:r>
          </a:p>
          <a:p>
            <a:endParaRPr lang="en-US" dirty="0"/>
          </a:p>
          <a:p>
            <a:r>
              <a:rPr lang="en-US" dirty="0"/>
              <a:t>Additionally, we offer a range of health and financial benefits that you can enroll in at any time, which we’ll also highlight today.</a:t>
            </a:r>
          </a:p>
          <a:p>
            <a:pPr defTabSz="1053536">
              <a:defRPr/>
            </a:pPr>
            <a:endParaRPr lang="en-US" dirty="0"/>
          </a:p>
          <a:p>
            <a:pPr defTabSz="1053536">
              <a:defRPr/>
            </a:pPr>
            <a:endParaRPr lang="en-US" dirty="0"/>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2</a:t>
            </a:fld>
            <a:endParaRPr lang="en-GB" dirty="0"/>
          </a:p>
        </p:txBody>
      </p:sp>
    </p:spTree>
    <p:extLst>
      <p:ext uri="{BB962C8B-B14F-4D97-AF65-F5344CB8AC3E}">
        <p14:creationId xmlns:p14="http://schemas.microsoft.com/office/powerpoint/2010/main" val="2619688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JHU automatically provides basic AD&amp;D of $10,000 for you at no cost to you. </a:t>
            </a:r>
          </a:p>
          <a:p>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You can elect additional coverage for yourself and your family, which you pay for. </a:t>
            </a:r>
          </a:p>
          <a:p>
            <a:r>
              <a:rPr lang="en-US" sz="1900" dirty="0">
                <a:solidFill>
                  <a:srgbClr val="121A1F"/>
                </a:solidFill>
                <a:latin typeface="Arial" panose="020B0604020202020204" pitchFamily="34" charset="0"/>
              </a:rPr>
              <a:t>Your options are </a:t>
            </a:r>
            <a:r>
              <a:rPr lang="en-US" dirty="0"/>
              <a:t>[walk through bullet points]</a:t>
            </a:r>
          </a:p>
        </p:txBody>
      </p:sp>
      <p:sp>
        <p:nvSpPr>
          <p:cNvPr id="4" name="Slide Number Placeholder 3"/>
          <p:cNvSpPr>
            <a:spLocks noGrp="1"/>
          </p:cNvSpPr>
          <p:nvPr>
            <p:ph type="sldNum" sz="quarter" idx="5"/>
          </p:nvPr>
        </p:nvSpPr>
        <p:spPr/>
        <p:txBody>
          <a:bodyPr/>
          <a:lstStyle/>
          <a:p>
            <a:fld id="{8D261C6A-B723-4626-8E07-ACAE984FA5FB}" type="slidenum">
              <a:rPr lang="en-GB" smtClean="0"/>
              <a:t>29</a:t>
            </a:fld>
            <a:endParaRPr lang="en-GB" dirty="0"/>
          </a:p>
        </p:txBody>
      </p:sp>
    </p:spTree>
    <p:extLst>
      <p:ext uri="{BB962C8B-B14F-4D97-AF65-F5344CB8AC3E}">
        <p14:creationId xmlns:p14="http://schemas.microsoft.com/office/powerpoint/2010/main" val="2301947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11"/>
              </a:spcBef>
              <a:spcAft>
                <a:spcPts val="623"/>
              </a:spcAft>
            </a:pP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JHU’s voluntary benefits can provide extra protection and peace of mind for you and your family. These include: [Walk through slide]</a:t>
            </a:r>
          </a:p>
        </p:txBody>
      </p:sp>
      <p:sp>
        <p:nvSpPr>
          <p:cNvPr id="4" name="Slide Number Placeholder 3"/>
          <p:cNvSpPr>
            <a:spLocks noGrp="1"/>
          </p:cNvSpPr>
          <p:nvPr>
            <p:ph type="sldNum" sz="quarter" idx="5"/>
          </p:nvPr>
        </p:nvSpPr>
        <p:spPr/>
        <p:txBody>
          <a:bodyPr/>
          <a:lstStyle/>
          <a:p>
            <a:fld id="{8D261C6A-B723-4626-8E07-ACAE984FA5FB}" type="slidenum">
              <a:rPr lang="en-GB" smtClean="0"/>
              <a:t>30</a:t>
            </a:fld>
            <a:endParaRPr lang="en-GB" dirty="0"/>
          </a:p>
        </p:txBody>
      </p:sp>
    </p:spTree>
    <p:extLst>
      <p:ext uri="{BB962C8B-B14F-4D97-AF65-F5344CB8AC3E}">
        <p14:creationId xmlns:p14="http://schemas.microsoft.com/office/powerpoint/2010/main" val="45711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11"/>
              </a:spcBef>
              <a:spcAft>
                <a:spcPts val="623"/>
              </a:spcAft>
            </a:pP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JHU also provides a variety of benefits to support your overall well-being, including:</a:t>
            </a:r>
          </a:p>
          <a:p>
            <a:pPr>
              <a:spcBef>
                <a:spcPts val="311"/>
              </a:spcBef>
              <a:spcAft>
                <a:spcPts val="623"/>
              </a:spcAft>
            </a:pPr>
            <a:endParaRPr lang="en-US" sz="1900" dirty="0">
              <a:latin typeface="Arial" panose="020B0604020202020204" pitchFamily="34" charset="0"/>
              <a:ea typeface="Arial" panose="020B0604020202020204" pitchFamily="34" charset="0"/>
              <a:cs typeface="Verdana" panose="020B0604030504040204" pitchFamily="34" charset="0"/>
            </a:endParaRPr>
          </a:p>
          <a:p>
            <a:pPr marL="355688" indent="-355688">
              <a:spcBef>
                <a:spcPts val="311"/>
              </a:spcBef>
              <a:spcAft>
                <a:spcPts val="623"/>
              </a:spcAft>
              <a:buFont typeface="Symbol" panose="05050102010706020507" pitchFamily="18" charset="2"/>
              <a:buChar char=""/>
            </a:pPr>
            <a:r>
              <a:rPr lang="en-US" sz="1900" b="1" dirty="0">
                <a:latin typeface="Arial" panose="020B0604020202020204" pitchFamily="34" charset="0"/>
                <a:ea typeface="Arial" panose="020B0604020202020204" pitchFamily="34" charset="0"/>
                <a:cs typeface="Verdana" panose="020B0604030504040204" pitchFamily="34" charset="0"/>
              </a:rPr>
              <a:t>The 403(b) retirement plan (TIAA) </a:t>
            </a:r>
            <a:r>
              <a:rPr lang="en-US" sz="1900" dirty="0">
                <a:latin typeface="Arial" panose="020B0604020202020204" pitchFamily="34" charset="0"/>
                <a:ea typeface="Arial" panose="020B0604020202020204" pitchFamily="34" charset="0"/>
                <a:cs typeface="Verdana" panose="020B0604030504040204" pitchFamily="34" charset="0"/>
              </a:rPr>
              <a:t>to set aside pretax or after-tax money for your future</a:t>
            </a:r>
          </a:p>
          <a:p>
            <a:pPr marL="355688" indent="-355688">
              <a:spcBef>
                <a:spcPts val="311"/>
              </a:spcBef>
              <a:spcAft>
                <a:spcPts val="623"/>
              </a:spcAft>
              <a:buFont typeface="Symbol" panose="05050102010706020507" pitchFamily="18" charset="2"/>
              <a:buChar char=""/>
            </a:pPr>
            <a:r>
              <a:rPr lang="en-US" sz="1900" b="1" dirty="0">
                <a:latin typeface="Arial" panose="020B0604020202020204" pitchFamily="34" charset="0"/>
                <a:ea typeface="Arial" panose="020B0604020202020204" pitchFamily="34" charset="0"/>
                <a:cs typeface="Verdana" panose="020B0604030504040204" pitchFamily="34" charset="0"/>
              </a:rPr>
              <a:t>MMA’s Prosper Wise </a:t>
            </a:r>
            <a:r>
              <a:rPr lang="en-US" sz="1900" dirty="0">
                <a:latin typeface="Arial" panose="020B0604020202020204" pitchFamily="34" charset="0"/>
                <a:ea typeface="Arial" panose="020B0604020202020204" pitchFamily="34" charset="0"/>
                <a:cs typeface="Verdana" panose="020B0604030504040204" pitchFamily="34" charset="0"/>
              </a:rPr>
              <a:t>for financial coaching and tools to manage your financial well-being</a:t>
            </a:r>
          </a:p>
          <a:p>
            <a:pPr marL="355688" indent="-355688">
              <a:spcBef>
                <a:spcPts val="311"/>
              </a:spcBef>
              <a:spcAft>
                <a:spcPts val="623"/>
              </a:spcAft>
              <a:buFont typeface="Symbol" panose="05050102010706020507" pitchFamily="18" charset="2"/>
              <a:buChar char=""/>
            </a:pPr>
            <a:r>
              <a:rPr lang="en-US" sz="1900" b="1" dirty="0">
                <a:latin typeface="Arial" panose="020B0604020202020204" pitchFamily="34" charset="0"/>
                <a:ea typeface="Arial" panose="020B0604020202020204" pitchFamily="34" charset="0"/>
                <a:cs typeface="Verdana" panose="020B0604030504040204" pitchFamily="34" charset="0"/>
              </a:rPr>
              <a:t>Family and caregiving programs </a:t>
            </a:r>
            <a:r>
              <a:rPr lang="en-US" sz="1900" dirty="0">
                <a:latin typeface="Arial" panose="020B0604020202020204" pitchFamily="34" charset="0"/>
                <a:ea typeface="Arial" panose="020B0604020202020204" pitchFamily="34" charset="0"/>
                <a:cs typeface="Verdana" panose="020B0604030504040204" pitchFamily="34" charset="0"/>
              </a:rPr>
              <a:t>for help finding care plus backup child and elder care services; vouchers to help pay child care for children ages 0–5, and several child care partners with which Hopkins affiliates have preferred admission</a:t>
            </a:r>
          </a:p>
          <a:p>
            <a:pPr marL="355688" indent="-355688">
              <a:spcBef>
                <a:spcPts val="311"/>
              </a:spcBef>
              <a:spcAft>
                <a:spcPts val="623"/>
              </a:spcAft>
              <a:buFont typeface="Symbol" panose="05050102010706020507" pitchFamily="18" charset="2"/>
              <a:buChar char=""/>
            </a:pPr>
            <a:r>
              <a:rPr lang="en-US" sz="1900" b="1" dirty="0">
                <a:latin typeface="Arial" panose="020B0604020202020204" pitchFamily="34" charset="0"/>
                <a:ea typeface="Arial" panose="020B0604020202020204" pitchFamily="34" charset="0"/>
                <a:cs typeface="Verdana" panose="020B0604030504040204" pitchFamily="34" charset="0"/>
              </a:rPr>
              <a:t>Healthy at Hopkins </a:t>
            </a:r>
            <a:r>
              <a:rPr lang="en-US" sz="1900" dirty="0">
                <a:latin typeface="Arial" panose="020B0604020202020204" pitchFamily="34" charset="0"/>
                <a:ea typeface="Arial" panose="020B0604020202020204" pitchFamily="34" charset="0"/>
                <a:cs typeface="Verdana" panose="020B0604030504040204" pitchFamily="34" charset="0"/>
              </a:rPr>
              <a:t>for programs to help with physical fitness, weight loss, stress management, cancer support, and care management</a:t>
            </a:r>
          </a:p>
          <a:p>
            <a:pPr marL="355688" indent="-355688">
              <a:spcBef>
                <a:spcPts val="311"/>
              </a:spcBef>
              <a:spcAft>
                <a:spcPts val="623"/>
              </a:spcAft>
              <a:buFont typeface="Symbol" panose="05050102010706020507" pitchFamily="18" charset="2"/>
              <a:buChar char=""/>
            </a:pPr>
            <a:r>
              <a:rPr lang="en-US" sz="1900" dirty="0">
                <a:latin typeface="Arial" panose="020B0604020202020204" pitchFamily="34" charset="0"/>
                <a:ea typeface="Arial" panose="020B0604020202020204" pitchFamily="34" charset="0"/>
                <a:cs typeface="Verdana" panose="020B0604030504040204" pitchFamily="34" charset="0"/>
              </a:rPr>
              <a:t>The </a:t>
            </a:r>
            <a:r>
              <a:rPr lang="en-US" sz="1900" b="1" dirty="0">
                <a:solidFill>
                  <a:srgbClr val="0000FF"/>
                </a:solidFill>
                <a:latin typeface="Arial" panose="020B0604020202020204" pitchFamily="34" charset="0"/>
                <a:ea typeface="Arial" panose="020B0604020202020204" pitchFamily="34" charset="0"/>
                <a:cs typeface="Verdana" panose="020B0604030504040204" pitchFamily="34" charset="0"/>
              </a:rPr>
              <a:t>Johns Hopkins Employee Assistance Program (JHEAP) </a:t>
            </a:r>
            <a:r>
              <a:rPr lang="en-US" sz="1900" dirty="0">
                <a:latin typeface="Arial" panose="020B0604020202020204" pitchFamily="34" charset="0"/>
                <a:ea typeface="Arial" panose="020B0604020202020204" pitchFamily="34" charset="0"/>
                <a:cs typeface="Verdana" panose="020B0604030504040204" pitchFamily="34" charset="0"/>
              </a:rPr>
              <a:t>for around-the-clock support and assistance to help you manage your daily life; access to up to six free confidential counseling sessions and referral services per year for you and members of your household</a:t>
            </a:r>
          </a:p>
          <a:p>
            <a:pPr marL="355688" indent="-355688">
              <a:spcBef>
                <a:spcPts val="311"/>
              </a:spcBef>
              <a:spcAft>
                <a:spcPts val="623"/>
              </a:spcAft>
              <a:buFont typeface="Symbol" panose="05050102010706020507" pitchFamily="18" charset="2"/>
              <a:buChar char=""/>
            </a:pPr>
            <a:r>
              <a:rPr lang="en-US" sz="1900" b="1" dirty="0">
                <a:latin typeface="Arial" panose="020B0604020202020204" pitchFamily="34" charset="0"/>
                <a:ea typeface="Arial" panose="020B0604020202020204" pitchFamily="34" charset="0"/>
                <a:cs typeface="Verdana" panose="020B0604030504040204" pitchFamily="34" charset="0"/>
              </a:rPr>
              <a:t>Tuition grants and assistance </a:t>
            </a:r>
            <a:r>
              <a:rPr lang="en-US" sz="1900" dirty="0">
                <a:latin typeface="Arial" panose="020B0604020202020204" pitchFamily="34" charset="0"/>
                <a:ea typeface="Arial" panose="020B0604020202020204" pitchFamily="34" charset="0"/>
                <a:cs typeface="Verdana" panose="020B0604030504040204" pitchFamily="34" charset="0"/>
              </a:rPr>
              <a:t>to help</a:t>
            </a:r>
            <a:r>
              <a:rPr lang="en-US" sz="1900" spc="-73" dirty="0">
                <a:latin typeface="Arial" panose="020B0604020202020204" pitchFamily="34" charset="0"/>
                <a:ea typeface="Arial" panose="020B0604020202020204" pitchFamily="34" charset="0"/>
                <a:cs typeface="Verdana" panose="020B0604030504040204" pitchFamily="34" charset="0"/>
              </a:rPr>
              <a:t> </a:t>
            </a: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put</a:t>
            </a:r>
            <a:r>
              <a:rPr lang="en-US" sz="1900" spc="-73" dirty="0">
                <a:solidFill>
                  <a:srgbClr val="121A1F"/>
                </a:solidFill>
                <a:latin typeface="Arial" panose="020B0604020202020204" pitchFamily="34" charset="0"/>
                <a:ea typeface="Arial" panose="020B0604020202020204" pitchFamily="34" charset="0"/>
                <a:cs typeface="Verdana" panose="020B0604030504040204" pitchFamily="34" charset="0"/>
              </a:rPr>
              <a:t> </a:t>
            </a: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the</a:t>
            </a:r>
            <a:r>
              <a:rPr lang="en-US" sz="1900" spc="-73" dirty="0">
                <a:solidFill>
                  <a:srgbClr val="121A1F"/>
                </a:solidFill>
                <a:latin typeface="Arial" panose="020B0604020202020204" pitchFamily="34" charset="0"/>
                <a:ea typeface="Arial" panose="020B0604020202020204" pitchFamily="34" charset="0"/>
                <a:cs typeface="Verdana" panose="020B0604030504040204" pitchFamily="34" charset="0"/>
              </a:rPr>
              <a:t> </a:t>
            </a: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power</a:t>
            </a:r>
            <a:r>
              <a:rPr lang="en-US" sz="1900" spc="-73" dirty="0">
                <a:solidFill>
                  <a:srgbClr val="121A1F"/>
                </a:solidFill>
                <a:latin typeface="Arial" panose="020B0604020202020204" pitchFamily="34" charset="0"/>
                <a:ea typeface="Arial" panose="020B0604020202020204" pitchFamily="34" charset="0"/>
                <a:cs typeface="Verdana" panose="020B0604030504040204" pitchFamily="34" charset="0"/>
              </a:rPr>
              <a:t> </a:t>
            </a: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of</a:t>
            </a:r>
            <a:r>
              <a:rPr lang="en-US" sz="1900" spc="-73" dirty="0">
                <a:solidFill>
                  <a:srgbClr val="121A1F"/>
                </a:solidFill>
                <a:latin typeface="Arial" panose="020B0604020202020204" pitchFamily="34" charset="0"/>
                <a:ea typeface="Arial" panose="020B0604020202020204" pitchFamily="34" charset="0"/>
                <a:cs typeface="Verdana" panose="020B0604030504040204" pitchFamily="34" charset="0"/>
              </a:rPr>
              <a:t> </a:t>
            </a: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higher</a:t>
            </a:r>
            <a:r>
              <a:rPr lang="en-US" sz="1900" spc="-73" dirty="0">
                <a:solidFill>
                  <a:srgbClr val="121A1F"/>
                </a:solidFill>
                <a:latin typeface="Arial" panose="020B0604020202020204" pitchFamily="34" charset="0"/>
                <a:ea typeface="Arial" panose="020B0604020202020204" pitchFamily="34" charset="0"/>
                <a:cs typeface="Verdana" panose="020B0604030504040204" pitchFamily="34" charset="0"/>
              </a:rPr>
              <a:t> </a:t>
            </a: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education</a:t>
            </a:r>
            <a:r>
              <a:rPr lang="en-US" sz="1900" spc="-73" dirty="0">
                <a:solidFill>
                  <a:srgbClr val="121A1F"/>
                </a:solidFill>
                <a:latin typeface="Arial" panose="020B0604020202020204" pitchFamily="34" charset="0"/>
                <a:ea typeface="Arial" panose="020B0604020202020204" pitchFamily="34" charset="0"/>
                <a:cs typeface="Verdana" panose="020B0604030504040204" pitchFamily="34" charset="0"/>
              </a:rPr>
              <a:t> </a:t>
            </a: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in</a:t>
            </a:r>
            <a:r>
              <a:rPr lang="en-US" sz="1900" spc="-73" dirty="0">
                <a:solidFill>
                  <a:srgbClr val="121A1F"/>
                </a:solidFill>
                <a:latin typeface="Arial" panose="020B0604020202020204" pitchFamily="34" charset="0"/>
                <a:ea typeface="Arial" panose="020B0604020202020204" pitchFamily="34" charset="0"/>
                <a:cs typeface="Verdana" panose="020B0604030504040204" pitchFamily="34" charset="0"/>
              </a:rPr>
              <a:t> </a:t>
            </a: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reach for you, your spouse or partner, or your dependent children</a:t>
            </a:r>
          </a:p>
          <a:p>
            <a:pPr>
              <a:spcBef>
                <a:spcPts val="311"/>
              </a:spcBef>
              <a:spcAft>
                <a:spcPts val="623"/>
              </a:spcAft>
            </a:pPr>
            <a:endParaRPr lang="en-US" sz="1900" dirty="0">
              <a:solidFill>
                <a:srgbClr val="121A1F"/>
              </a:solidFill>
              <a:latin typeface="Arial" panose="020B0604020202020204" pitchFamily="34" charset="0"/>
              <a:ea typeface="Arial" panose="020B060402020202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fld id="{8D261C6A-B723-4626-8E07-ACAE984FA5FB}" type="slidenum">
              <a:rPr lang="en-GB" smtClean="0"/>
              <a:t>31</a:t>
            </a:fld>
            <a:endParaRPr lang="en-GB" dirty="0"/>
          </a:p>
        </p:txBody>
      </p:sp>
    </p:spTree>
    <p:extLst>
      <p:ext uri="{BB962C8B-B14F-4D97-AF65-F5344CB8AC3E}">
        <p14:creationId xmlns:p14="http://schemas.microsoft.com/office/powerpoint/2010/main" val="797165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261C6A-B723-4626-8E07-ACAE984FA5FB}" type="slidenum">
              <a:rPr lang="en-GB" smtClean="0"/>
              <a:t>32</a:t>
            </a:fld>
            <a:endParaRPr lang="en-GB" dirty="0"/>
          </a:p>
        </p:txBody>
      </p:sp>
    </p:spTree>
    <p:extLst>
      <p:ext uri="{BB962C8B-B14F-4D97-AF65-F5344CB8AC3E}">
        <p14:creationId xmlns:p14="http://schemas.microsoft.com/office/powerpoint/2010/main" val="884801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53536">
              <a:defRPr/>
            </a:pPr>
            <a:r>
              <a:rPr lang="en-US" b="1" dirty="0"/>
              <a:t>Reenroll in a spending account</a:t>
            </a:r>
            <a:r>
              <a:rPr lang="en-US" dirty="0"/>
              <a:t>. If you don’t reselect your Health Savings Account (HSA), Flexible Spending Account (FSA), Limited Purpose FSA, or Dependent Care FSA, it will reset to $0.</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33</a:t>
            </a:fld>
            <a:endParaRPr lang="en-GB" dirty="0"/>
          </a:p>
        </p:txBody>
      </p:sp>
    </p:spTree>
    <p:extLst>
      <p:ext uri="{BB962C8B-B14F-4D97-AF65-F5344CB8AC3E}">
        <p14:creationId xmlns:p14="http://schemas.microsoft.com/office/powerpoint/2010/main" val="3923818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53536">
              <a:defRPr/>
            </a:pP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If you’re currently enrolled in either the CareFirst BCBS PPO Plan or the EHP Classic POS Plan and you don’t select a new plan, you’ll be enrolled automatically in the CareFirst Core PPO Plan at the same coverage level you have now (with 2024 costs). </a:t>
            </a:r>
            <a:r>
              <a:rPr lang="en-US" sz="19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CareFirst Core Plan offers 80% coinsurance (what the plan pays versus what you pay), which is the most similar to the current CareFirst BCBS PPO and EHP Classic POS Plans.</a:t>
            </a:r>
            <a:endParaRPr lang="en-US" sz="1900" dirty="0">
              <a:solidFill>
                <a:srgbClr val="121A1F"/>
              </a:solidFill>
              <a:latin typeface="Arial" panose="020B0604020202020204" pitchFamily="34" charset="0"/>
              <a:ea typeface="Arial" panose="020B0604020202020204" pitchFamily="34" charset="0"/>
              <a:cs typeface="Verdana" panose="020B0604030504040204" pitchFamily="34" charset="0"/>
            </a:endParaRPr>
          </a:p>
          <a:p>
            <a:pPr defTabSz="1053536">
              <a:defRPr/>
            </a:pPr>
            <a:endParaRPr lang="en-US" sz="1900" dirty="0">
              <a:solidFill>
                <a:srgbClr val="121A1F"/>
              </a:solidFill>
              <a:latin typeface="Arial" panose="020B0604020202020204" pitchFamily="34" charset="0"/>
              <a:ea typeface="Arial" panose="020B0604020202020204" pitchFamily="34" charset="0"/>
              <a:cs typeface="Verdana" panose="020B0604030504040204" pitchFamily="34" charset="0"/>
            </a:endParaRPr>
          </a:p>
          <a:p>
            <a:pPr defTabSz="1053536">
              <a:defRPr/>
            </a:pP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If you’re currently enrolled in either the CareFirst High Deductible Health Plan (HDHP) or the Kaiser Permanente HMO Plan and you don’t select a new plan, you’ll stay enrolled at the same coverage level you have now (with 2024 costs). Anyone enrolled in the CareFirst HDHP, however, will need to reselect their Health Savings Account (HSA) contribution amount. </a:t>
            </a:r>
          </a:p>
          <a:p>
            <a:pPr defTabSz="1053536">
              <a:defRPr/>
            </a:pPr>
            <a:endParaRPr lang="en-US" sz="1900" b="1" dirty="0">
              <a:latin typeface="Arial" panose="020B0604020202020204" pitchFamily="34" charset="0"/>
              <a:ea typeface="Times New Roman" panose="02020603050405020304" pitchFamily="18" charset="0"/>
              <a:cs typeface="Arial" panose="020B0604020202020204" pitchFamily="34" charset="0"/>
            </a:endParaRPr>
          </a:p>
          <a:p>
            <a:pPr defTabSz="1053536">
              <a:defRPr/>
            </a:pPr>
            <a:r>
              <a:rPr lang="en-US" sz="1900" b="1" dirty="0">
                <a:latin typeface="Arial" panose="020B0604020202020204" pitchFamily="34" charset="0"/>
                <a:ea typeface="Times New Roman" panose="02020603050405020304" pitchFamily="18" charset="0"/>
                <a:cs typeface="Arial" panose="020B0604020202020204" pitchFamily="34" charset="0"/>
              </a:rPr>
              <a:t>Waiving medical coverage?</a:t>
            </a:r>
            <a:r>
              <a:rPr lang="en-US" sz="1900" dirty="0">
                <a:latin typeface="Arial" panose="020B0604020202020204" pitchFamily="34" charset="0"/>
                <a:ea typeface="Times New Roman" panose="02020603050405020304" pitchFamily="18" charset="0"/>
                <a:cs typeface="Arial" panose="020B0604020202020204" pitchFamily="34" charset="0"/>
              </a:rPr>
              <a:t> You’re eligible for the annual waiver credit of $800 (if your annual salary is $40,000 or less) or $500 (if your annual salary is more than $40,000).</a:t>
            </a:r>
            <a:endParaRPr lang="en-US" sz="1900" dirty="0">
              <a:latin typeface="Arial" panose="020B0604020202020204" pitchFamily="34" charset="0"/>
              <a:ea typeface="Times New Roman" panose="02020603050405020304" pitchFamily="18" charset="0"/>
              <a:cs typeface="Times New Roman" panose="02020603050405020304" pitchFamily="18" charset="0"/>
            </a:endParaRPr>
          </a:p>
          <a:p>
            <a:pPr defTabSz="1053536">
              <a:defRPr/>
            </a:pPr>
            <a:endParaRPr lang="en-US" sz="1900" dirty="0">
              <a:solidFill>
                <a:srgbClr val="121A1F"/>
              </a:solidFill>
              <a:latin typeface="Arial" panose="020B0604020202020204" pitchFamily="34" charset="0"/>
              <a:ea typeface="Arial" panose="020B060402020202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34</a:t>
            </a:fld>
            <a:endParaRPr lang="en-GB" dirty="0"/>
          </a:p>
        </p:txBody>
      </p:sp>
    </p:spTree>
    <p:extLst>
      <p:ext uri="{BB962C8B-B14F-4D97-AF65-F5344CB8AC3E}">
        <p14:creationId xmlns:p14="http://schemas.microsoft.com/office/powerpoint/2010/main" val="23732651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53536">
              <a:defRPr/>
            </a:pPr>
            <a:r>
              <a:rPr lang="en-US" dirty="0"/>
              <a:t>Voluntary benefits include ID theft protection, legal plan, and insurances for pet, auto, home, critical illnesses, and accidents.</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35</a:t>
            </a:fld>
            <a:endParaRPr lang="en-GB" dirty="0"/>
          </a:p>
        </p:txBody>
      </p:sp>
    </p:spTree>
    <p:extLst>
      <p:ext uri="{BB962C8B-B14F-4D97-AF65-F5344CB8AC3E}">
        <p14:creationId xmlns:p14="http://schemas.microsoft.com/office/powerpoint/2010/main" val="2596903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261C6A-B723-4626-8E07-ACAE984FA5FB}" type="slidenum">
              <a:rPr lang="en-GB" smtClean="0"/>
              <a:t>36</a:t>
            </a:fld>
            <a:endParaRPr lang="en-GB" dirty="0"/>
          </a:p>
        </p:txBody>
      </p:sp>
    </p:spTree>
    <p:extLst>
      <p:ext uri="{BB962C8B-B14F-4D97-AF65-F5344CB8AC3E}">
        <p14:creationId xmlns:p14="http://schemas.microsoft.com/office/powerpoint/2010/main" val="22680796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261C6A-B723-4626-8E07-ACAE984FA5FB}" type="slidenum">
              <a:rPr lang="en-GB" smtClean="0"/>
              <a:t>37</a:t>
            </a:fld>
            <a:endParaRPr lang="en-GB" dirty="0"/>
          </a:p>
        </p:txBody>
      </p:sp>
    </p:spTree>
    <p:extLst>
      <p:ext uri="{BB962C8B-B14F-4D97-AF65-F5344CB8AC3E}">
        <p14:creationId xmlns:p14="http://schemas.microsoft.com/office/powerpoint/2010/main" val="3172354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9"/>
            <a:r>
              <a:rPr lang="en-US" sz="1900" dirty="0">
                <a:solidFill>
                  <a:srgbClr val="212121"/>
                </a:solidFill>
                <a:latin typeface="Calibri" panose="020F0502020204030204" pitchFamily="34" charset="0"/>
              </a:rPr>
              <a:t>Our decision-support tool, ALEX, has been updated to harness the power of AI to analyze your responses and make sure suggested plans fit your risk tolerance and financial situation, and has been proven to work for others like you. This year, enhancements to ALEX include: </a:t>
            </a:r>
          </a:p>
          <a:p>
            <a:pPr marL="35569">
              <a:buFont typeface="Arial" panose="020B0604020202020204" pitchFamily="34" charset="0"/>
              <a:buChar char="•"/>
            </a:pPr>
            <a:r>
              <a:rPr lang="en-US" sz="1900" dirty="0">
                <a:solidFill>
                  <a:srgbClr val="212121"/>
                </a:solidFill>
                <a:latin typeface="Calibri" panose="020F0502020204030204" pitchFamily="34" charset="0"/>
              </a:rPr>
              <a:t>  New options to read text (instead of listen to audio)</a:t>
            </a:r>
          </a:p>
          <a:p>
            <a:pPr marL="35569">
              <a:buFont typeface="Arial" panose="020B0604020202020204" pitchFamily="34" charset="0"/>
              <a:buChar char="•"/>
            </a:pPr>
            <a:r>
              <a:rPr lang="en-US" sz="1900" dirty="0">
                <a:solidFill>
                  <a:srgbClr val="212121"/>
                </a:solidFill>
                <a:latin typeface="Calibri" panose="020F0502020204030204" pitchFamily="34" charset="0"/>
              </a:rPr>
              <a:t>  New option to add in a family plan for comparison</a:t>
            </a:r>
          </a:p>
          <a:p>
            <a:pPr marL="35569">
              <a:buFont typeface="Arial" panose="020B0604020202020204" pitchFamily="34" charset="0"/>
              <a:buChar char="•"/>
            </a:pPr>
            <a:r>
              <a:rPr lang="en-US" sz="1900" dirty="0">
                <a:solidFill>
                  <a:srgbClr val="212121"/>
                </a:solidFill>
                <a:latin typeface="Calibri" panose="020F0502020204030204" pitchFamily="34" charset="0"/>
              </a:rPr>
              <a:t>  New risk tolerance questions</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38</a:t>
            </a:fld>
            <a:endParaRPr lang="en-GB" dirty="0"/>
          </a:p>
        </p:txBody>
      </p:sp>
    </p:spTree>
    <p:extLst>
      <p:ext uri="{BB962C8B-B14F-4D97-AF65-F5344CB8AC3E}">
        <p14:creationId xmlns:p14="http://schemas.microsoft.com/office/powerpoint/2010/main" val="385385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receiving feedback from you about </a:t>
            </a:r>
            <a:r>
              <a:rPr lang="en-US" b="0" i="0" u="none" strike="noStrike" dirty="0">
                <a:solidFill>
                  <a:srgbClr val="212121"/>
                </a:solidFill>
                <a:effectLst/>
                <a:latin typeface="Calibri" panose="020F0502020204030204" pitchFamily="34" charset="0"/>
              </a:rPr>
              <a:t>JHU’s health insurance plan providers and services</a:t>
            </a:r>
            <a:r>
              <a:rPr lang="en-US" dirty="0"/>
              <a:t>, we organized a </a:t>
            </a:r>
            <a:r>
              <a:rPr lang="en-US" sz="1200" dirty="0">
                <a:solidFill>
                  <a:srgbClr val="121A1F"/>
                </a:solidFill>
                <a:latin typeface="Arial" panose="020B0604020202020204" pitchFamily="34" charset="0"/>
                <a:ea typeface="Calibri" panose="020F0502020204030204" pitchFamily="34" charset="0"/>
                <a:cs typeface="Verdana" panose="020B0604030504040204" pitchFamily="34" charset="0"/>
              </a:rPr>
              <a:t>working group of faculty and staff members in 2022 and conducted a comprehensive review of JHU’s </a:t>
            </a:r>
            <a:r>
              <a:rPr lang="en-US" sz="1700" dirty="0">
                <a:solidFill>
                  <a:srgbClr val="212121"/>
                </a:solidFill>
                <a:latin typeface="Calibri" panose="020F0502020204030204" pitchFamily="34" charset="0"/>
              </a:rPr>
              <a:t>medical plans, providers, and services.</a:t>
            </a:r>
          </a:p>
          <a:p>
            <a:endParaRPr lang="en-US" sz="1700" dirty="0">
              <a:solidFill>
                <a:srgbClr val="212121"/>
              </a:solidFill>
              <a:latin typeface="Calibri" panose="020F0502020204030204" pitchFamily="34" charset="0"/>
              <a:ea typeface="Calibri" panose="020F0502020204030204" pitchFamily="34" charset="0"/>
              <a:cs typeface="Verdana" panose="020B0604030504040204" pitchFamily="34" charset="0"/>
            </a:endParaRPr>
          </a:p>
          <a:p>
            <a:r>
              <a:rPr lang="en-US" sz="1200" dirty="0">
                <a:solidFill>
                  <a:srgbClr val="121A1F"/>
                </a:solidFill>
                <a:latin typeface="Arial" panose="020B0604020202020204" pitchFamily="34" charset="0"/>
                <a:ea typeface="Calibri" panose="020F0502020204030204" pitchFamily="34" charset="0"/>
                <a:cs typeface="Verdana" panose="020B0604030504040204" pitchFamily="34" charset="0"/>
              </a:rPr>
              <a:t>One of the main takeaways from their review was that our health plan participants would benefit from a more patient-centered, streamlined, and cost-effective health care experience.</a:t>
            </a:r>
            <a:r>
              <a:rPr lang="en-US" sz="1700" dirty="0"/>
              <a:t> </a:t>
            </a:r>
            <a:endParaRPr lang="en-US" sz="1700" dirty="0">
              <a:solidFill>
                <a:srgbClr val="212121"/>
              </a:solidFill>
              <a:latin typeface="Calibri" panose="020F0502020204030204" pitchFamily="34" charset="0"/>
              <a:cs typeface="Verdana" panose="020B0604030504040204" pitchFamily="34" charset="0"/>
            </a:endParaRPr>
          </a:p>
          <a:p>
            <a:endParaRPr lang="en-US" sz="1700" dirty="0">
              <a:solidFill>
                <a:srgbClr val="212121"/>
              </a:solidFill>
              <a:latin typeface="Calibri" panose="020F0502020204030204" pitchFamily="34" charset="0"/>
              <a:ea typeface="Calibri" panose="020F0502020204030204" pitchFamily="34" charset="0"/>
              <a:cs typeface="Verdana" panose="020B0604030504040204" pitchFamily="34" charset="0"/>
            </a:endParaRPr>
          </a:p>
          <a:p>
            <a:r>
              <a:rPr lang="en-US" sz="1700" dirty="0">
                <a:solidFill>
                  <a:srgbClr val="212121"/>
                </a:solidFill>
                <a:latin typeface="Calibri" panose="020F0502020204030204" pitchFamily="34" charset="0"/>
                <a:ea typeface="Calibri" panose="020F0502020204030204" pitchFamily="34" charset="0"/>
                <a:cs typeface="Verdana" panose="020B0604030504040204" pitchFamily="34" charset="0"/>
              </a:rPr>
              <a:t>We’re excited to introduce </a:t>
            </a:r>
            <a:r>
              <a:rPr lang="en-US" sz="1200" dirty="0"/>
              <a:t>enhancements to our benefits in 2024 to address frustrations you may have experienced and to address our working group’s recommendations. These include:</a:t>
            </a:r>
          </a:p>
          <a:p>
            <a:endParaRPr lang="en-US" dirty="0"/>
          </a:p>
          <a:p>
            <a:pPr marL="296407" indent="-296407">
              <a:buFont typeface="Arial" panose="020B0604020202020204" pitchFamily="34" charset="0"/>
              <a:buChar char="•"/>
            </a:pPr>
            <a:r>
              <a:rPr lang="en-US" dirty="0"/>
              <a:t>New medical plan options</a:t>
            </a:r>
          </a:p>
          <a:p>
            <a:pPr marL="296407" indent="-296407">
              <a:buFont typeface="Arial" panose="020B0604020202020204" pitchFamily="34" charset="0"/>
              <a:buChar char="•"/>
            </a:pPr>
            <a:r>
              <a:rPr lang="en-US" dirty="0"/>
              <a:t>New health care advocacy service</a:t>
            </a:r>
          </a:p>
          <a:p>
            <a:pPr marL="296407" indent="-296407">
              <a:buFont typeface="Arial" panose="020B0604020202020204" pitchFamily="34" charset="0"/>
              <a:buChar char="•"/>
            </a:pPr>
            <a:r>
              <a:rPr lang="en-US" dirty="0"/>
              <a:t>New pharmacy benefits manager</a:t>
            </a:r>
          </a:p>
          <a:p>
            <a:pPr marL="296407" indent="-296407">
              <a:buFont typeface="Arial" panose="020B0604020202020204" pitchFamily="34" charset="0"/>
              <a:buChar char="•"/>
            </a:pPr>
            <a:endParaRPr lang="en-US" dirty="0"/>
          </a:p>
          <a:p>
            <a:r>
              <a:rPr lang="en-US" dirty="0"/>
              <a:t>Additionally, we’ll cover changes to tax-advantaged spending accounts.</a:t>
            </a:r>
          </a:p>
          <a:p>
            <a:endParaRPr lang="en-US" dirty="0"/>
          </a:p>
          <a:p>
            <a:r>
              <a:rPr lang="en-US" dirty="0"/>
              <a:t>We’ll go through each of these changes in detail now.</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3</a:t>
            </a:fld>
            <a:endParaRPr lang="en-GB" dirty="0"/>
          </a:p>
        </p:txBody>
      </p:sp>
    </p:spTree>
    <p:extLst>
      <p:ext uri="{BB962C8B-B14F-4D97-AF65-F5344CB8AC3E}">
        <p14:creationId xmlns:p14="http://schemas.microsoft.com/office/powerpoint/2010/main" val="2695211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37" indent="-181137" defTabSz="984728">
              <a:spcBef>
                <a:spcPct val="0"/>
              </a:spcBef>
              <a:buFontTx/>
              <a:buChar char="•"/>
            </a:pPr>
            <a:r>
              <a:rPr lang="en-US" dirty="0"/>
              <a:t>You can continue to find all your enrollment information in one place. </a:t>
            </a:r>
          </a:p>
          <a:p>
            <a:pPr marL="181137" indent="-181137" defTabSz="984728">
              <a:spcBef>
                <a:spcPct val="0"/>
              </a:spcBef>
              <a:buFontTx/>
              <a:buChar char="•"/>
            </a:pPr>
            <a:r>
              <a:rPr lang="en-US" dirty="0"/>
              <a:t>Go to </a:t>
            </a:r>
            <a:r>
              <a:rPr lang="en-US" b="1" dirty="0"/>
              <a:t>hr.jhu.edu/benefits-worklife/</a:t>
            </a:r>
            <a:r>
              <a:rPr lang="en-US" dirty="0"/>
              <a:t> to find all your benefits and enrollment information.</a:t>
            </a:r>
          </a:p>
          <a:p>
            <a:pPr marL="181137" indent="-181137" defTabSz="984728">
              <a:spcBef>
                <a:spcPct val="0"/>
              </a:spcBef>
              <a:buFontTx/>
              <a:buChar char="•"/>
            </a:pPr>
            <a:r>
              <a:rPr lang="en-US" dirty="0"/>
              <a:t>Once you have learned about your options, planned your choices, and are ready to take action, click the </a:t>
            </a:r>
            <a:r>
              <a:rPr lang="en-US" b="1" dirty="0"/>
              <a:t>Enroll Now</a:t>
            </a:r>
            <a:r>
              <a:rPr lang="en-US" dirty="0"/>
              <a:t> button.</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39</a:t>
            </a:fld>
            <a:endParaRPr lang="en-GB" dirty="0"/>
          </a:p>
        </p:txBody>
      </p:sp>
    </p:spTree>
    <p:extLst>
      <p:ext uri="{BB962C8B-B14F-4D97-AF65-F5344CB8AC3E}">
        <p14:creationId xmlns:p14="http://schemas.microsoft.com/office/powerpoint/2010/main" val="336482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40</a:t>
            </a:fld>
            <a:endParaRPr lang="en-GB" dirty="0"/>
          </a:p>
        </p:txBody>
      </p:sp>
    </p:spTree>
    <p:extLst>
      <p:ext uri="{BB962C8B-B14F-4D97-AF65-F5344CB8AC3E}">
        <p14:creationId xmlns:p14="http://schemas.microsoft.com/office/powerpoint/2010/main" val="508324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solidFill>
                  <a:srgbClr val="121A1F"/>
                </a:solidFill>
                <a:latin typeface="Arial" panose="020B0604020202020204" pitchFamily="34" charset="0"/>
                <a:ea typeface="Calibri" panose="020F0502020204030204" pitchFamily="34" charset="0"/>
                <a:cs typeface="Verdana" panose="020B0604030504040204" pitchFamily="34" charset="0"/>
              </a:rPr>
              <a:t>We’ve decided that the best way to keep supporting our plan participants’ diverse needs—including your and your family’s health and overall well-being—is to move to a single health insurance vendor through Blue Cross Blue Shield. </a:t>
            </a:r>
          </a:p>
          <a:p>
            <a:endParaRPr lang="en-US" sz="1900" dirty="0">
              <a:solidFill>
                <a:srgbClr val="121A1F"/>
              </a:solidFill>
              <a:latin typeface="Arial" panose="020B0604020202020204" pitchFamily="34" charset="0"/>
              <a:ea typeface="Calibri" panose="020F0502020204030204" pitchFamily="34" charset="0"/>
              <a:cs typeface="Verdana" panose="020B0604030504040204" pitchFamily="34" charset="0"/>
            </a:endParaRPr>
          </a:p>
          <a:p>
            <a:r>
              <a:rPr lang="en-US" sz="4200" dirty="0"/>
              <a:t>In 2024, we’ll offer:</a:t>
            </a:r>
          </a:p>
          <a:p>
            <a:pPr marL="1119582" lvl="1" indent="-592812">
              <a:buFont typeface="Arial" panose="020B0604020202020204" pitchFamily="34" charset="0"/>
              <a:buChar char="•"/>
            </a:pPr>
            <a:r>
              <a:rPr lang="en-US" sz="4200" dirty="0"/>
              <a:t>A single network of physicians and providers through CareFirst BlueCross BlueShield (BCBS)  </a:t>
            </a:r>
          </a:p>
          <a:p>
            <a:pPr marL="1119582" lvl="1" indent="-592812">
              <a:buFont typeface="Arial" panose="020B0604020202020204" pitchFamily="34" charset="0"/>
              <a:buChar char="•"/>
            </a:pPr>
            <a:r>
              <a:rPr lang="en-US" sz="4200" dirty="0"/>
              <a:t>An HMO through Kaiser Permanente (only available if you currently have Kaiser)</a:t>
            </a:r>
          </a:p>
          <a:p>
            <a:endParaRPr lang="en-US" sz="4200" dirty="0"/>
          </a:p>
          <a:p>
            <a:r>
              <a:rPr lang="en-US" sz="4200" dirty="0"/>
              <a:t>The EHP Classic POS Plan will no longer be available.</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4</a:t>
            </a:fld>
            <a:endParaRPr lang="en-GB" dirty="0"/>
          </a:p>
        </p:txBody>
      </p:sp>
    </p:spTree>
    <p:extLst>
      <p:ext uri="{BB962C8B-B14F-4D97-AF65-F5344CB8AC3E}">
        <p14:creationId xmlns:p14="http://schemas.microsoft.com/office/powerpoint/2010/main" val="3421253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enroll in a CareFirst medical plan, you’ll have access to an enhanced service provided by Quantum Health.</a:t>
            </a:r>
          </a:p>
          <a:p>
            <a:endParaRPr lang="en-US" dirty="0"/>
          </a:p>
          <a:p>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Quantum Health is the industry-leading health care navigation and care coordination company. They </a:t>
            </a:r>
            <a:r>
              <a:rPr lang="en-US" dirty="0"/>
              <a:t>will be your go-to contact for all questions, both big and small, about your medical benefits.</a:t>
            </a:r>
          </a:p>
          <a:p>
            <a:endParaRPr lang="en-US" dirty="0"/>
          </a:p>
          <a:p>
            <a:pPr defTabSz="1053536">
              <a:defRPr/>
            </a:pPr>
            <a:r>
              <a:rPr lang="en-US" sz="1900" dirty="0">
                <a:latin typeface="Arial" panose="020B0604020202020204" pitchFamily="34" charset="0"/>
                <a:ea typeface="Times New Roman" panose="02020603050405020304" pitchFamily="18" charset="0"/>
                <a:cs typeface="Times New Roman" panose="02020603050405020304" pitchFamily="18" charset="0"/>
              </a:rPr>
              <a:t>Quantum Health will work with health care providers and CareFirst to make sure that you get the best care for the best cost and that your medical claims are paid correctly. They can also help you understand and connect with all the medical benefits available to you. When you don’t know where to begin, Quantum Health’s Care Coordinators can help.</a:t>
            </a:r>
          </a:p>
          <a:p>
            <a:pPr defTabSz="1053536">
              <a:defRPr/>
            </a:pPr>
            <a:endParaRPr lang="en-US" sz="1900" dirty="0">
              <a:latin typeface="Arial" panose="020B0604020202020204" pitchFamily="34" charset="0"/>
              <a:ea typeface="Times New Roman" panose="02020603050405020304" pitchFamily="18" charset="0"/>
              <a:cs typeface="Times New Roman" panose="02020603050405020304" pitchFamily="18" charset="0"/>
            </a:endParaRPr>
          </a:p>
          <a:p>
            <a:pPr defTabSz="1053536">
              <a:defRPr/>
            </a:pPr>
            <a:r>
              <a:rPr lang="en-US" sz="1900" dirty="0">
                <a:latin typeface="Arial" panose="020B0604020202020204" pitchFamily="34" charset="0"/>
                <a:ea typeface="Times New Roman" panose="02020603050405020304" pitchFamily="18" charset="0"/>
                <a:cs typeface="Times New Roman" panose="02020603050405020304" pitchFamily="18" charset="0"/>
              </a:rPr>
              <a:t>Care Coordinators are your personal team of nurses and medical benefits experts who work with you and your providers to make your care simpler and more affordable. They can help you find providers who understand your unique needs and background, and they can advocate on your behalf to ensure that you receive the best possible care. When you need help solving a claims issue, learning about your medical benefits, or dealing with anything else that can make your health care easier, you can contact Quantum Health online or over the phone.</a:t>
            </a:r>
          </a:p>
          <a:p>
            <a:pPr defTabSz="1053536">
              <a:defRPr/>
            </a:pPr>
            <a:endParaRPr lang="en-US" sz="1900" dirty="0">
              <a:latin typeface="Arial" panose="020B0604020202020204" pitchFamily="34" charset="0"/>
              <a:ea typeface="Times New Roman" panose="02020603050405020304" pitchFamily="18" charset="0"/>
              <a:cs typeface="Times New Roman" panose="02020603050405020304" pitchFamily="18" charset="0"/>
            </a:endParaRPr>
          </a:p>
          <a:p>
            <a:pPr defTabSz="1053536">
              <a:defRPr/>
            </a:pPr>
            <a:r>
              <a:rPr lang="en-US" sz="1900" dirty="0">
                <a:latin typeface="Arial" panose="020B0604020202020204" pitchFamily="34" charset="0"/>
                <a:ea typeface="Times New Roman" panose="02020603050405020304" pitchFamily="18" charset="0"/>
                <a:cs typeface="Times New Roman" panose="02020603050405020304" pitchFamily="18" charset="0"/>
              </a:rPr>
              <a:t>For example, they can help you [read list in slide]</a:t>
            </a:r>
          </a:p>
          <a:p>
            <a:pPr defTabSz="1053536">
              <a:defRPr/>
            </a:pPr>
            <a:endParaRPr lang="en-US" dirty="0"/>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5</a:t>
            </a:fld>
            <a:endParaRPr lang="en-GB" dirty="0"/>
          </a:p>
        </p:txBody>
      </p:sp>
    </p:spTree>
    <p:extLst>
      <p:ext uri="{BB962C8B-B14F-4D97-AF65-F5344CB8AC3E}">
        <p14:creationId xmlns:p14="http://schemas.microsoft.com/office/powerpoint/2010/main" val="3626259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little more about Quantum Health, in their own words.</a:t>
            </a:r>
          </a:p>
          <a:p>
            <a:endParaRPr lang="en-US" dirty="0"/>
          </a:p>
          <a:p>
            <a:pPr defTabSz="1053536">
              <a:defRPr/>
            </a:pPr>
            <a:r>
              <a:rPr lang="en-US" sz="1900" b="1" dirty="0">
                <a:latin typeface="Arial" panose="020B0604020202020204" pitchFamily="34" charset="0"/>
                <a:ea typeface="Times New Roman" panose="02020603050405020304" pitchFamily="18" charset="0"/>
                <a:cs typeface="Times New Roman" panose="02020603050405020304" pitchFamily="18" charset="0"/>
              </a:rPr>
              <a:t>[Embed video: </a:t>
            </a:r>
            <a:r>
              <a:rPr lang="en-US" sz="1900" b="1" u="sng" dirty="0">
                <a:solidFill>
                  <a:srgbClr val="F27220"/>
                </a:solidFill>
                <a:latin typeface="Arial" panose="020B0604020202020204" pitchFamily="34" charset="0"/>
                <a:ea typeface="Times New Roman" panose="02020603050405020304" pitchFamily="18" charset="0"/>
                <a:cs typeface="Times New Roman" panose="02020603050405020304" pitchFamily="18" charset="0"/>
                <a:hlinkClick r:id="rId3"/>
              </a:rPr>
              <a:t>https://quantumhealth.wistia.com/medias/xr8kgum64g</a:t>
            </a:r>
            <a:r>
              <a:rPr lang="en-US" sz="1900" b="1" dirty="0">
                <a:latin typeface="Arial" panose="020B0604020202020204" pitchFamily="34" charset="0"/>
                <a:ea typeface="Times New Roman" panose="02020603050405020304" pitchFamily="18" charset="0"/>
                <a:cs typeface="Times New Roman" panose="02020603050405020304" pitchFamily="18" charset="0"/>
              </a:rPr>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6</a:t>
            </a:fld>
            <a:endParaRPr lang="en-GB" dirty="0"/>
          </a:p>
        </p:txBody>
      </p:sp>
    </p:spTree>
    <p:extLst>
      <p:ext uri="{BB962C8B-B14F-4D97-AF65-F5344CB8AC3E}">
        <p14:creationId xmlns:p14="http://schemas.microsoft.com/office/powerpoint/2010/main" val="2072873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t>If you enroll in a CareFirst medical plan, you’ll also have access to Capital Rx.</a:t>
            </a:r>
          </a:p>
          <a:p>
            <a:endParaRPr lang="en-US" sz="1900" dirty="0"/>
          </a:p>
          <a:p>
            <a:r>
              <a:rPr lang="en-US" sz="1900" dirty="0"/>
              <a:t>Capital Rx will oversee this list of approved prescription drugs (which is referred to as the “formulary”). They’ll also </a:t>
            </a:r>
            <a:r>
              <a:rPr lang="en-US" sz="1900" dirty="0">
                <a:latin typeface="Arial" panose="020B0604020202020204" pitchFamily="34" charset="0"/>
                <a:ea typeface="Times New Roman" panose="02020603050405020304" pitchFamily="18" charset="0"/>
                <a:cs typeface="Times New Roman" panose="02020603050405020304" pitchFamily="18" charset="0"/>
              </a:rPr>
              <a:t>process prescription drug claims.</a:t>
            </a:r>
          </a:p>
          <a:p>
            <a:endParaRPr lang="en-US" sz="1900" dirty="0">
              <a:latin typeface="Arial" panose="020B0604020202020204" pitchFamily="34" charset="0"/>
              <a:cs typeface="Times New Roman" panose="02020603050405020304" pitchFamily="18" charset="0"/>
            </a:endParaRPr>
          </a:p>
          <a:p>
            <a:pPr defTabSz="1053536">
              <a:defRPr/>
            </a:pPr>
            <a:r>
              <a:rPr lang="en-US" sz="1900" dirty="0">
                <a:latin typeface="Arial" panose="020B0604020202020204" pitchFamily="34" charset="0"/>
                <a:cs typeface="Times New Roman" panose="02020603050405020304" pitchFamily="18" charset="0"/>
              </a:rPr>
              <a:t>We’re excited about partnering with Capital Rx because of their </a:t>
            </a:r>
            <a:r>
              <a:rPr lang="en-US" sz="1900" dirty="0">
                <a:latin typeface="Arial" panose="020B0604020202020204" pitchFamily="34" charset="0"/>
                <a:ea typeface="Times New Roman" panose="02020603050405020304" pitchFamily="18" charset="0"/>
                <a:cs typeface="Times New Roman" panose="02020603050405020304" pitchFamily="18" charset="0"/>
              </a:rPr>
              <a:t>award-winning customer service. As you can see, </a:t>
            </a:r>
            <a:r>
              <a:rPr lang="en-US" sz="1900" dirty="0">
                <a:solidFill>
                  <a:srgbClr val="121A1F"/>
                </a:solidFill>
                <a:latin typeface="Arial" panose="020B0604020202020204" pitchFamily="34" charset="0"/>
                <a:ea typeface="Arial" panose="020B0604020202020204" pitchFamily="34" charset="0"/>
                <a:cs typeface="Verdana" panose="020B0604030504040204" pitchFamily="34" charset="0"/>
              </a:rPr>
              <a:t>Capital Rx has a net promoter score of 96 (how likely someone is to recommend them), which is well above the industry average.</a:t>
            </a:r>
            <a:r>
              <a:rPr lang="en-US" sz="1900" dirty="0"/>
              <a:t> </a:t>
            </a:r>
          </a:p>
          <a:p>
            <a:endParaRPr lang="en-US" sz="1900" dirty="0">
              <a:latin typeface="Arial" panose="020B0604020202020204" pitchFamily="34" charset="0"/>
              <a:ea typeface="Times New Roman" panose="02020603050405020304" pitchFamily="18" charset="0"/>
              <a:cs typeface="Times New Roman" panose="02020603050405020304" pitchFamily="18" charset="0"/>
            </a:endParaRPr>
          </a:p>
          <a:p>
            <a:r>
              <a:rPr lang="en-US" sz="1900" dirty="0">
                <a:latin typeface="Arial" panose="020B0604020202020204" pitchFamily="34" charset="0"/>
                <a:ea typeface="Times New Roman" panose="02020603050405020304" pitchFamily="18" charset="0"/>
                <a:cs typeface="Times New Roman" panose="02020603050405020304" pitchFamily="18" charset="0"/>
              </a:rPr>
              <a:t>Capital Rx will also:</a:t>
            </a:r>
          </a:p>
          <a:p>
            <a:endParaRPr lang="en-US" sz="1900" dirty="0">
              <a:latin typeface="Arial" panose="020B0604020202020204" pitchFamily="34" charset="0"/>
              <a:ea typeface="Times New Roman" panose="02020603050405020304" pitchFamily="18" charset="0"/>
              <a:cs typeface="Times New Roman" panose="02020603050405020304" pitchFamily="18" charset="0"/>
            </a:endParaRPr>
          </a:p>
          <a:p>
            <a:pPr marL="355688" indent="-355688">
              <a:buFont typeface="Symbol" pitchFamily="2" charset="2"/>
              <a:buChar char=""/>
            </a:pPr>
            <a:r>
              <a:rPr lang="en-US" sz="19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Negotiate low drug costs and rebates with pharmaceutical manufacturers</a:t>
            </a:r>
            <a:endParaRPr lang="en-US" sz="1900" dirty="0">
              <a:latin typeface="Arial" panose="020B0604020202020204" pitchFamily="34" charset="0"/>
              <a:ea typeface="Times New Roman" panose="02020603050405020304" pitchFamily="18" charset="0"/>
              <a:cs typeface="Times New Roman" panose="02020603050405020304" pitchFamily="18" charset="0"/>
            </a:endParaRPr>
          </a:p>
          <a:p>
            <a:pPr marL="355688" indent="-355688">
              <a:buFont typeface="Symbol" pitchFamily="2" charset="2"/>
              <a:buChar char=""/>
            </a:pPr>
            <a:r>
              <a:rPr lang="en-US" sz="19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Create and administer retail pharmacy networks</a:t>
            </a:r>
            <a:endParaRPr lang="en-US" sz="1900" dirty="0">
              <a:latin typeface="Arial" panose="020B0604020202020204" pitchFamily="34" charset="0"/>
              <a:ea typeface="Times New Roman" panose="02020603050405020304" pitchFamily="18" charset="0"/>
              <a:cs typeface="Times New Roman" panose="02020603050405020304" pitchFamily="18" charset="0"/>
            </a:endParaRPr>
          </a:p>
          <a:p>
            <a:pPr marL="355688" indent="-355688">
              <a:buFont typeface="Symbol" pitchFamily="2" charset="2"/>
              <a:buChar char=""/>
            </a:pPr>
            <a:r>
              <a:rPr lang="en-US" sz="19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Develop and maintain formularies, which are lists of covered drugs</a:t>
            </a:r>
            <a:endParaRPr lang="en-US" sz="1900" dirty="0">
              <a:latin typeface="Arial" panose="020B0604020202020204" pitchFamily="34" charset="0"/>
              <a:ea typeface="Times New Roman" panose="02020603050405020304" pitchFamily="18" charset="0"/>
              <a:cs typeface="Times New Roman" panose="02020603050405020304" pitchFamily="18" charset="0"/>
            </a:endParaRPr>
          </a:p>
          <a:p>
            <a:pPr marL="355688" indent="-355688">
              <a:buFont typeface="Symbol" pitchFamily="2" charset="2"/>
              <a:buChar char=""/>
            </a:pPr>
            <a:r>
              <a:rPr lang="en-US" sz="19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Provide mail pharmacy services</a:t>
            </a:r>
            <a:endParaRPr lang="en-US" sz="1900" dirty="0">
              <a:latin typeface="Arial" panose="020B0604020202020204" pitchFamily="34" charset="0"/>
              <a:ea typeface="Times New Roman" panose="02020603050405020304" pitchFamily="18" charset="0"/>
              <a:cs typeface="Times New Roman" panose="02020603050405020304" pitchFamily="18" charset="0"/>
            </a:endParaRPr>
          </a:p>
          <a:p>
            <a:pPr marL="355688" indent="-355688">
              <a:buFont typeface="Symbol" pitchFamily="2" charset="2"/>
              <a:buChar char=""/>
            </a:pPr>
            <a:r>
              <a:rPr lang="en-US" sz="19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Ensure clinically appropriate drug use</a:t>
            </a:r>
            <a:endParaRPr lang="en-US" sz="1900" dirty="0">
              <a:latin typeface="Arial" panose="020B0604020202020204" pitchFamily="34" charset="0"/>
              <a:ea typeface="Times New Roman" panose="02020603050405020304" pitchFamily="18" charset="0"/>
              <a:cs typeface="Times New Roman" panose="02020603050405020304" pitchFamily="18" charset="0"/>
            </a:endParaRPr>
          </a:p>
          <a:p>
            <a:endParaRPr lang="en-US" sz="1900" dirty="0">
              <a:solidFill>
                <a:srgbClr val="121A1F"/>
              </a:solidFill>
              <a:latin typeface="Arial" panose="020B0604020202020204" pitchFamily="34" charset="0"/>
              <a:ea typeface="Arial" panose="020B060402020202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fld id="{8D261C6A-B723-4626-8E07-ACAE984FA5FB}" type="slidenum">
              <a:rPr lang="en-GB" smtClean="0"/>
              <a:t>7</a:t>
            </a:fld>
            <a:endParaRPr lang="en-GB" dirty="0"/>
          </a:p>
        </p:txBody>
      </p:sp>
    </p:spTree>
    <p:extLst>
      <p:ext uri="{BB962C8B-B14F-4D97-AF65-F5344CB8AC3E}">
        <p14:creationId xmlns:p14="http://schemas.microsoft.com/office/powerpoint/2010/main" val="990092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enroll in one of the CareFirst medical plans, you’ll receive one medical ID card with information about both your medical and pharmacy benefits. This includes contact info for Quantum Health and Capital Rx.</a:t>
            </a:r>
          </a:p>
          <a:p>
            <a:endParaRPr lang="en-US" dirty="0"/>
          </a:p>
          <a:p>
            <a:r>
              <a:rPr lang="en-US" dirty="0"/>
              <a:t>If you have a question about any of your medical benefits, you’ll want to start with Quantum Health.</a:t>
            </a:r>
          </a:p>
          <a:p>
            <a:endParaRPr lang="en-US" dirty="0"/>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8</a:t>
            </a:fld>
            <a:endParaRPr lang="en-GB" dirty="0"/>
          </a:p>
        </p:txBody>
      </p:sp>
    </p:spTree>
    <p:extLst>
      <p:ext uri="{BB962C8B-B14F-4D97-AF65-F5344CB8AC3E}">
        <p14:creationId xmlns:p14="http://schemas.microsoft.com/office/powerpoint/2010/main" val="2476661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8A7162C-C9DE-8E4F-8982-108BA3D2D4D9}"/>
              </a:ext>
            </a:extLst>
          </p:cNvPr>
          <p:cNvSpPr/>
          <p:nvPr userDrawn="1"/>
        </p:nvSpPr>
        <p:spPr>
          <a:xfrm>
            <a:off x="0" y="0"/>
            <a:ext cx="11887200" cy="822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1012305" y="2899956"/>
            <a:ext cx="9862590" cy="2004595"/>
          </a:xfrm>
        </p:spPr>
        <p:txBody>
          <a:bodyPr anchor="b">
            <a:noAutofit/>
          </a:bodyPr>
          <a:lstStyle>
            <a:lvl1pPr algn="ctr">
              <a:defRPr sz="576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012305" y="5210983"/>
            <a:ext cx="9862590" cy="1986914"/>
          </a:xfrm>
        </p:spPr>
        <p:txBody>
          <a:bodyPr>
            <a:noAutofit/>
          </a:bodyPr>
          <a:lstStyle>
            <a:lvl1pPr marL="0" indent="0" algn="ctr">
              <a:buNone/>
              <a:defRPr sz="288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pic>
        <p:nvPicPr>
          <p:cNvPr id="4" name="Picture 3" descr="university.logo.large.horizontal.white.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30264" y="373399"/>
            <a:ext cx="6626672" cy="2526557"/>
          </a:xfrm>
          <a:prstGeom prst="rect">
            <a:avLst/>
          </a:prstGeom>
        </p:spPr>
      </p:pic>
      <p:sp>
        <p:nvSpPr>
          <p:cNvPr id="6" name="Slide Number Placeholder 5">
            <a:extLst>
              <a:ext uri="{FF2B5EF4-FFF2-40B4-BE49-F238E27FC236}">
                <a16:creationId xmlns:a16="http://schemas.microsoft.com/office/drawing/2014/main" id="{AA31FD06-7516-42A5-93CE-A943346D314E}"/>
              </a:ext>
            </a:extLst>
          </p:cNvPr>
          <p:cNvSpPr>
            <a:spLocks noGrp="1"/>
          </p:cNvSpPr>
          <p:nvPr>
            <p:ph type="sldNum" sz="quarter" idx="4"/>
          </p:nvPr>
        </p:nvSpPr>
        <p:spPr>
          <a:xfrm>
            <a:off x="10469131" y="7681587"/>
            <a:ext cx="1205209" cy="438150"/>
          </a:xfrm>
          <a:prstGeom prst="rect">
            <a:avLst/>
          </a:prstGeom>
        </p:spPr>
        <p:txBody>
          <a:bodyPr vert="horz" lIns="91440" tIns="45720" rIns="91440" bIns="45720" rtlCol="0" anchor="ctr"/>
          <a:lstStyle>
            <a:lvl1pPr algn="r">
              <a:defRPr sz="1680">
                <a:solidFill>
                  <a:schemeClr val="bg1"/>
                </a:solidFill>
              </a:defRPr>
            </a:lvl1pPr>
          </a:lstStyle>
          <a:p>
            <a:fld id="{BC825DD3-F8EA-8B4C-9EBB-4B822F02D76E}" type="slidenum">
              <a:rPr lang="en-US" smtClean="0"/>
              <a:pPr/>
              <a:t>‹#›</a:t>
            </a:fld>
            <a:endParaRPr lang="en-US" dirty="0"/>
          </a:p>
        </p:txBody>
      </p:sp>
      <p:sp>
        <p:nvSpPr>
          <p:cNvPr id="5" name="Footer Placeholder 4"/>
          <p:cNvSpPr>
            <a:spLocks noGrp="1"/>
          </p:cNvSpPr>
          <p:nvPr>
            <p:ph type="ftr" sz="quarter" idx="10"/>
            <p:custDataLst>
              <p:tags r:id="rId1"/>
            </p:custDataLst>
          </p:nvPr>
        </p:nvSpPr>
        <p:spPr>
          <a:xfrm>
            <a:off x="355600" y="7975600"/>
            <a:ext cx="31242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939946557"/>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F64B-63F0-B28D-A7DA-CD287B3CC7AB}"/>
              </a:ext>
            </a:extLst>
          </p:cNvPr>
          <p:cNvSpPr>
            <a:spLocks noGrp="1"/>
          </p:cNvSpPr>
          <p:nvPr>
            <p:ph type="title"/>
          </p:nvPr>
        </p:nvSpPr>
        <p:spPr>
          <a:xfrm>
            <a:off x="819150" y="438150"/>
            <a:ext cx="10252075" cy="1590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7A803A-9DB0-26A6-C9EC-D5064B1433F7}"/>
              </a:ext>
            </a:extLst>
          </p:cNvPr>
          <p:cNvSpPr>
            <a:spLocks noGrp="1"/>
          </p:cNvSpPr>
          <p:nvPr>
            <p:ph type="body" idx="1"/>
          </p:nvPr>
        </p:nvSpPr>
        <p:spPr>
          <a:xfrm>
            <a:off x="819150" y="2017713"/>
            <a:ext cx="5029200"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A8A8B1-81AC-FDAE-620A-999D0C7C9A41}"/>
              </a:ext>
            </a:extLst>
          </p:cNvPr>
          <p:cNvSpPr>
            <a:spLocks noGrp="1"/>
          </p:cNvSpPr>
          <p:nvPr>
            <p:ph sz="half" idx="2"/>
          </p:nvPr>
        </p:nvSpPr>
        <p:spPr>
          <a:xfrm>
            <a:off x="819150" y="3006725"/>
            <a:ext cx="5029200"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7E1E0A-03AD-361B-0AE7-D6163688EF7D}"/>
              </a:ext>
            </a:extLst>
          </p:cNvPr>
          <p:cNvSpPr>
            <a:spLocks noGrp="1"/>
          </p:cNvSpPr>
          <p:nvPr>
            <p:ph type="body" sz="quarter" idx="3"/>
          </p:nvPr>
        </p:nvSpPr>
        <p:spPr>
          <a:xfrm>
            <a:off x="6018213" y="2017713"/>
            <a:ext cx="5053012"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99F616-9CCA-FE1E-AB58-12FC9A5B6689}"/>
              </a:ext>
            </a:extLst>
          </p:cNvPr>
          <p:cNvSpPr>
            <a:spLocks noGrp="1"/>
          </p:cNvSpPr>
          <p:nvPr>
            <p:ph sz="quarter" idx="4"/>
          </p:nvPr>
        </p:nvSpPr>
        <p:spPr>
          <a:xfrm>
            <a:off x="6018213" y="3006725"/>
            <a:ext cx="5053012"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353FD9-E569-9573-F962-0C7FD92A1035}"/>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8" name="Footer Placeholder 7">
            <a:extLst>
              <a:ext uri="{FF2B5EF4-FFF2-40B4-BE49-F238E27FC236}">
                <a16:creationId xmlns:a16="http://schemas.microsoft.com/office/drawing/2014/main" id="{328B8C5E-EFE8-AC53-A599-E310852D40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6BE15B1-3ABB-246C-9349-5FDE81243B4B}"/>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4039437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0701F-2EE1-20CA-CE5E-B18799F9DE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E47B22-907E-9B3C-36A0-3B220967CB6E}"/>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4" name="Footer Placeholder 3">
            <a:extLst>
              <a:ext uri="{FF2B5EF4-FFF2-40B4-BE49-F238E27FC236}">
                <a16:creationId xmlns:a16="http://schemas.microsoft.com/office/drawing/2014/main" id="{C8FF93B1-BA18-59C8-0B65-F9A30100A0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3CBB57C-A0B9-6F22-1FF8-A7C408FE4513}"/>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4117607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458927-A563-BF92-716C-02ED30E68D15}"/>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3" name="Footer Placeholder 2">
            <a:extLst>
              <a:ext uri="{FF2B5EF4-FFF2-40B4-BE49-F238E27FC236}">
                <a16:creationId xmlns:a16="http://schemas.microsoft.com/office/drawing/2014/main" id="{6006E117-EEF9-08B3-436F-07B014F0F97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4C276C1-A262-2934-7B18-B116F94F64E3}"/>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2191528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98F0-C959-4579-F8FF-FB9C71492DCE}"/>
              </a:ext>
            </a:extLst>
          </p:cNvPr>
          <p:cNvSpPr>
            <a:spLocks noGrp="1"/>
          </p:cNvSpPr>
          <p:nvPr>
            <p:ph type="title"/>
          </p:nvPr>
        </p:nvSpPr>
        <p:spPr>
          <a:xfrm>
            <a:off x="819150" y="549275"/>
            <a:ext cx="3833813" cy="19192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9575F0-3B7D-F882-BED5-59B36C3783A4}"/>
              </a:ext>
            </a:extLst>
          </p:cNvPr>
          <p:cNvSpPr>
            <a:spLocks noGrp="1"/>
          </p:cNvSpPr>
          <p:nvPr>
            <p:ph idx="1"/>
          </p:nvPr>
        </p:nvSpPr>
        <p:spPr>
          <a:xfrm>
            <a:off x="5053013" y="1184275"/>
            <a:ext cx="6018212"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093EA5-1A9C-855D-E367-76F60D626CC7}"/>
              </a:ext>
            </a:extLst>
          </p:cNvPr>
          <p:cNvSpPr>
            <a:spLocks noGrp="1"/>
          </p:cNvSpPr>
          <p:nvPr>
            <p:ph type="body" sz="half" idx="2"/>
          </p:nvPr>
        </p:nvSpPr>
        <p:spPr>
          <a:xfrm>
            <a:off x="819150" y="2468563"/>
            <a:ext cx="3833813"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C0187-DAA1-528D-B553-CF3BDB9009D6}"/>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6" name="Footer Placeholder 5">
            <a:extLst>
              <a:ext uri="{FF2B5EF4-FFF2-40B4-BE49-F238E27FC236}">
                <a16:creationId xmlns:a16="http://schemas.microsoft.com/office/drawing/2014/main" id="{DD23F81A-D5F2-3061-2F4C-A7671C05D5E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702DE5-EE43-ED00-307D-1AA75133D9AB}"/>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3982085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7BEA8-213F-52F9-C63B-60D70B194516}"/>
              </a:ext>
            </a:extLst>
          </p:cNvPr>
          <p:cNvSpPr>
            <a:spLocks noGrp="1"/>
          </p:cNvSpPr>
          <p:nvPr>
            <p:ph type="title"/>
          </p:nvPr>
        </p:nvSpPr>
        <p:spPr>
          <a:xfrm>
            <a:off x="819150" y="549275"/>
            <a:ext cx="3833813" cy="19192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A3E9A2-0CD4-0030-9A7F-5C8214A46F53}"/>
              </a:ext>
            </a:extLst>
          </p:cNvPr>
          <p:cNvSpPr>
            <a:spLocks noGrp="1"/>
          </p:cNvSpPr>
          <p:nvPr>
            <p:ph type="pic" idx="1"/>
          </p:nvPr>
        </p:nvSpPr>
        <p:spPr>
          <a:xfrm>
            <a:off x="5053013" y="1184275"/>
            <a:ext cx="6018212"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0D0E1B3-807E-B999-C487-DC8A44F9EBB4}"/>
              </a:ext>
            </a:extLst>
          </p:cNvPr>
          <p:cNvSpPr>
            <a:spLocks noGrp="1"/>
          </p:cNvSpPr>
          <p:nvPr>
            <p:ph type="body" sz="half" idx="2"/>
          </p:nvPr>
        </p:nvSpPr>
        <p:spPr>
          <a:xfrm>
            <a:off x="819150" y="2468563"/>
            <a:ext cx="3833813"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4A8F64-08A4-2B0F-0EE5-3E35D33FE35B}"/>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6" name="Footer Placeholder 5">
            <a:extLst>
              <a:ext uri="{FF2B5EF4-FFF2-40B4-BE49-F238E27FC236}">
                <a16:creationId xmlns:a16="http://schemas.microsoft.com/office/drawing/2014/main" id="{018AD31D-9B18-E787-4E70-16BD001F8E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E01655-515B-F7B9-06B9-8E655D2E449E}"/>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3598072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963C-0EF6-F35D-51CA-FD5F2002EE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C92E9A-A6C9-E8D1-6C74-878C4B62B1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70F93-11BB-9456-9D50-4141A7ECA28E}"/>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5" name="Footer Placeholder 4">
            <a:extLst>
              <a:ext uri="{FF2B5EF4-FFF2-40B4-BE49-F238E27FC236}">
                <a16:creationId xmlns:a16="http://schemas.microsoft.com/office/drawing/2014/main" id="{D19EF602-0BFF-DB97-38D7-225ADAA41B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25DDFA-E8C3-AD4A-5CC3-74D2A8F64398}"/>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1879538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8BFED-DE7A-6D65-771D-AD852EC4C49A}"/>
              </a:ext>
            </a:extLst>
          </p:cNvPr>
          <p:cNvSpPr>
            <a:spLocks noGrp="1"/>
          </p:cNvSpPr>
          <p:nvPr>
            <p:ph type="title" orient="vert"/>
          </p:nvPr>
        </p:nvSpPr>
        <p:spPr>
          <a:xfrm>
            <a:off x="8507413" y="438150"/>
            <a:ext cx="2562225" cy="697388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BD37D2-77EA-1F57-76DC-4AF9B4A36550}"/>
              </a:ext>
            </a:extLst>
          </p:cNvPr>
          <p:cNvSpPr>
            <a:spLocks noGrp="1"/>
          </p:cNvSpPr>
          <p:nvPr>
            <p:ph type="body" orient="vert" idx="1"/>
          </p:nvPr>
        </p:nvSpPr>
        <p:spPr>
          <a:xfrm>
            <a:off x="817563" y="438150"/>
            <a:ext cx="7537450" cy="6973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59437-47B1-A0F9-2D9A-895E6E19AF85}"/>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5" name="Footer Placeholder 4">
            <a:extLst>
              <a:ext uri="{FF2B5EF4-FFF2-40B4-BE49-F238E27FC236}">
                <a16:creationId xmlns:a16="http://schemas.microsoft.com/office/drawing/2014/main" id="{4A0162EE-6CA3-C0C5-37A2-546C1D7B86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89F253-D9ED-C376-C30D-C43AC4C2D6BA}"/>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213745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xt Slide Purple Hd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DD5BAE-6722-F14E-9832-AF4D13B5F94E}"/>
              </a:ext>
            </a:extLst>
          </p:cNvPr>
          <p:cNvSpPr/>
          <p:nvPr userDrawn="1"/>
        </p:nvSpPr>
        <p:spPr>
          <a:xfrm>
            <a:off x="1" y="7121194"/>
            <a:ext cx="11887199" cy="1110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817246" y="438153"/>
            <a:ext cx="10245496" cy="851152"/>
          </a:xfrm>
        </p:spPr>
        <p:txBody>
          <a:bodyPr>
            <a:noAutofit/>
          </a:bodyPr>
          <a:lstStyle>
            <a:lvl1pPr algn="l">
              <a:defRPr lang="en-US" sz="3840" kern="1200" dirty="0">
                <a:solidFill>
                  <a:schemeClr val="accent1"/>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817247" y="1549909"/>
            <a:ext cx="10245494" cy="5209337"/>
          </a:xfrm>
        </p:spPr>
        <p:txBody>
          <a:bodyPr>
            <a:normAutofit/>
          </a:bodyPr>
          <a:lstStyle>
            <a:lvl1pPr>
              <a:lnSpc>
                <a:spcPct val="100000"/>
              </a:lnSpc>
              <a:buClr>
                <a:srgbClr val="002C71"/>
              </a:buClr>
              <a:defRPr sz="2880">
                <a:solidFill>
                  <a:schemeClr val="tx1"/>
                </a:solidFill>
              </a:defRPr>
            </a:lvl1pPr>
            <a:lvl2pPr>
              <a:lnSpc>
                <a:spcPct val="100000"/>
              </a:lnSpc>
              <a:buClr>
                <a:srgbClr val="002C71"/>
              </a:buClr>
              <a:defRPr sz="2400">
                <a:solidFill>
                  <a:schemeClr val="tx1"/>
                </a:solidFill>
              </a:defRPr>
            </a:lvl2pPr>
            <a:lvl3pPr>
              <a:lnSpc>
                <a:spcPct val="100000"/>
              </a:lnSpc>
              <a:buClr>
                <a:srgbClr val="002C71"/>
              </a:buClr>
              <a:defRPr sz="2160">
                <a:solidFill>
                  <a:schemeClr val="tx1"/>
                </a:solidFill>
              </a:defRPr>
            </a:lvl3pPr>
            <a:lvl4pPr>
              <a:lnSpc>
                <a:spcPct val="100000"/>
              </a:lnSpc>
              <a:buClr>
                <a:srgbClr val="002C71"/>
              </a:buClr>
              <a:defRPr sz="1920">
                <a:solidFill>
                  <a:schemeClr val="tx1"/>
                </a:solidFill>
              </a:defRPr>
            </a:lvl4pPr>
            <a:lvl5pPr>
              <a:lnSpc>
                <a:spcPct val="100000"/>
              </a:lnSpc>
              <a:buClr>
                <a:srgbClr val="002C71"/>
              </a:buClr>
              <a:defRPr sz="192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9FE979B9-C515-6240-A0E5-A2DE0019C54C}"/>
              </a:ext>
            </a:extLst>
          </p:cNvPr>
          <p:cNvSpPr>
            <a:spLocks noGrp="1"/>
          </p:cNvSpPr>
          <p:nvPr>
            <p:ph type="sldNum" sz="quarter" idx="4"/>
          </p:nvPr>
        </p:nvSpPr>
        <p:spPr>
          <a:xfrm>
            <a:off x="10469131" y="7681587"/>
            <a:ext cx="1205209" cy="438150"/>
          </a:xfrm>
          <a:prstGeom prst="rect">
            <a:avLst/>
          </a:prstGeom>
        </p:spPr>
        <p:txBody>
          <a:bodyPr vert="horz" lIns="91440" tIns="45720" rIns="91440" bIns="45720" rtlCol="0" anchor="ctr"/>
          <a:lstStyle>
            <a:lvl1pPr algn="r">
              <a:defRPr sz="1680">
                <a:solidFill>
                  <a:schemeClr val="bg1"/>
                </a:solidFill>
              </a:defRPr>
            </a:lvl1pPr>
          </a:lstStyle>
          <a:p>
            <a:fld id="{BC825DD3-F8EA-8B4C-9EBB-4B822F02D76E}" type="slidenum">
              <a:rPr lang="en-US" smtClean="0"/>
              <a:pPr/>
              <a:t>‹#›</a:t>
            </a:fld>
            <a:endParaRPr lang="en-US" dirty="0"/>
          </a:p>
        </p:txBody>
      </p:sp>
      <p:sp>
        <p:nvSpPr>
          <p:cNvPr id="4" name="Footer Placeholder 3"/>
          <p:cNvSpPr>
            <a:spLocks noGrp="1"/>
          </p:cNvSpPr>
          <p:nvPr>
            <p:ph type="ftr" sz="quarter" idx="10"/>
            <p:custDataLst>
              <p:tags r:id="rId1"/>
            </p:custDataLst>
          </p:nvPr>
        </p:nvSpPr>
        <p:spPr>
          <a:xfrm>
            <a:off x="355600" y="7975600"/>
            <a:ext cx="31242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2177207602"/>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ext Slide Purple Hdr">
    <p:spTree>
      <p:nvGrpSpPr>
        <p:cNvPr id="1" name=""/>
        <p:cNvGrpSpPr/>
        <p:nvPr/>
      </p:nvGrpSpPr>
      <p:grpSpPr>
        <a:xfrm>
          <a:off x="0" y="0"/>
          <a:ext cx="0" cy="0"/>
          <a:chOff x="0" y="0"/>
          <a:chExt cx="0" cy="0"/>
        </a:xfrm>
      </p:grpSpPr>
      <p:sp>
        <p:nvSpPr>
          <p:cNvPr id="2" name="Title 1"/>
          <p:cNvSpPr>
            <a:spLocks noGrp="1"/>
          </p:cNvSpPr>
          <p:nvPr>
            <p:ph type="title"/>
          </p:nvPr>
        </p:nvSpPr>
        <p:spPr>
          <a:xfrm>
            <a:off x="817246" y="438153"/>
            <a:ext cx="10245496" cy="851152"/>
          </a:xfrm>
        </p:spPr>
        <p:txBody>
          <a:bodyPr>
            <a:noAutofit/>
          </a:bodyPr>
          <a:lstStyle>
            <a:lvl1pPr algn="l">
              <a:defRPr lang="en-US" sz="3840" kern="1200" dirty="0">
                <a:solidFill>
                  <a:schemeClr val="accent1"/>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817247" y="1549909"/>
            <a:ext cx="10245494" cy="5209337"/>
          </a:xfrm>
        </p:spPr>
        <p:txBody>
          <a:bodyPr>
            <a:normAutofit/>
          </a:bodyPr>
          <a:lstStyle>
            <a:lvl1pPr>
              <a:lnSpc>
                <a:spcPct val="100000"/>
              </a:lnSpc>
              <a:buClr>
                <a:srgbClr val="002C71"/>
              </a:buClr>
              <a:defRPr sz="2880">
                <a:solidFill>
                  <a:schemeClr val="tx1"/>
                </a:solidFill>
              </a:defRPr>
            </a:lvl1pPr>
            <a:lvl2pPr>
              <a:lnSpc>
                <a:spcPct val="100000"/>
              </a:lnSpc>
              <a:buClr>
                <a:srgbClr val="002C71"/>
              </a:buClr>
              <a:defRPr sz="2400">
                <a:solidFill>
                  <a:schemeClr val="tx1"/>
                </a:solidFill>
              </a:defRPr>
            </a:lvl2pPr>
            <a:lvl3pPr>
              <a:lnSpc>
                <a:spcPct val="100000"/>
              </a:lnSpc>
              <a:buClr>
                <a:srgbClr val="002C71"/>
              </a:buClr>
              <a:defRPr sz="2160">
                <a:solidFill>
                  <a:schemeClr val="tx1"/>
                </a:solidFill>
              </a:defRPr>
            </a:lvl3pPr>
            <a:lvl4pPr>
              <a:lnSpc>
                <a:spcPct val="100000"/>
              </a:lnSpc>
              <a:buClr>
                <a:srgbClr val="002C71"/>
              </a:buClr>
              <a:defRPr sz="1920">
                <a:solidFill>
                  <a:schemeClr val="tx1"/>
                </a:solidFill>
              </a:defRPr>
            </a:lvl4pPr>
            <a:lvl5pPr>
              <a:lnSpc>
                <a:spcPct val="100000"/>
              </a:lnSpc>
              <a:buClr>
                <a:srgbClr val="002C71"/>
              </a:buClr>
              <a:defRPr sz="192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9FE979B9-C515-6240-A0E5-A2DE0019C54C}"/>
              </a:ext>
            </a:extLst>
          </p:cNvPr>
          <p:cNvSpPr>
            <a:spLocks noGrp="1"/>
          </p:cNvSpPr>
          <p:nvPr>
            <p:ph type="sldNum" sz="quarter" idx="4"/>
          </p:nvPr>
        </p:nvSpPr>
        <p:spPr>
          <a:xfrm>
            <a:off x="10469131" y="7681587"/>
            <a:ext cx="1205209" cy="438150"/>
          </a:xfrm>
          <a:prstGeom prst="rect">
            <a:avLst/>
          </a:prstGeom>
        </p:spPr>
        <p:txBody>
          <a:bodyPr vert="horz" lIns="91440" tIns="45720" rIns="91440" bIns="45720" rtlCol="0" anchor="ctr"/>
          <a:lstStyle>
            <a:lvl1pPr algn="r">
              <a:defRPr sz="1680">
                <a:solidFill>
                  <a:schemeClr val="bg1"/>
                </a:solidFill>
              </a:defRPr>
            </a:lvl1pPr>
          </a:lstStyle>
          <a:p>
            <a:fld id="{BC825DD3-F8EA-8B4C-9EBB-4B822F02D76E}" type="slidenum">
              <a:rPr lang="en-US" smtClean="0"/>
              <a:pPr/>
              <a:t>‹#›</a:t>
            </a:fld>
            <a:endParaRPr lang="en-US" dirty="0"/>
          </a:p>
        </p:txBody>
      </p:sp>
      <p:sp>
        <p:nvSpPr>
          <p:cNvPr id="4" name="Footer Placeholder 3"/>
          <p:cNvSpPr>
            <a:spLocks noGrp="1"/>
          </p:cNvSpPr>
          <p:nvPr>
            <p:ph type="ftr" sz="quarter" idx="10"/>
            <p:custDataLst>
              <p:tags r:id="rId1"/>
            </p:custDataLst>
          </p:nvPr>
        </p:nvSpPr>
        <p:spPr>
          <a:xfrm>
            <a:off x="355600" y="7975600"/>
            <a:ext cx="31242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1292212371"/>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DD5BAE-6722-F14E-9832-AF4D13B5F94E}"/>
              </a:ext>
            </a:extLst>
          </p:cNvPr>
          <p:cNvSpPr/>
          <p:nvPr userDrawn="1"/>
        </p:nvSpPr>
        <p:spPr>
          <a:xfrm>
            <a:off x="0" y="0"/>
            <a:ext cx="11887200" cy="8231638"/>
          </a:xfrm>
          <a:prstGeom prst="rect">
            <a:avLst/>
          </a:prstGeom>
          <a:solidFill>
            <a:srgbClr val="002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3"/>
              </a:solidFill>
            </a:endParaRPr>
          </a:p>
        </p:txBody>
      </p:sp>
      <p:sp>
        <p:nvSpPr>
          <p:cNvPr id="2" name="Title 1"/>
          <p:cNvSpPr>
            <a:spLocks noGrp="1"/>
          </p:cNvSpPr>
          <p:nvPr>
            <p:ph type="title"/>
          </p:nvPr>
        </p:nvSpPr>
        <p:spPr>
          <a:xfrm>
            <a:off x="817246" y="438153"/>
            <a:ext cx="10252710" cy="855878"/>
          </a:xfrm>
        </p:spPr>
        <p:txBody>
          <a:bodyPr>
            <a:noAutofit/>
          </a:bodyPr>
          <a:lstStyle>
            <a:lvl1pPr algn="l">
              <a:defRPr sz="384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817246" y="1673353"/>
            <a:ext cx="10252710" cy="5085893"/>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441F02BC-D009-8D4F-9FE2-E8DF208641D6}"/>
              </a:ext>
            </a:extLst>
          </p:cNvPr>
          <p:cNvSpPr>
            <a:spLocks noGrp="1"/>
          </p:cNvSpPr>
          <p:nvPr>
            <p:ph type="sldNum" sz="quarter" idx="4"/>
          </p:nvPr>
        </p:nvSpPr>
        <p:spPr>
          <a:xfrm>
            <a:off x="10469131" y="7681587"/>
            <a:ext cx="1205209" cy="438150"/>
          </a:xfrm>
          <a:prstGeom prst="rect">
            <a:avLst/>
          </a:prstGeom>
        </p:spPr>
        <p:txBody>
          <a:bodyPr vert="horz" lIns="91440" tIns="45720" rIns="91440" bIns="45720" rtlCol="0" anchor="ctr"/>
          <a:lstStyle>
            <a:lvl1pPr algn="r">
              <a:defRPr sz="1680">
                <a:solidFill>
                  <a:schemeClr val="bg1"/>
                </a:solidFill>
              </a:defRPr>
            </a:lvl1pPr>
          </a:lstStyle>
          <a:p>
            <a:fld id="{BC825DD3-F8EA-8B4C-9EBB-4B822F02D76E}" type="slidenum">
              <a:rPr lang="en-US" smtClean="0"/>
              <a:pPr/>
              <a:t>‹#›</a:t>
            </a:fld>
            <a:endParaRPr lang="en-US" dirty="0"/>
          </a:p>
        </p:txBody>
      </p:sp>
      <p:sp>
        <p:nvSpPr>
          <p:cNvPr id="4" name="Footer Placeholder 3"/>
          <p:cNvSpPr>
            <a:spLocks noGrp="1"/>
          </p:cNvSpPr>
          <p:nvPr>
            <p:ph type="ftr" sz="quarter" idx="10"/>
            <p:custDataLst>
              <p:tags r:id="rId1"/>
            </p:custDataLst>
          </p:nvPr>
        </p:nvSpPr>
        <p:spPr>
          <a:xfrm>
            <a:off x="355600" y="7975600"/>
            <a:ext cx="31242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2450772207"/>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dark gray">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0" y="7744179"/>
            <a:ext cx="11887200" cy="48542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00" dirty="0">
              <a:solidFill>
                <a:schemeClr val="accent1"/>
              </a:solidFill>
            </a:endParaRPr>
          </a:p>
        </p:txBody>
      </p:sp>
      <p:sp>
        <p:nvSpPr>
          <p:cNvPr id="3" name="Date Placeholder 2"/>
          <p:cNvSpPr>
            <a:spLocks noGrp="1"/>
          </p:cNvSpPr>
          <p:nvPr>
            <p:ph type="dt" sz="half" idx="10"/>
          </p:nvPr>
        </p:nvSpPr>
        <p:spPr/>
        <p:txBody>
          <a:bodyPr/>
          <a:lstStyle/>
          <a:p>
            <a:fld id="{1B1B45BC-6133-654A-810B-0CD994FDC3AE}" type="datetime3">
              <a:rPr lang="en-US" smtClean="0"/>
              <a:t>9 October 2023</a:t>
            </a:fld>
            <a:endParaRPr lang="en-US" dirty="0"/>
          </a:p>
        </p:txBody>
      </p:sp>
      <p:sp>
        <p:nvSpPr>
          <p:cNvPr id="4" name="Footer Placeholder 3"/>
          <p:cNvSpPr>
            <a:spLocks noGrp="1"/>
          </p:cNvSpPr>
          <p:nvPr>
            <p:ph type="ftr" sz="quarter" idx="11"/>
          </p:nvPr>
        </p:nvSpPr>
        <p:spPr/>
        <p:txBody>
          <a:bodyPr/>
          <a:lstStyle/>
          <a:p>
            <a:endParaRPr lang="en-US" dirty="0">
              <a:solidFill>
                <a:schemeClr val="tx1">
                  <a:lumMod val="60000"/>
                  <a:lumOff val="40000"/>
                </a:schemeClr>
              </a:solidFill>
              <a:ea typeface="ヒラギノ角ゴ Pro W3" charset="-128"/>
            </a:endParaRPr>
          </a:p>
        </p:txBody>
      </p:sp>
      <p:sp>
        <p:nvSpPr>
          <p:cNvPr id="5" name="Slide Number Placeholder 4"/>
          <p:cNvSpPr>
            <a:spLocks noGrp="1"/>
          </p:cNvSpPr>
          <p:nvPr>
            <p:ph type="sldNum" sz="quarter" idx="12"/>
          </p:nvPr>
        </p:nvSpPr>
        <p:spPr/>
        <p:txBody>
          <a:bodyPr/>
          <a:lstStyle/>
          <a:p>
            <a:fld id="{C9D842C5-7503-B34D-8489-112B7F101156}" type="slidenum">
              <a:rPr lang="en-US" smtClean="0"/>
              <a:pPr/>
              <a:t>‹#›</a:t>
            </a:fld>
            <a:endParaRPr lang="en-US" dirty="0"/>
          </a:p>
        </p:txBody>
      </p:sp>
      <p:sp>
        <p:nvSpPr>
          <p:cNvPr id="6" name="Rectangle 5"/>
          <p:cNvSpPr/>
          <p:nvPr/>
        </p:nvSpPr>
        <p:spPr>
          <a:xfrm>
            <a:off x="0" y="7744179"/>
            <a:ext cx="11887200" cy="48542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00" dirty="0">
              <a:solidFill>
                <a:schemeClr val="accent1"/>
              </a:solidFill>
            </a:endParaRPr>
          </a:p>
        </p:txBody>
      </p:sp>
      <p:sp>
        <p:nvSpPr>
          <p:cNvPr id="7" name="Rectangle 6"/>
          <p:cNvSpPr/>
          <p:nvPr userDrawn="1"/>
        </p:nvSpPr>
        <p:spPr>
          <a:xfrm>
            <a:off x="0" y="7744179"/>
            <a:ext cx="11887200" cy="48542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00" dirty="0">
              <a:solidFill>
                <a:schemeClr val="accent1"/>
              </a:solidFill>
            </a:endParaRPr>
          </a:p>
        </p:txBody>
      </p:sp>
    </p:spTree>
    <p:extLst>
      <p:ext uri="{BB962C8B-B14F-4D97-AF65-F5344CB8AC3E}">
        <p14:creationId xmlns:p14="http://schemas.microsoft.com/office/powerpoint/2010/main" val="1582053127"/>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6EAEC-EABA-6997-77D6-ACC298F9A6F0}"/>
              </a:ext>
            </a:extLst>
          </p:cNvPr>
          <p:cNvSpPr>
            <a:spLocks noGrp="1"/>
          </p:cNvSpPr>
          <p:nvPr>
            <p:ph type="ctrTitle"/>
          </p:nvPr>
        </p:nvSpPr>
        <p:spPr>
          <a:xfrm>
            <a:off x="1485900" y="1346200"/>
            <a:ext cx="8915400" cy="28654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2877B5-E1FB-B441-4FE3-884ECA39DB5B}"/>
              </a:ext>
            </a:extLst>
          </p:cNvPr>
          <p:cNvSpPr>
            <a:spLocks noGrp="1"/>
          </p:cNvSpPr>
          <p:nvPr>
            <p:ph type="subTitle" idx="1"/>
          </p:nvPr>
        </p:nvSpPr>
        <p:spPr>
          <a:xfrm>
            <a:off x="1485900" y="4322763"/>
            <a:ext cx="89154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01C41C-0C34-A50B-ED53-B6845E750402}"/>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5" name="Footer Placeholder 4">
            <a:extLst>
              <a:ext uri="{FF2B5EF4-FFF2-40B4-BE49-F238E27FC236}">
                <a16:creationId xmlns:a16="http://schemas.microsoft.com/office/drawing/2014/main" id="{4B945D4D-35A5-14B4-8F3D-D8DFABA34B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6EEEBD-71BC-7844-8432-504440EFAE51}"/>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2278971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E971-A851-2267-5BED-C5676E784F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FC0594-5F16-9C28-C28E-4B34DF7CB3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702F5-0810-CE67-1F1E-A035623B477B}"/>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5" name="Footer Placeholder 4">
            <a:extLst>
              <a:ext uri="{FF2B5EF4-FFF2-40B4-BE49-F238E27FC236}">
                <a16:creationId xmlns:a16="http://schemas.microsoft.com/office/drawing/2014/main" id="{2D226E70-08FF-97A8-5AAC-E03D18149A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0B9AF3-0544-2BAF-BCF3-2398A400E98F}"/>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3563825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62C7E-4A8D-92E4-CF42-145770CAD816}"/>
              </a:ext>
            </a:extLst>
          </p:cNvPr>
          <p:cNvSpPr>
            <a:spLocks noGrp="1"/>
          </p:cNvSpPr>
          <p:nvPr>
            <p:ph type="title"/>
          </p:nvPr>
        </p:nvSpPr>
        <p:spPr>
          <a:xfrm>
            <a:off x="811213" y="2051050"/>
            <a:ext cx="10252075" cy="34242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44BA1E-8F77-D7CC-A665-925BD948F2A8}"/>
              </a:ext>
            </a:extLst>
          </p:cNvPr>
          <p:cNvSpPr>
            <a:spLocks noGrp="1"/>
          </p:cNvSpPr>
          <p:nvPr>
            <p:ph type="body" idx="1"/>
          </p:nvPr>
        </p:nvSpPr>
        <p:spPr>
          <a:xfrm>
            <a:off x="811213" y="5507038"/>
            <a:ext cx="10252075" cy="18002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BFC503-D8FA-1EDD-AB0F-429ADACE7369}"/>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5" name="Footer Placeholder 4">
            <a:extLst>
              <a:ext uri="{FF2B5EF4-FFF2-40B4-BE49-F238E27FC236}">
                <a16:creationId xmlns:a16="http://schemas.microsoft.com/office/drawing/2014/main" id="{FC7C5436-47A6-925B-AF23-43AE690490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07515D-53A4-DC52-E1A9-75EF0ECD6CD7}"/>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87980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B7E76-412B-3ED4-C808-2C140DED8F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9EB2E1-67C0-5319-247C-2AAD76B47C71}"/>
              </a:ext>
            </a:extLst>
          </p:cNvPr>
          <p:cNvSpPr>
            <a:spLocks noGrp="1"/>
          </p:cNvSpPr>
          <p:nvPr>
            <p:ph sz="half" idx="1"/>
          </p:nvPr>
        </p:nvSpPr>
        <p:spPr>
          <a:xfrm>
            <a:off x="817563" y="2190750"/>
            <a:ext cx="5049837"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24A0F7-04F5-7576-3034-33479562C665}"/>
              </a:ext>
            </a:extLst>
          </p:cNvPr>
          <p:cNvSpPr>
            <a:spLocks noGrp="1"/>
          </p:cNvSpPr>
          <p:nvPr>
            <p:ph sz="half" idx="2"/>
          </p:nvPr>
        </p:nvSpPr>
        <p:spPr>
          <a:xfrm>
            <a:off x="6019800" y="2190750"/>
            <a:ext cx="5049838"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8C853D-4936-0C2A-0A8B-75F268D6F3F5}"/>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6" name="Footer Placeholder 5">
            <a:extLst>
              <a:ext uri="{FF2B5EF4-FFF2-40B4-BE49-F238E27FC236}">
                <a16:creationId xmlns:a16="http://schemas.microsoft.com/office/drawing/2014/main" id="{93A93A4A-11A1-CF86-A9CA-4B256D6BE9C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00D588-7E41-DED7-7793-5575D46AF05E}"/>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426583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E71D986-843E-459E-9E91-146B5704C4E8}"/>
              </a:ext>
            </a:extLst>
          </p:cNvPr>
          <p:cNvSpPr txBox="1"/>
          <p:nvPr userDrawn="1"/>
        </p:nvSpPr>
        <p:spPr>
          <a:xfrm>
            <a:off x="3516388" y="7423476"/>
            <a:ext cx="3073409" cy="461665"/>
          </a:xfrm>
          <a:prstGeom prst="rect">
            <a:avLst/>
          </a:prstGeom>
          <a:noFill/>
        </p:spPr>
        <p:txBody>
          <a:bodyPr wrap="square" rtlCol="0">
            <a:spAutoFit/>
          </a:bodyPr>
          <a:lstStyle/>
          <a:p>
            <a:r>
              <a:rPr lang="en-US" sz="2400" dirty="0">
                <a:solidFill>
                  <a:schemeClr val="bg1"/>
                </a:solidFill>
              </a:rPr>
              <a:t>HUMAN RESOURCES</a:t>
            </a:r>
          </a:p>
        </p:txBody>
      </p:sp>
      <p:pic>
        <p:nvPicPr>
          <p:cNvPr id="9" name="Picture 8" descr="university.logo.small.horizontal.white.eps">
            <a:extLst>
              <a:ext uri="{FF2B5EF4-FFF2-40B4-BE49-F238E27FC236}">
                <a16:creationId xmlns:a16="http://schemas.microsoft.com/office/drawing/2014/main" id="{2003FEA4-0B01-4C06-B1CC-376FA8483EE9}"/>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520623" y="7062800"/>
            <a:ext cx="2933110" cy="1218224"/>
          </a:xfrm>
          <a:prstGeom prst="rect">
            <a:avLst/>
          </a:prstGeom>
        </p:spPr>
      </p:pic>
      <p:sp>
        <p:nvSpPr>
          <p:cNvPr id="2" name="Title Placeholder 1"/>
          <p:cNvSpPr>
            <a:spLocks noGrp="1"/>
          </p:cNvSpPr>
          <p:nvPr>
            <p:ph type="title"/>
          </p:nvPr>
        </p:nvSpPr>
        <p:spPr>
          <a:xfrm>
            <a:off x="817246" y="438153"/>
            <a:ext cx="10252710" cy="85587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17246" y="1549909"/>
            <a:ext cx="10252710" cy="52669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468231" y="7680687"/>
            <a:ext cx="1205209" cy="438150"/>
          </a:xfrm>
          <a:prstGeom prst="rect">
            <a:avLst/>
          </a:prstGeom>
        </p:spPr>
        <p:txBody>
          <a:bodyPr vert="horz" lIns="91440" tIns="45720" rIns="91440" bIns="45720" rtlCol="0" anchor="ctr"/>
          <a:lstStyle>
            <a:lvl1pPr algn="r">
              <a:defRPr sz="1680">
                <a:solidFill>
                  <a:schemeClr val="bg1"/>
                </a:solidFill>
              </a:defRPr>
            </a:lvl1pPr>
          </a:lstStyle>
          <a:p>
            <a:fld id="{BC825DD3-F8EA-8B4C-9EBB-4B822F02D76E}" type="slidenum">
              <a:rPr lang="en-US" smtClean="0"/>
              <a:pPr/>
              <a:t>‹#›</a:t>
            </a:fld>
            <a:endParaRPr lang="en-US" dirty="0"/>
          </a:p>
        </p:txBody>
      </p:sp>
      <p:sp>
        <p:nvSpPr>
          <p:cNvPr id="4" name="Footer Placeholder 3"/>
          <p:cNvSpPr>
            <a:spLocks noGrp="1"/>
          </p:cNvSpPr>
          <p:nvPr>
            <p:ph type="ftr" sz="quarter" idx="3"/>
            <p:custDataLst>
              <p:tags r:id="rId7"/>
            </p:custDataLst>
          </p:nvPr>
        </p:nvSpPr>
        <p:spPr>
          <a:xfrm>
            <a:off x="355600" y="7975600"/>
            <a:ext cx="3124200" cy="123111"/>
          </a:xfrm>
          <a:prstGeom prst="rect">
            <a:avLst/>
          </a:prstGeom>
        </p:spPr>
        <p:txBody>
          <a:bodyPr vert="horz" wrap="square" lIns="0" tIns="0" rIns="0" bIns="0" rtlCol="0" anchor="b">
            <a:spAutoFit/>
          </a:bodyPr>
          <a:lstStyle>
            <a:lvl1pPr algn="l">
              <a:defRPr sz="800">
                <a:solidFill>
                  <a:schemeClr val="tx1">
                    <a:tint val="75000"/>
                  </a:schemeClr>
                </a:solidFill>
                <a:latin typeface="Arial" panose="020B0604020202020204" pitchFamily="34" charset="0"/>
              </a:defRPr>
            </a:lvl1pPr>
          </a:lstStyle>
          <a:p>
            <a:endParaRPr lang="en-US" dirty="0"/>
          </a:p>
        </p:txBody>
      </p:sp>
      <p:sp>
        <p:nvSpPr>
          <p:cNvPr id="5" name="TextBox 4" hidden="1"/>
          <p:cNvSpPr txBox="1"/>
          <p:nvPr userDrawn="1">
            <p:custDataLst>
              <p:tags r:id="rId8"/>
            </p:custDataLst>
          </p:nvPr>
        </p:nvSpPr>
        <p:spPr>
          <a:xfrm>
            <a:off x="12700000" y="12700000"/>
            <a:ext cx="12700" cy="4093428"/>
          </a:xfrm>
          <a:prstGeom prst="rect">
            <a:avLst/>
          </a:prstGeom>
          <a:noFill/>
        </p:spPr>
        <p:txBody>
          <a:bodyPr vert="horz" rtlCol="0">
            <a:spAutoFit/>
          </a:bodyPr>
          <a:lstStyle/>
          <a:p>
            <a:r>
              <a:rPr lang="en-US" dirty="0"/>
              <a:t>nonhesmow1868</a:t>
            </a:r>
          </a:p>
        </p:txBody>
      </p:sp>
    </p:spTree>
    <p:extLst>
      <p:ext uri="{BB962C8B-B14F-4D97-AF65-F5344CB8AC3E}">
        <p14:creationId xmlns:p14="http://schemas.microsoft.com/office/powerpoint/2010/main" val="218469146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43" r:id="rId3"/>
    <p:sldLayoutId id="2147483827" r:id="rId4"/>
    <p:sldLayoutId id="2147483829" r:id="rId5"/>
  </p:sldLayoutIdLst>
  <p:hf hdr="0" ftr="0" dt="0"/>
  <p:txStyles>
    <p:titleStyle>
      <a:lvl1pPr algn="l" defTabSz="1097280" rtl="0" eaLnBrk="1" latinLnBrk="0" hangingPunct="1">
        <a:lnSpc>
          <a:spcPct val="90000"/>
        </a:lnSpc>
        <a:spcBef>
          <a:spcPct val="0"/>
        </a:spcBef>
        <a:buNone/>
        <a:defRPr lang="en-US" sz="3840" kern="1200" dirty="0">
          <a:solidFill>
            <a:schemeClr val="accent1"/>
          </a:solidFill>
          <a:latin typeface="+mj-lt"/>
          <a:ea typeface="+mj-ea"/>
          <a:cs typeface="+mj-cs"/>
        </a:defRPr>
      </a:lvl1pPr>
    </p:titleStyle>
    <p:body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dirty="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D33733-1F12-9125-6240-FDEECD187FF4}"/>
              </a:ext>
            </a:extLst>
          </p:cNvPr>
          <p:cNvSpPr>
            <a:spLocks noGrp="1"/>
          </p:cNvSpPr>
          <p:nvPr>
            <p:ph type="title"/>
          </p:nvPr>
        </p:nvSpPr>
        <p:spPr>
          <a:xfrm>
            <a:off x="817563" y="438150"/>
            <a:ext cx="10252075" cy="15906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8BAD34-0D82-7821-2BA1-3836ECC07A94}"/>
              </a:ext>
            </a:extLst>
          </p:cNvPr>
          <p:cNvSpPr>
            <a:spLocks noGrp="1"/>
          </p:cNvSpPr>
          <p:nvPr>
            <p:ph type="body" idx="1"/>
          </p:nvPr>
        </p:nvSpPr>
        <p:spPr>
          <a:xfrm>
            <a:off x="817563" y="2190750"/>
            <a:ext cx="10252075" cy="52212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0C42C-12BF-6F34-760C-25DC262894E4}"/>
              </a:ext>
            </a:extLst>
          </p:cNvPr>
          <p:cNvSpPr>
            <a:spLocks noGrp="1"/>
          </p:cNvSpPr>
          <p:nvPr>
            <p:ph type="dt" sz="half" idx="2"/>
          </p:nvPr>
        </p:nvSpPr>
        <p:spPr>
          <a:xfrm>
            <a:off x="817563" y="7627938"/>
            <a:ext cx="2674937" cy="438150"/>
          </a:xfrm>
          <a:prstGeom prst="rect">
            <a:avLst/>
          </a:prstGeom>
        </p:spPr>
        <p:txBody>
          <a:bodyPr vert="horz" lIns="91440" tIns="45720" rIns="91440" bIns="45720" rtlCol="0" anchor="ctr"/>
          <a:lstStyle>
            <a:lvl1pPr algn="l">
              <a:defRPr sz="1200">
                <a:solidFill>
                  <a:schemeClr val="tx1">
                    <a:tint val="75000"/>
                  </a:schemeClr>
                </a:solidFill>
              </a:defRPr>
            </a:lvl1pPr>
          </a:lstStyle>
          <a:p>
            <a:fld id="{65B9E75E-5717-1143-8B14-C80D910CF2C8}" type="datetimeFigureOut">
              <a:rPr lang="en-US" smtClean="0"/>
              <a:t>10/9/2023</a:t>
            </a:fld>
            <a:endParaRPr lang="en-US" dirty="0"/>
          </a:p>
        </p:txBody>
      </p:sp>
      <p:sp>
        <p:nvSpPr>
          <p:cNvPr id="5" name="Footer Placeholder 4">
            <a:extLst>
              <a:ext uri="{FF2B5EF4-FFF2-40B4-BE49-F238E27FC236}">
                <a16:creationId xmlns:a16="http://schemas.microsoft.com/office/drawing/2014/main" id="{566BB076-3411-B09E-0E41-D29189E2B63B}"/>
              </a:ext>
            </a:extLst>
          </p:cNvPr>
          <p:cNvSpPr>
            <a:spLocks noGrp="1"/>
          </p:cNvSpPr>
          <p:nvPr>
            <p:ph type="ftr" sz="quarter" idx="3"/>
          </p:nvPr>
        </p:nvSpPr>
        <p:spPr>
          <a:xfrm>
            <a:off x="3937000" y="7627938"/>
            <a:ext cx="4013200"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9EFC117-CA05-A933-9219-21EE89772777}"/>
              </a:ext>
            </a:extLst>
          </p:cNvPr>
          <p:cNvSpPr>
            <a:spLocks noGrp="1"/>
          </p:cNvSpPr>
          <p:nvPr>
            <p:ph type="sldNum" sz="quarter" idx="4"/>
          </p:nvPr>
        </p:nvSpPr>
        <p:spPr>
          <a:xfrm>
            <a:off x="8394700" y="7627938"/>
            <a:ext cx="2674938"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7E4A36F1-801C-6C40-9108-82CC601AFCEB}" type="slidenum">
              <a:rPr lang="en-US" smtClean="0"/>
              <a:t>‹#›</a:t>
            </a:fld>
            <a:endParaRPr lang="en-US" dirty="0"/>
          </a:p>
        </p:txBody>
      </p:sp>
    </p:spTree>
    <p:extLst>
      <p:ext uri="{BB962C8B-B14F-4D97-AF65-F5344CB8AC3E}">
        <p14:creationId xmlns:p14="http://schemas.microsoft.com/office/powerpoint/2010/main" val="215759743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34.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35.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image" Target="../media/image4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8.png"/><Relationship Id="rId5" Type="http://schemas.openxmlformats.org/officeDocument/2006/relationships/image" Target="../media/image4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8.png"/><Relationship Id="rId5" Type="http://schemas.openxmlformats.org/officeDocument/2006/relationships/image" Target="../media/image4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8.png"/><Relationship Id="rId5" Type="http://schemas.openxmlformats.org/officeDocument/2006/relationships/image" Target="../media/image4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image" Target="../media/image4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slideLayout" Target="../slideLayouts/slideLayout4.xml"/><Relationship Id="rId7" Type="http://schemas.openxmlformats.org/officeDocument/2006/relationships/image" Target="../media/image45.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4.jpeg"/><Relationship Id="rId5" Type="http://schemas.openxmlformats.org/officeDocument/2006/relationships/image" Target="../media/image44.jpeg"/><Relationship Id="rId10" Type="http://schemas.openxmlformats.org/officeDocument/2006/relationships/image" Target="../media/image8.png"/><Relationship Id="rId4" Type="http://schemas.openxmlformats.org/officeDocument/2006/relationships/notesSlide" Target="../notesSlides/notesSlide33.xml"/><Relationship Id="rId9" Type="http://schemas.openxmlformats.org/officeDocument/2006/relationships/image" Target="../media/image47.jpeg"/></Relationships>
</file>

<file path=ppt/slides/_rels/slide3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slideLayout" Target="../slideLayouts/slideLayout2.xml"/><Relationship Id="rId7" Type="http://schemas.openxmlformats.org/officeDocument/2006/relationships/image" Target="../media/image50.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notesSlide" Target="../notesSlides/notesSlide34.xml"/><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4.png"/><Relationship Id="rId5" Type="http://schemas.microsoft.com/office/2018/10/relationships/comments" Target="../comments/modernComment_590_5FFB711E.xm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slideLayout" Target="../slideLayouts/slideLayout4.xml"/><Relationship Id="rId7" Type="http://schemas.openxmlformats.org/officeDocument/2006/relationships/image" Target="../media/image57.jpe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8.png"/><Relationship Id="rId4" Type="http://schemas.openxmlformats.org/officeDocument/2006/relationships/notesSlide" Target="../notesSlides/notesSlide38.xml"/><Relationship Id="rId9"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60.gif"/><Relationship Id="rId5" Type="http://schemas.openxmlformats.org/officeDocument/2006/relationships/hyperlink" Target="https://hr.jhu.edu/benefits-worklife/" TargetMode="Externa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4.xml"/><Relationship Id="rId7" Type="http://schemas.openxmlformats.org/officeDocument/2006/relationships/image" Target="../media/image1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1.jpeg"/><Relationship Id="rId5" Type="http://schemas.openxmlformats.org/officeDocument/2006/relationships/hyperlink" Target="https://hr.jhu.edu/benefits-worklife/" TargetMode="Externa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8.pn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quantumhealth.wistia.com/medias/xr8kgum64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25.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07CD81-16DD-9387-6534-4E983A3A3493}"/>
              </a:ext>
            </a:extLst>
          </p:cNvPr>
          <p:cNvSpPr>
            <a:spLocks noGrp="1"/>
          </p:cNvSpPr>
          <p:nvPr>
            <p:ph type="ctrTitle"/>
          </p:nvPr>
        </p:nvSpPr>
        <p:spPr>
          <a:xfrm>
            <a:off x="757612" y="2663019"/>
            <a:ext cx="10371975" cy="2004595"/>
          </a:xfrm>
        </p:spPr>
        <p:txBody>
          <a:bodyPr/>
          <a:lstStyle/>
          <a:p>
            <a:pPr>
              <a:lnSpc>
                <a:spcPct val="80000"/>
              </a:lnSpc>
            </a:pPr>
            <a:r>
              <a:rPr lang="en-US" dirty="0"/>
              <a:t>2024 Benefits Enrollment Overview</a:t>
            </a:r>
            <a:endParaRPr lang="en-US" sz="4400" dirty="0"/>
          </a:p>
        </p:txBody>
      </p:sp>
      <p:sp>
        <p:nvSpPr>
          <p:cNvPr id="10" name="Subtitle 2">
            <a:extLst>
              <a:ext uri="{FF2B5EF4-FFF2-40B4-BE49-F238E27FC236}">
                <a16:creationId xmlns:a16="http://schemas.microsoft.com/office/drawing/2014/main" id="{260B031A-6168-D493-450F-B6D9AF391F64}"/>
              </a:ext>
            </a:extLst>
          </p:cNvPr>
          <p:cNvSpPr>
            <a:spLocks noGrp="1"/>
          </p:cNvSpPr>
          <p:nvPr>
            <p:ph type="subTitle" idx="1"/>
          </p:nvPr>
        </p:nvSpPr>
        <p:spPr>
          <a:xfrm>
            <a:off x="1012305" y="4855385"/>
            <a:ext cx="9862590" cy="563284"/>
          </a:xfrm>
        </p:spPr>
        <p:txBody>
          <a:bodyPr/>
          <a:lstStyle/>
          <a:p>
            <a:r>
              <a:rPr lang="en-US" dirty="0">
                <a:solidFill>
                  <a:srgbClr val="68ACE5"/>
                </a:solidFill>
              </a:rPr>
              <a:t>For Faculty and Staff</a:t>
            </a:r>
          </a:p>
        </p:txBody>
      </p:sp>
      <p:pic>
        <p:nvPicPr>
          <p:cNvPr id="2" name="Picture 1">
            <a:extLst>
              <a:ext uri="{FF2B5EF4-FFF2-40B4-BE49-F238E27FC236}">
                <a16:creationId xmlns:a16="http://schemas.microsoft.com/office/drawing/2014/main" id="{5AA9CB1E-0C7A-5E17-FE70-9DDF199EA4D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409670" y="5981081"/>
            <a:ext cx="2248520" cy="2248520"/>
          </a:xfrm>
          <a:prstGeom prst="rect">
            <a:avLst/>
          </a:prstGeom>
        </p:spPr>
      </p:pic>
      <p:pic>
        <p:nvPicPr>
          <p:cNvPr id="3" name="Picture 2">
            <a:extLst>
              <a:ext uri="{FF2B5EF4-FFF2-40B4-BE49-F238E27FC236}">
                <a16:creationId xmlns:a16="http://schemas.microsoft.com/office/drawing/2014/main" id="{804BEC41-FF1E-C1BA-0E18-3B21BDC1CB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19340" y="5981081"/>
            <a:ext cx="2248520" cy="2248519"/>
          </a:xfrm>
          <a:prstGeom prst="rect">
            <a:avLst/>
          </a:prstGeom>
        </p:spPr>
      </p:pic>
      <p:pic>
        <p:nvPicPr>
          <p:cNvPr id="5" name="Picture 4">
            <a:extLst>
              <a:ext uri="{FF2B5EF4-FFF2-40B4-BE49-F238E27FC236}">
                <a16:creationId xmlns:a16="http://schemas.microsoft.com/office/drawing/2014/main" id="{648E3EBF-816A-6582-174D-9BBE21F5060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229010" y="5981081"/>
            <a:ext cx="2248520" cy="2248520"/>
          </a:xfrm>
          <a:prstGeom prst="rect">
            <a:avLst/>
          </a:prstGeom>
        </p:spPr>
      </p:pic>
      <p:pic>
        <p:nvPicPr>
          <p:cNvPr id="6" name="Picture 5">
            <a:extLst>
              <a:ext uri="{FF2B5EF4-FFF2-40B4-BE49-F238E27FC236}">
                <a16:creationId xmlns:a16="http://schemas.microsoft.com/office/drawing/2014/main" id="{F24172A0-7D69-DD47-96AA-5B1610A4309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638680" y="5981081"/>
            <a:ext cx="2248520" cy="2248519"/>
          </a:xfrm>
          <a:prstGeom prst="rect">
            <a:avLst/>
          </a:prstGeom>
        </p:spPr>
      </p:pic>
      <p:pic>
        <p:nvPicPr>
          <p:cNvPr id="7" name="Picture 6">
            <a:extLst>
              <a:ext uri="{FF2B5EF4-FFF2-40B4-BE49-F238E27FC236}">
                <a16:creationId xmlns:a16="http://schemas.microsoft.com/office/drawing/2014/main" id="{079DA720-F690-EC3D-C4FD-3C7FEF3A5E0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0" y="5981081"/>
            <a:ext cx="2248520" cy="2248520"/>
          </a:xfrm>
          <a:prstGeom prst="rect">
            <a:avLst/>
          </a:prstGeom>
        </p:spPr>
      </p:pic>
      <p:pic>
        <p:nvPicPr>
          <p:cNvPr id="4" name="Recorded Sound">
            <a:hlinkClick r:id="" action="ppaction://media"/>
            <a:extLst>
              <a:ext uri="{FF2B5EF4-FFF2-40B4-BE49-F238E27FC236}">
                <a16:creationId xmlns:a16="http://schemas.microsoft.com/office/drawing/2014/main" id="{6D264D19-2359-4397-988E-3C3250F41FA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329372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1432-AC09-7C92-23F4-456A4F790D62}"/>
              </a:ext>
            </a:extLst>
          </p:cNvPr>
          <p:cNvSpPr>
            <a:spLocks noGrp="1"/>
          </p:cNvSpPr>
          <p:nvPr>
            <p:ph type="title"/>
          </p:nvPr>
        </p:nvSpPr>
        <p:spPr/>
        <p:txBody>
          <a:bodyPr/>
          <a:lstStyle/>
          <a:p>
            <a:r>
              <a:rPr lang="en-US" dirty="0"/>
              <a:t>Additional Changes</a:t>
            </a:r>
          </a:p>
        </p:txBody>
      </p:sp>
      <p:sp>
        <p:nvSpPr>
          <p:cNvPr id="3" name="Content Placeholder 2">
            <a:extLst>
              <a:ext uri="{FF2B5EF4-FFF2-40B4-BE49-F238E27FC236}">
                <a16:creationId xmlns:a16="http://schemas.microsoft.com/office/drawing/2014/main" id="{F32363D5-FFB2-19AA-77CE-910F9C9C5F06}"/>
              </a:ext>
            </a:extLst>
          </p:cNvPr>
          <p:cNvSpPr>
            <a:spLocks noGrp="1"/>
          </p:cNvSpPr>
          <p:nvPr>
            <p:ph idx="1"/>
          </p:nvPr>
        </p:nvSpPr>
        <p:spPr>
          <a:xfrm>
            <a:off x="817247" y="1549909"/>
            <a:ext cx="8987153" cy="5209337"/>
          </a:xfrm>
        </p:spPr>
        <p:txBody>
          <a:bodyPr>
            <a:normAutofit/>
          </a:bodyPr>
          <a:lstStyle/>
          <a:p>
            <a:pPr marL="0" indent="0">
              <a:buNone/>
            </a:pPr>
            <a:r>
              <a:rPr lang="en-US" sz="2700" b="1" dirty="0">
                <a:solidFill>
                  <a:srgbClr val="0072CE"/>
                </a:solidFill>
              </a:rPr>
              <a:t>For CareFirst medical plans: </a:t>
            </a:r>
          </a:p>
          <a:p>
            <a:r>
              <a:rPr lang="en-US" sz="2400" dirty="0"/>
              <a:t>Combined out-of-pocket maximum for medical, mental health, and prescription drugs</a:t>
            </a:r>
          </a:p>
          <a:p>
            <a:r>
              <a:rPr lang="en-US" sz="2400" dirty="0"/>
              <a:t>Referrals not required, but prior authorization needed for certain surgeries and services (Quantum Health will help coordinate)</a:t>
            </a:r>
          </a:p>
          <a:p>
            <a:pPr marL="0" indent="0">
              <a:buNone/>
            </a:pPr>
            <a:r>
              <a:rPr lang="en-US" sz="2700" b="1" dirty="0">
                <a:solidFill>
                  <a:srgbClr val="0072CE"/>
                </a:solidFill>
              </a:rPr>
              <a:t>For all medical plans:</a:t>
            </a:r>
          </a:p>
          <a:p>
            <a:r>
              <a:rPr lang="en-US" sz="2400" dirty="0"/>
              <a:t>Due to the end of the public health emergency, COVID-19 tests, including over-the-counter COVID-19 tests, are no longer covered at 100% by JHU’s medical plans. </a:t>
            </a:r>
          </a:p>
          <a:p>
            <a:pPr marL="0" indent="0">
              <a:buNone/>
            </a:pPr>
            <a:r>
              <a:rPr lang="en-US" sz="2700" b="1" dirty="0">
                <a:solidFill>
                  <a:srgbClr val="0072CE"/>
                </a:solidFill>
              </a:rPr>
              <a:t>For medical and dental:</a:t>
            </a:r>
          </a:p>
          <a:p>
            <a:r>
              <a:rPr lang="en-US" sz="2400" dirty="0"/>
              <a:t>Modest increases to premiums for 2024</a:t>
            </a:r>
          </a:p>
          <a:p>
            <a:pPr marL="0" indent="0">
              <a:buNone/>
            </a:pPr>
            <a:endParaRPr lang="en-US" dirty="0">
              <a:highlight>
                <a:srgbClr val="FFFF00"/>
              </a:highlight>
            </a:endParaRPr>
          </a:p>
        </p:txBody>
      </p:sp>
      <p:sp>
        <p:nvSpPr>
          <p:cNvPr id="4" name="Slide Number Placeholder 3">
            <a:extLst>
              <a:ext uri="{FF2B5EF4-FFF2-40B4-BE49-F238E27FC236}">
                <a16:creationId xmlns:a16="http://schemas.microsoft.com/office/drawing/2014/main" id="{FAF9FBC1-5605-98F4-B204-B02EF11B1A53}"/>
              </a:ext>
            </a:extLst>
          </p:cNvPr>
          <p:cNvSpPr>
            <a:spLocks noGrp="1"/>
          </p:cNvSpPr>
          <p:nvPr>
            <p:ph type="sldNum" sz="quarter" idx="4"/>
          </p:nvPr>
        </p:nvSpPr>
        <p:spPr/>
        <p:txBody>
          <a:bodyPr/>
          <a:lstStyle/>
          <a:p>
            <a:fld id="{BC825DD3-F8EA-8B4C-9EBB-4B822F02D76E}" type="slidenum">
              <a:rPr lang="en-US" smtClean="0"/>
              <a:pPr/>
              <a:t>9</a:t>
            </a:fld>
            <a:endParaRPr lang="en-US" dirty="0"/>
          </a:p>
        </p:txBody>
      </p:sp>
      <p:pic>
        <p:nvPicPr>
          <p:cNvPr id="7" name="Picture 5">
            <a:extLst>
              <a:ext uri="{FF2B5EF4-FFF2-40B4-BE49-F238E27FC236}">
                <a16:creationId xmlns:a16="http://schemas.microsoft.com/office/drawing/2014/main" id="{A9057A6E-70F3-6CD0-2661-56BD93134473}"/>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7432" t="11501" r="17524" b="8633"/>
          <a:stretch/>
        </p:blipFill>
        <p:spPr>
          <a:xfrm>
            <a:off x="9526385" y="4488874"/>
            <a:ext cx="1662546" cy="2041392"/>
          </a:xfrm>
          <a:prstGeom prst="rect">
            <a:avLst/>
          </a:prstGeom>
        </p:spPr>
      </p:pic>
      <p:pic>
        <p:nvPicPr>
          <p:cNvPr id="5" name="Recorded Sound">
            <a:hlinkClick r:id="" action="ppaction://media"/>
            <a:extLst>
              <a:ext uri="{FF2B5EF4-FFF2-40B4-BE49-F238E27FC236}">
                <a16:creationId xmlns:a16="http://schemas.microsoft.com/office/drawing/2014/main" id="{BA35A44C-27A7-496A-AE76-AAEBD997B4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65599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44946-DC67-BF38-1408-AA480261379E}"/>
              </a:ext>
            </a:extLst>
          </p:cNvPr>
          <p:cNvSpPr>
            <a:spLocks noGrp="1"/>
          </p:cNvSpPr>
          <p:nvPr>
            <p:ph type="title"/>
          </p:nvPr>
        </p:nvSpPr>
        <p:spPr/>
        <p:txBody>
          <a:bodyPr/>
          <a:lstStyle/>
          <a:p>
            <a:r>
              <a:rPr lang="en-US" dirty="0"/>
              <a:t>Increased Limits for Tax-Advantaged Accounts</a:t>
            </a:r>
          </a:p>
        </p:txBody>
      </p:sp>
      <p:sp>
        <p:nvSpPr>
          <p:cNvPr id="3" name="Content Placeholder 2">
            <a:extLst>
              <a:ext uri="{FF2B5EF4-FFF2-40B4-BE49-F238E27FC236}">
                <a16:creationId xmlns:a16="http://schemas.microsoft.com/office/drawing/2014/main" id="{A01E89E9-E24F-998D-353A-628CE9C7D897}"/>
              </a:ext>
            </a:extLst>
          </p:cNvPr>
          <p:cNvSpPr>
            <a:spLocks noGrp="1"/>
          </p:cNvSpPr>
          <p:nvPr>
            <p:ph idx="1"/>
          </p:nvPr>
        </p:nvSpPr>
        <p:spPr>
          <a:xfrm>
            <a:off x="817247" y="1549909"/>
            <a:ext cx="8121801" cy="5209337"/>
          </a:xfrm>
        </p:spPr>
        <p:txBody>
          <a:bodyPr>
            <a:normAutofit/>
          </a:bodyPr>
          <a:lstStyle/>
          <a:p>
            <a:pPr marL="0" indent="0">
              <a:buNone/>
            </a:pPr>
            <a:r>
              <a:rPr lang="en-US" sz="2700" b="1" dirty="0">
                <a:solidFill>
                  <a:srgbClr val="0072CE"/>
                </a:solidFill>
              </a:rPr>
              <a:t>Health Savings Account (HSA) limit increases</a:t>
            </a:r>
          </a:p>
          <a:p>
            <a:pPr marL="0" indent="0">
              <a:buNone/>
            </a:pPr>
            <a:r>
              <a:rPr lang="en-US" sz="2700" dirty="0"/>
              <a:t>The amount you can save tax-free will increase in 2024:</a:t>
            </a:r>
          </a:p>
          <a:p>
            <a:pPr lvl="1"/>
            <a:r>
              <a:rPr lang="en-US" dirty="0"/>
              <a:t>$3,850 → $4,150 (for individual coverage) </a:t>
            </a:r>
          </a:p>
          <a:p>
            <a:pPr lvl="1"/>
            <a:r>
              <a:rPr lang="en-US" dirty="0"/>
              <a:t>$7,750 → $8,300 (for family coverage)</a:t>
            </a:r>
          </a:p>
          <a:p>
            <a:pPr lvl="1"/>
            <a:endParaRPr lang="en-US" dirty="0"/>
          </a:p>
          <a:p>
            <a:pPr marL="0" indent="0">
              <a:buNone/>
            </a:pPr>
            <a:r>
              <a:rPr lang="en-US" sz="2700" b="1" dirty="0">
                <a:solidFill>
                  <a:srgbClr val="0072CE"/>
                </a:solidFill>
              </a:rPr>
              <a:t>Flexible Spending Account (FSA) limits may increase</a:t>
            </a:r>
          </a:p>
          <a:p>
            <a:pPr lvl="1"/>
            <a:r>
              <a:rPr lang="en-US" dirty="0"/>
              <a:t>Health Care FSA</a:t>
            </a:r>
          </a:p>
          <a:p>
            <a:pPr lvl="1"/>
            <a:r>
              <a:rPr lang="en-US" dirty="0"/>
              <a:t>Limited Purpose FSA</a:t>
            </a:r>
          </a:p>
          <a:p>
            <a:pPr lvl="1"/>
            <a:r>
              <a:rPr lang="en-US" dirty="0"/>
              <a:t>Dependent Care FSA</a:t>
            </a:r>
          </a:p>
          <a:p>
            <a:pPr marL="548640" lvl="1" indent="0">
              <a:buNone/>
            </a:pPr>
            <a:r>
              <a:rPr lang="en-US" i="1" dirty="0"/>
              <a:t>*usually announced later in the fall </a:t>
            </a:r>
          </a:p>
          <a:p>
            <a:pPr lvl="1"/>
            <a:endParaRPr lang="en-US" dirty="0"/>
          </a:p>
        </p:txBody>
      </p:sp>
      <p:sp>
        <p:nvSpPr>
          <p:cNvPr id="4" name="Slide Number Placeholder 3">
            <a:extLst>
              <a:ext uri="{FF2B5EF4-FFF2-40B4-BE49-F238E27FC236}">
                <a16:creationId xmlns:a16="http://schemas.microsoft.com/office/drawing/2014/main" id="{2A14C637-FA3F-401E-2682-A7A6F593DCD8}"/>
              </a:ext>
            </a:extLst>
          </p:cNvPr>
          <p:cNvSpPr>
            <a:spLocks noGrp="1"/>
          </p:cNvSpPr>
          <p:nvPr>
            <p:ph type="sldNum" sz="quarter" idx="4"/>
          </p:nvPr>
        </p:nvSpPr>
        <p:spPr/>
        <p:txBody>
          <a:bodyPr/>
          <a:lstStyle/>
          <a:p>
            <a:fld id="{BC825DD3-F8EA-8B4C-9EBB-4B822F02D76E}" type="slidenum">
              <a:rPr lang="en-US" smtClean="0"/>
              <a:pPr/>
              <a:t>10</a:t>
            </a:fld>
            <a:endParaRPr lang="en-US" dirty="0"/>
          </a:p>
        </p:txBody>
      </p:sp>
      <p:pic>
        <p:nvPicPr>
          <p:cNvPr id="5" name="Picture 6">
            <a:extLst>
              <a:ext uri="{FF2B5EF4-FFF2-40B4-BE49-F238E27FC236}">
                <a16:creationId xmlns:a16="http://schemas.microsoft.com/office/drawing/2014/main" id="{D97604BC-337F-1F19-23A7-720ED57E08B0}"/>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7519" t="9853" r="15102" b="9853"/>
          <a:stretch/>
        </p:blipFill>
        <p:spPr>
          <a:xfrm>
            <a:off x="9576262" y="4572000"/>
            <a:ext cx="1662545" cy="1981200"/>
          </a:xfrm>
          <a:prstGeom prst="rect">
            <a:avLst/>
          </a:prstGeom>
        </p:spPr>
      </p:pic>
      <p:pic>
        <p:nvPicPr>
          <p:cNvPr id="6" name="Recorded Sound">
            <a:hlinkClick r:id="" action="ppaction://media"/>
            <a:extLst>
              <a:ext uri="{FF2B5EF4-FFF2-40B4-BE49-F238E27FC236}">
                <a16:creationId xmlns:a16="http://schemas.microsoft.com/office/drawing/2014/main" id="{2616F225-83C2-4E01-9BF7-01E10D5F2F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343483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79362-7481-77E2-66DB-2010369C5940}"/>
              </a:ext>
            </a:extLst>
          </p:cNvPr>
          <p:cNvSpPr>
            <a:spLocks noGrp="1"/>
          </p:cNvSpPr>
          <p:nvPr>
            <p:ph type="title"/>
          </p:nvPr>
        </p:nvSpPr>
        <p:spPr/>
        <p:txBody>
          <a:bodyPr/>
          <a:lstStyle/>
          <a:p>
            <a:r>
              <a:rPr lang="en-US" dirty="0"/>
              <a:t>Commuter Assistance Program </a:t>
            </a:r>
          </a:p>
        </p:txBody>
      </p:sp>
      <p:sp>
        <p:nvSpPr>
          <p:cNvPr id="3" name="Content Placeholder 2">
            <a:extLst>
              <a:ext uri="{FF2B5EF4-FFF2-40B4-BE49-F238E27FC236}">
                <a16:creationId xmlns:a16="http://schemas.microsoft.com/office/drawing/2014/main" id="{436B673D-A108-6F7A-3FA2-C5FF2294A3C8}"/>
              </a:ext>
            </a:extLst>
          </p:cNvPr>
          <p:cNvSpPr>
            <a:spLocks noGrp="1"/>
          </p:cNvSpPr>
          <p:nvPr>
            <p:ph idx="1"/>
          </p:nvPr>
        </p:nvSpPr>
        <p:spPr>
          <a:xfrm>
            <a:off x="817248" y="1549909"/>
            <a:ext cx="8692512" cy="5209337"/>
          </a:xfrm>
        </p:spPr>
        <p:txBody>
          <a:bodyPr>
            <a:normAutofit fontScale="92500" lnSpcReduction="20000"/>
          </a:bodyPr>
          <a:lstStyle/>
          <a:p>
            <a:pPr marL="0" indent="0">
              <a:buNone/>
            </a:pPr>
            <a:r>
              <a:rPr lang="en-US" sz="2700" b="1" dirty="0">
                <a:solidFill>
                  <a:srgbClr val="0072CE"/>
                </a:solidFill>
              </a:rPr>
              <a:t>Save money on expenses associated with traveling </a:t>
            </a:r>
            <a:br>
              <a:rPr lang="en-US" sz="2700" b="1" dirty="0">
                <a:solidFill>
                  <a:srgbClr val="0072CE"/>
                </a:solidFill>
              </a:rPr>
            </a:br>
            <a:r>
              <a:rPr lang="en-US" sz="2700" b="1" dirty="0">
                <a:solidFill>
                  <a:srgbClr val="0072CE"/>
                </a:solidFill>
              </a:rPr>
              <a:t>to work, including transit, parking, or both. </a:t>
            </a:r>
          </a:p>
          <a:p>
            <a:r>
              <a:rPr lang="en-US" sz="2400" dirty="0"/>
              <a:t>Deductions are made pretax (and reduce your taxable income).</a:t>
            </a:r>
          </a:p>
          <a:p>
            <a:r>
              <a:rPr lang="en-US" sz="2400" dirty="0"/>
              <a:t>The pretax spending limit for non-JHU parking is $300 per month (and is subject to change).</a:t>
            </a:r>
          </a:p>
          <a:p>
            <a:pPr marL="0" indent="0">
              <a:buNone/>
            </a:pPr>
            <a:r>
              <a:rPr lang="en-US" sz="2700" b="1" dirty="0">
                <a:solidFill>
                  <a:srgbClr val="0072CE"/>
                </a:solidFill>
              </a:rPr>
              <a:t>New! Mass transit subsidy</a:t>
            </a:r>
          </a:p>
          <a:p>
            <a:pPr>
              <a:buClr>
                <a:srgbClr val="002C77"/>
              </a:buClr>
            </a:pPr>
            <a:r>
              <a:rPr lang="en-US" sz="2400" dirty="0"/>
              <a:t>Additionally, JHU now provides a subsidy for mass transit to eligible employees.</a:t>
            </a:r>
          </a:p>
          <a:p>
            <a:pPr lvl="1">
              <a:buClr>
                <a:srgbClr val="002C77"/>
              </a:buClr>
              <a:buFont typeface="Courier New" panose="02070309020205020404" pitchFamily="49" charset="0"/>
              <a:buChar char="o"/>
            </a:pPr>
            <a:r>
              <a:rPr lang="en-US" sz="1920" dirty="0"/>
              <a:t>Subsidy amounts are determined by your work location, salary, and the number of days you work on campus.</a:t>
            </a:r>
          </a:p>
          <a:p>
            <a:pPr lvl="1">
              <a:buClr>
                <a:srgbClr val="002C77"/>
              </a:buClr>
              <a:buSzPct val="90000"/>
              <a:buFont typeface="Courier New" panose="02070309020205020404" pitchFamily="49" charset="0"/>
              <a:buChar char="o"/>
            </a:pPr>
            <a:r>
              <a:rPr lang="en-US" sz="2000" dirty="0"/>
              <a:t>If you work in Maryland: up to $60 per month</a:t>
            </a:r>
          </a:p>
          <a:p>
            <a:pPr lvl="1">
              <a:buClr>
                <a:srgbClr val="002C77"/>
              </a:buClr>
              <a:buSzPct val="90000"/>
              <a:buFont typeface="Courier New" panose="02070309020205020404" pitchFamily="49" charset="0"/>
              <a:buChar char="o"/>
            </a:pPr>
            <a:r>
              <a:rPr lang="en-US" sz="2000" dirty="0"/>
              <a:t>If you work in Washington, D.C.: up to $150 per month</a:t>
            </a:r>
          </a:p>
          <a:p>
            <a:pPr>
              <a:buClr>
                <a:srgbClr val="002C77"/>
              </a:buClr>
            </a:pPr>
            <a:r>
              <a:rPr lang="en-US" sz="2480" dirty="0"/>
              <a:t>If you contribute pretax money, the maximum for your and JHU’s combined contributions is $300 per month (and is subject to change). </a:t>
            </a:r>
            <a:endParaRPr lang="en-US" sz="2480" b="1" dirty="0">
              <a:highlight>
                <a:srgbClr val="FFFF00"/>
              </a:highlight>
            </a:endParaRPr>
          </a:p>
          <a:p>
            <a:endParaRPr lang="en-US" sz="2400" dirty="0"/>
          </a:p>
        </p:txBody>
      </p:sp>
      <p:sp>
        <p:nvSpPr>
          <p:cNvPr id="4" name="Slide Number Placeholder 3">
            <a:extLst>
              <a:ext uri="{FF2B5EF4-FFF2-40B4-BE49-F238E27FC236}">
                <a16:creationId xmlns:a16="http://schemas.microsoft.com/office/drawing/2014/main" id="{250E002E-A876-E556-4178-1A6937D44AD3}"/>
              </a:ext>
            </a:extLst>
          </p:cNvPr>
          <p:cNvSpPr>
            <a:spLocks noGrp="1"/>
          </p:cNvSpPr>
          <p:nvPr>
            <p:ph type="sldNum" sz="quarter" idx="4"/>
          </p:nvPr>
        </p:nvSpPr>
        <p:spPr/>
        <p:txBody>
          <a:bodyPr/>
          <a:lstStyle/>
          <a:p>
            <a:fld id="{BC825DD3-F8EA-8B4C-9EBB-4B822F02D76E}" type="slidenum">
              <a:rPr lang="en-US" smtClean="0"/>
              <a:pPr/>
              <a:t>11</a:t>
            </a:fld>
            <a:endParaRPr lang="en-US" dirty="0"/>
          </a:p>
        </p:txBody>
      </p:sp>
      <p:pic>
        <p:nvPicPr>
          <p:cNvPr id="5" name="Picture 6">
            <a:extLst>
              <a:ext uri="{FF2B5EF4-FFF2-40B4-BE49-F238E27FC236}">
                <a16:creationId xmlns:a16="http://schemas.microsoft.com/office/drawing/2014/main" id="{A705152A-3287-6A9E-E0DF-6FDD7887AFC6}"/>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8594" t="9227" r="17257" b="15580"/>
          <a:stretch/>
        </p:blipFill>
        <p:spPr>
          <a:xfrm>
            <a:off x="9509760" y="4724400"/>
            <a:ext cx="1560193" cy="1828800"/>
          </a:xfrm>
          <a:prstGeom prst="rect">
            <a:avLst/>
          </a:prstGeom>
        </p:spPr>
      </p:pic>
      <p:pic>
        <p:nvPicPr>
          <p:cNvPr id="6" name="Recorded Sound">
            <a:hlinkClick r:id="" action="ppaction://media"/>
            <a:extLst>
              <a:ext uri="{FF2B5EF4-FFF2-40B4-BE49-F238E27FC236}">
                <a16:creationId xmlns:a16="http://schemas.microsoft.com/office/drawing/2014/main" id="{68F70CB1-BE52-41D7-8D79-57AC759B41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32689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FF27C-2BD0-869E-6890-35BDCF9EC750}"/>
              </a:ext>
            </a:extLst>
          </p:cNvPr>
          <p:cNvSpPr>
            <a:spLocks noGrp="1"/>
          </p:cNvSpPr>
          <p:nvPr>
            <p:ph type="title"/>
          </p:nvPr>
        </p:nvSpPr>
        <p:spPr/>
        <p:txBody>
          <a:bodyPr/>
          <a:lstStyle/>
          <a:p>
            <a:r>
              <a:rPr lang="en-US" b="1" dirty="0"/>
              <a:t>More About Your JHU Benefits</a:t>
            </a:r>
          </a:p>
        </p:txBody>
      </p:sp>
      <p:sp>
        <p:nvSpPr>
          <p:cNvPr id="3" name="Content Placeholder 2">
            <a:extLst>
              <a:ext uri="{FF2B5EF4-FFF2-40B4-BE49-F238E27FC236}">
                <a16:creationId xmlns:a16="http://schemas.microsoft.com/office/drawing/2014/main" id="{64163728-9387-EE62-1851-029AB2AC6DDB}"/>
              </a:ext>
            </a:extLst>
          </p:cNvPr>
          <p:cNvSpPr>
            <a:spLocks noGrp="1"/>
          </p:cNvSpPr>
          <p:nvPr>
            <p:ph idx="1"/>
          </p:nvPr>
        </p:nvSpPr>
        <p:spPr>
          <a:xfrm>
            <a:off x="817246" y="1673353"/>
            <a:ext cx="6410031" cy="5085893"/>
          </a:xfrm>
        </p:spPr>
        <p:txBody>
          <a:bodyPr/>
          <a:lstStyle/>
          <a:p>
            <a:pPr>
              <a:buClr>
                <a:srgbClr val="68ACE5"/>
              </a:buClr>
            </a:pPr>
            <a:r>
              <a:rPr lang="en-US" sz="2700" dirty="0"/>
              <a:t>Medical</a:t>
            </a:r>
          </a:p>
          <a:p>
            <a:pPr>
              <a:buClr>
                <a:srgbClr val="68ACE5"/>
              </a:buClr>
            </a:pPr>
            <a:r>
              <a:rPr lang="en-US" sz="2700" dirty="0"/>
              <a:t>Dental</a:t>
            </a:r>
          </a:p>
          <a:p>
            <a:pPr>
              <a:buClr>
                <a:srgbClr val="68ACE5"/>
              </a:buClr>
            </a:pPr>
            <a:r>
              <a:rPr lang="en-US" sz="2700" dirty="0"/>
              <a:t>Vision</a:t>
            </a:r>
          </a:p>
          <a:p>
            <a:pPr>
              <a:buClr>
                <a:srgbClr val="68ACE5"/>
              </a:buClr>
            </a:pPr>
            <a:r>
              <a:rPr lang="en-US" sz="2700" dirty="0"/>
              <a:t>Tax-advantaged accounts</a:t>
            </a:r>
          </a:p>
          <a:p>
            <a:pPr>
              <a:buClr>
                <a:srgbClr val="68ACE5"/>
              </a:buClr>
            </a:pPr>
            <a:r>
              <a:rPr lang="en-US" sz="2700" dirty="0"/>
              <a:t>Life insurance</a:t>
            </a:r>
          </a:p>
          <a:p>
            <a:pPr>
              <a:buClr>
                <a:srgbClr val="68ACE5"/>
              </a:buClr>
            </a:pPr>
            <a:r>
              <a:rPr lang="en-US" sz="2700" dirty="0"/>
              <a:t>Disability protection</a:t>
            </a:r>
          </a:p>
          <a:p>
            <a:pPr>
              <a:buClr>
                <a:srgbClr val="68ACE5"/>
              </a:buClr>
            </a:pPr>
            <a:r>
              <a:rPr lang="en-US" sz="2700" dirty="0"/>
              <a:t>Accidental death and dismemberment (AD&amp;D) insurance</a:t>
            </a:r>
          </a:p>
          <a:p>
            <a:pPr>
              <a:buClr>
                <a:srgbClr val="68ACE5"/>
              </a:buClr>
            </a:pPr>
            <a:r>
              <a:rPr lang="en-US" sz="2700" dirty="0"/>
              <a:t>Voluntary benefits </a:t>
            </a:r>
          </a:p>
          <a:p>
            <a:pPr>
              <a:buClr>
                <a:srgbClr val="68ACE5"/>
              </a:buClr>
            </a:pPr>
            <a:r>
              <a:rPr lang="en-US" sz="2700" dirty="0"/>
              <a:t>Benefits you select any time</a:t>
            </a:r>
          </a:p>
          <a:p>
            <a:pPr marL="0" indent="0">
              <a:buNone/>
            </a:pPr>
            <a:endParaRPr lang="en-US" dirty="0"/>
          </a:p>
        </p:txBody>
      </p:sp>
      <p:sp>
        <p:nvSpPr>
          <p:cNvPr id="4" name="Slide Number Placeholder 3">
            <a:extLst>
              <a:ext uri="{FF2B5EF4-FFF2-40B4-BE49-F238E27FC236}">
                <a16:creationId xmlns:a16="http://schemas.microsoft.com/office/drawing/2014/main" id="{203B25F0-EA8A-1D34-584D-61759331F196}"/>
              </a:ext>
            </a:extLst>
          </p:cNvPr>
          <p:cNvSpPr>
            <a:spLocks noGrp="1"/>
          </p:cNvSpPr>
          <p:nvPr>
            <p:ph type="sldNum" sz="quarter" idx="4"/>
          </p:nvPr>
        </p:nvSpPr>
        <p:spPr/>
        <p:txBody>
          <a:bodyPr/>
          <a:lstStyle/>
          <a:p>
            <a:fld id="{BC825DD3-F8EA-8B4C-9EBB-4B822F02D76E}" type="slidenum">
              <a:rPr lang="en-US" smtClean="0"/>
              <a:pPr/>
              <a:t>12</a:t>
            </a:fld>
            <a:endParaRPr lang="en-US" dirty="0"/>
          </a:p>
        </p:txBody>
      </p:sp>
      <p:pic>
        <p:nvPicPr>
          <p:cNvPr id="5" name="Picture 4">
            <a:extLst>
              <a:ext uri="{FF2B5EF4-FFF2-40B4-BE49-F238E27FC236}">
                <a16:creationId xmlns:a16="http://schemas.microsoft.com/office/drawing/2014/main" id="{36282329-EFEE-E106-D753-FFF251D0C9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38680" y="4153386"/>
            <a:ext cx="2248520" cy="2248519"/>
          </a:xfrm>
          <a:prstGeom prst="rect">
            <a:avLst/>
          </a:prstGeom>
        </p:spPr>
      </p:pic>
      <p:pic>
        <p:nvPicPr>
          <p:cNvPr id="7" name="Picture 6">
            <a:extLst>
              <a:ext uri="{FF2B5EF4-FFF2-40B4-BE49-F238E27FC236}">
                <a16:creationId xmlns:a16="http://schemas.microsoft.com/office/drawing/2014/main" id="{8FA3C802-1454-A65C-F5C6-08CC8EB6984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238380" y="1778509"/>
            <a:ext cx="4648820" cy="2248520"/>
          </a:xfrm>
          <a:prstGeom prst="rect">
            <a:avLst/>
          </a:prstGeom>
        </p:spPr>
      </p:pic>
      <p:pic>
        <p:nvPicPr>
          <p:cNvPr id="8" name="Picture 7">
            <a:extLst>
              <a:ext uri="{FF2B5EF4-FFF2-40B4-BE49-F238E27FC236}">
                <a16:creationId xmlns:a16="http://schemas.microsoft.com/office/drawing/2014/main" id="{D207EE76-5B23-7315-AE18-AE153617705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238380" y="4153386"/>
            <a:ext cx="2248520" cy="2248519"/>
          </a:xfrm>
          <a:prstGeom prst="rect">
            <a:avLst/>
          </a:prstGeom>
        </p:spPr>
      </p:pic>
      <p:pic>
        <p:nvPicPr>
          <p:cNvPr id="6" name="Recorded Sound">
            <a:hlinkClick r:id="" action="ppaction://media"/>
            <a:extLst>
              <a:ext uri="{FF2B5EF4-FFF2-40B4-BE49-F238E27FC236}">
                <a16:creationId xmlns:a16="http://schemas.microsoft.com/office/drawing/2014/main" id="{D76F866A-D104-4827-9E1A-4A4F4D5BAA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74560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r>
              <a:rPr lang="en-US" dirty="0"/>
              <a:t>Medical Plan Options </a:t>
            </a:r>
          </a:p>
        </p:txBody>
      </p:sp>
      <p:sp>
        <p:nvSpPr>
          <p:cNvPr id="3" name="Content Placeholder 2">
            <a:extLst>
              <a:ext uri="{FF2B5EF4-FFF2-40B4-BE49-F238E27FC236}">
                <a16:creationId xmlns:a16="http://schemas.microsoft.com/office/drawing/2014/main" id="{8DDF5878-92FC-A4A1-BBBB-7846D7791273}"/>
              </a:ext>
            </a:extLst>
          </p:cNvPr>
          <p:cNvSpPr>
            <a:spLocks noGrp="1"/>
          </p:cNvSpPr>
          <p:nvPr>
            <p:ph idx="1"/>
          </p:nvPr>
        </p:nvSpPr>
        <p:spPr>
          <a:xfrm>
            <a:off x="817246" y="1272717"/>
            <a:ext cx="10245494" cy="2602597"/>
          </a:xfrm>
        </p:spPr>
        <p:txBody>
          <a:bodyPr>
            <a:noAutofit/>
          </a:bodyPr>
          <a:lstStyle/>
          <a:p>
            <a:pPr marL="0" indent="0">
              <a:spcBef>
                <a:spcPct val="0"/>
              </a:spcBef>
              <a:spcAft>
                <a:spcPts val="600"/>
              </a:spcAft>
              <a:buClr>
                <a:srgbClr val="002C74"/>
              </a:buClr>
              <a:buNone/>
              <a:tabLst>
                <a:tab pos="279400" algn="l"/>
              </a:tabLst>
              <a:defRPr/>
            </a:pPr>
            <a:r>
              <a:rPr lang="en-US" sz="2700" b="1" dirty="0">
                <a:solidFill>
                  <a:srgbClr val="0072CE"/>
                </a:solidFill>
              </a:rPr>
              <a:t>All our medical plans cover in-network preventive care at 100%: </a:t>
            </a:r>
          </a:p>
          <a:p>
            <a:pPr>
              <a:spcBef>
                <a:spcPct val="0"/>
              </a:spcBef>
              <a:spcAft>
                <a:spcPts val="600"/>
              </a:spcAft>
              <a:buClr>
                <a:srgbClr val="002C74"/>
              </a:buClr>
              <a:tabLst>
                <a:tab pos="279400" algn="l"/>
              </a:tabLst>
              <a:defRPr/>
            </a:pPr>
            <a:r>
              <a:rPr lang="en-US" sz="2700" dirty="0"/>
              <a:t>Annual checkups</a:t>
            </a:r>
          </a:p>
          <a:p>
            <a:pPr>
              <a:spcBef>
                <a:spcPct val="0"/>
              </a:spcBef>
              <a:spcAft>
                <a:spcPts val="600"/>
              </a:spcAft>
              <a:buClr>
                <a:srgbClr val="002C74"/>
              </a:buClr>
              <a:tabLst>
                <a:tab pos="279400" algn="l"/>
              </a:tabLst>
              <a:defRPr/>
            </a:pPr>
            <a:r>
              <a:rPr lang="en-US" sz="2700" dirty="0"/>
              <a:t>Immunizations</a:t>
            </a:r>
          </a:p>
          <a:p>
            <a:pPr>
              <a:spcBef>
                <a:spcPct val="0"/>
              </a:spcBef>
              <a:spcAft>
                <a:spcPts val="600"/>
              </a:spcAft>
              <a:buClr>
                <a:srgbClr val="002C74"/>
              </a:buClr>
              <a:tabLst>
                <a:tab pos="279400" algn="l"/>
              </a:tabLst>
              <a:defRPr/>
            </a:pPr>
            <a:r>
              <a:rPr lang="en-US" sz="2700" dirty="0"/>
              <a:t>Screenings to help you stay healthy and detect or prevent </a:t>
            </a:r>
            <a:br>
              <a:rPr lang="en-US" sz="2700" dirty="0"/>
            </a:br>
            <a:r>
              <a:rPr lang="en-US" sz="2700" dirty="0"/>
              <a:t>serious illness</a:t>
            </a:r>
          </a:p>
          <a:p>
            <a:pPr lvl="1">
              <a:spcBef>
                <a:spcPct val="0"/>
              </a:spcBef>
              <a:spcAft>
                <a:spcPts val="600"/>
              </a:spcAft>
              <a:buClr>
                <a:srgbClr val="002C74"/>
              </a:buClr>
              <a:tabLst>
                <a:tab pos="279400" algn="l"/>
              </a:tabLst>
              <a:defRPr/>
            </a:pPr>
            <a:r>
              <a:rPr lang="en-US" sz="2220" dirty="0"/>
              <a:t>Routine GYN exams, including Pap smear—one per calendar year</a:t>
            </a:r>
          </a:p>
          <a:p>
            <a:pPr lvl="1">
              <a:spcBef>
                <a:spcPct val="0"/>
              </a:spcBef>
              <a:spcAft>
                <a:spcPts val="600"/>
              </a:spcAft>
              <a:buClr>
                <a:srgbClr val="002C74"/>
              </a:buClr>
              <a:tabLst>
                <a:tab pos="279400" algn="l"/>
              </a:tabLst>
              <a:defRPr/>
            </a:pPr>
            <a:r>
              <a:rPr lang="en-US" sz="2200" dirty="0"/>
              <a:t>Mammography screenings (in accordance with guidelines from American Cancer Society)</a:t>
            </a:r>
          </a:p>
          <a:p>
            <a:pPr lvl="1">
              <a:spcBef>
                <a:spcPct val="0"/>
              </a:spcBef>
              <a:spcAft>
                <a:spcPts val="600"/>
              </a:spcAft>
              <a:buClr>
                <a:srgbClr val="002C74"/>
              </a:buClr>
              <a:tabLst>
                <a:tab pos="279400" algn="l"/>
              </a:tabLst>
              <a:defRPr/>
            </a:pPr>
            <a:r>
              <a:rPr lang="en-US" sz="2200" dirty="0"/>
              <a:t>Colonoscopies (in accordance with ACA guidelines)</a:t>
            </a:r>
          </a:p>
          <a:p>
            <a:pPr lvl="1">
              <a:spcBef>
                <a:spcPct val="0"/>
              </a:spcBef>
              <a:spcAft>
                <a:spcPts val="600"/>
              </a:spcAft>
              <a:buClr>
                <a:srgbClr val="002C74"/>
              </a:buClr>
              <a:tabLst>
                <a:tab pos="279400" algn="l"/>
              </a:tabLst>
              <a:defRPr/>
            </a:pPr>
            <a:r>
              <a:rPr lang="en-US" sz="2200" dirty="0"/>
              <a:t>Skin cancer prevention screenings</a:t>
            </a:r>
          </a:p>
          <a:p>
            <a:pPr lvl="1">
              <a:spcBef>
                <a:spcPct val="0"/>
              </a:spcBef>
              <a:spcAft>
                <a:spcPts val="600"/>
              </a:spcAft>
              <a:buClr>
                <a:srgbClr val="002C74"/>
              </a:buClr>
              <a:tabLst>
                <a:tab pos="279400" algn="l"/>
              </a:tabLst>
              <a:defRPr/>
            </a:pPr>
            <a:r>
              <a:rPr lang="en-US" sz="2200" dirty="0"/>
              <a:t>Routine vision exams</a:t>
            </a:r>
          </a:p>
          <a:p>
            <a:pPr>
              <a:spcBef>
                <a:spcPct val="0"/>
              </a:spcBef>
              <a:spcAft>
                <a:spcPts val="600"/>
              </a:spcAft>
              <a:buClr>
                <a:srgbClr val="002C74"/>
              </a:buClr>
              <a:tabLst>
                <a:tab pos="279400" algn="l"/>
              </a:tabLst>
              <a:defRPr/>
            </a:pPr>
            <a:r>
              <a:rPr lang="en-US" sz="2700" dirty="0"/>
              <a:t>Pre- and post-natal care</a:t>
            </a:r>
          </a:p>
          <a:p>
            <a:pPr>
              <a:spcBef>
                <a:spcPct val="0"/>
              </a:spcBef>
              <a:spcAft>
                <a:spcPts val="600"/>
              </a:spcAft>
              <a:buClr>
                <a:srgbClr val="002C74"/>
              </a:buClr>
              <a:tabLst>
                <a:tab pos="279400" algn="l"/>
              </a:tabLst>
              <a:defRPr/>
            </a:pPr>
            <a:r>
              <a:rPr lang="en-US" sz="2700" dirty="0"/>
              <a:t>And more!</a:t>
            </a:r>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13</a:t>
            </a:fld>
            <a:endParaRPr lang="en-US" dirty="0"/>
          </a:p>
        </p:txBody>
      </p:sp>
      <p:pic>
        <p:nvPicPr>
          <p:cNvPr id="8" name="Picture 5">
            <a:extLst>
              <a:ext uri="{FF2B5EF4-FFF2-40B4-BE49-F238E27FC236}">
                <a16:creationId xmlns:a16="http://schemas.microsoft.com/office/drawing/2014/main" id="{091FA02B-0DA6-C5DF-DFF2-62D9640DD1F6}"/>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7432" t="11501" r="17524" b="8633"/>
          <a:stretch/>
        </p:blipFill>
        <p:spPr>
          <a:xfrm>
            <a:off x="9526385" y="4488874"/>
            <a:ext cx="1662546" cy="2041392"/>
          </a:xfrm>
          <a:prstGeom prst="rect">
            <a:avLst/>
          </a:prstGeom>
        </p:spPr>
      </p:pic>
      <p:pic>
        <p:nvPicPr>
          <p:cNvPr id="5" name="Recorded Sound">
            <a:hlinkClick r:id="" action="ppaction://media"/>
            <a:extLst>
              <a:ext uri="{FF2B5EF4-FFF2-40B4-BE49-F238E27FC236}">
                <a16:creationId xmlns:a16="http://schemas.microsoft.com/office/drawing/2014/main" id="{1042A2FD-EB89-4AE3-8A1F-88E626F2BE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99326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2A08-C44F-84F0-BDCE-E9AD2263663E}"/>
              </a:ext>
            </a:extLst>
          </p:cNvPr>
          <p:cNvSpPr>
            <a:spLocks noGrp="1"/>
          </p:cNvSpPr>
          <p:nvPr>
            <p:ph type="title"/>
          </p:nvPr>
        </p:nvSpPr>
        <p:spPr/>
        <p:txBody>
          <a:bodyPr/>
          <a:lstStyle/>
          <a:p>
            <a:r>
              <a:rPr lang="en-US" dirty="0"/>
              <a:t>Telehealth Can Save You Time and Money!</a:t>
            </a:r>
          </a:p>
        </p:txBody>
      </p:sp>
      <p:sp>
        <p:nvSpPr>
          <p:cNvPr id="3" name="Content Placeholder 2">
            <a:extLst>
              <a:ext uri="{FF2B5EF4-FFF2-40B4-BE49-F238E27FC236}">
                <a16:creationId xmlns:a16="http://schemas.microsoft.com/office/drawing/2014/main" id="{75B4BCB8-2854-EC3D-946B-51443D7C3B99}"/>
              </a:ext>
            </a:extLst>
          </p:cNvPr>
          <p:cNvSpPr>
            <a:spLocks noGrp="1"/>
          </p:cNvSpPr>
          <p:nvPr>
            <p:ph idx="1"/>
          </p:nvPr>
        </p:nvSpPr>
        <p:spPr>
          <a:xfrm>
            <a:off x="817247" y="1549909"/>
            <a:ext cx="8755961" cy="5209337"/>
          </a:xfrm>
        </p:spPr>
        <p:txBody>
          <a:bodyPr>
            <a:normAutofit fontScale="92500"/>
          </a:bodyPr>
          <a:lstStyle/>
          <a:p>
            <a:pPr marL="0" indent="0">
              <a:buNone/>
            </a:pPr>
            <a:r>
              <a:rPr lang="en-US" sz="3200" b="1" dirty="0">
                <a:solidFill>
                  <a:srgbClr val="0072CE"/>
                </a:solidFill>
              </a:rPr>
              <a:t>All our medical plans offer convenient access to telehealth services, so you can meet with a provider by video on your smartphone, tablet, or computer. </a:t>
            </a:r>
          </a:p>
          <a:p>
            <a:r>
              <a:rPr lang="en-US" dirty="0"/>
              <a:t>Each plan has a telehealth app</a:t>
            </a:r>
          </a:p>
          <a:p>
            <a:r>
              <a:rPr lang="en-US" dirty="0"/>
              <a:t>Telehealth visits generally cost less but are still subject to the deductible.</a:t>
            </a:r>
          </a:p>
          <a:p>
            <a:r>
              <a:rPr lang="en-US" dirty="0"/>
              <a:t>Convenient for nonemergency needs, such as sinus infection, sore throat, etc.</a:t>
            </a:r>
          </a:p>
          <a:p>
            <a:r>
              <a:rPr lang="en-US" dirty="0"/>
              <a:t>You can also use telehealth for mental health, diet or nutrition, or breastfeeding support.</a:t>
            </a:r>
          </a:p>
          <a:p>
            <a:endParaRPr lang="en-US" dirty="0"/>
          </a:p>
        </p:txBody>
      </p:sp>
      <p:sp>
        <p:nvSpPr>
          <p:cNvPr id="4" name="Slide Number Placeholder 3">
            <a:extLst>
              <a:ext uri="{FF2B5EF4-FFF2-40B4-BE49-F238E27FC236}">
                <a16:creationId xmlns:a16="http://schemas.microsoft.com/office/drawing/2014/main" id="{C7691F51-F362-6D04-2C5D-20E724C56E11}"/>
              </a:ext>
            </a:extLst>
          </p:cNvPr>
          <p:cNvSpPr>
            <a:spLocks noGrp="1"/>
          </p:cNvSpPr>
          <p:nvPr>
            <p:ph type="sldNum" sz="quarter" idx="4"/>
          </p:nvPr>
        </p:nvSpPr>
        <p:spPr/>
        <p:txBody>
          <a:bodyPr/>
          <a:lstStyle/>
          <a:p>
            <a:fld id="{BC825DD3-F8EA-8B4C-9EBB-4B822F02D76E}" type="slidenum">
              <a:rPr lang="en-US" smtClean="0"/>
              <a:pPr/>
              <a:t>14</a:t>
            </a:fld>
            <a:endParaRPr lang="en-US" dirty="0"/>
          </a:p>
        </p:txBody>
      </p:sp>
      <p:pic>
        <p:nvPicPr>
          <p:cNvPr id="6" name="Picture 5">
            <a:extLst>
              <a:ext uri="{FF2B5EF4-FFF2-40B4-BE49-F238E27FC236}">
                <a16:creationId xmlns:a16="http://schemas.microsoft.com/office/drawing/2014/main" id="{4B0CFE2B-BA55-371D-85FF-4C19C5B4C453}"/>
              </a:ext>
            </a:extLst>
          </p:cNvPr>
          <p:cNvPicPr>
            <a:picLocks noChangeAspect="1"/>
          </p:cNvPicPr>
          <p:nvPr/>
        </p:nvPicPr>
        <p:blipFill>
          <a:blip r:embed="rId5">
            <a:extLst>
              <a:ext uri="{28A0092B-C50C-407E-A947-70E740481C1C}">
                <a14:useLocalDpi xmlns:a14="http://schemas.microsoft.com/office/drawing/2010/main" val="0"/>
              </a:ext>
            </a:extLst>
          </a:blip>
          <a:srcRect t="10398" b="10398"/>
          <a:stretch/>
        </p:blipFill>
        <p:spPr>
          <a:xfrm>
            <a:off x="9765425" y="4900009"/>
            <a:ext cx="1407412" cy="1508170"/>
          </a:xfrm>
          <a:prstGeom prst="rect">
            <a:avLst/>
          </a:prstGeom>
          <a:pattFill prst="pct5">
            <a:fgClr>
              <a:schemeClr val="tx2"/>
            </a:fgClr>
            <a:bgClr>
              <a:schemeClr val="bg1"/>
            </a:bgClr>
          </a:pattFill>
        </p:spPr>
      </p:pic>
      <p:pic>
        <p:nvPicPr>
          <p:cNvPr id="5" name="Recorded Sound">
            <a:hlinkClick r:id="" action="ppaction://media"/>
            <a:extLst>
              <a:ext uri="{FF2B5EF4-FFF2-40B4-BE49-F238E27FC236}">
                <a16:creationId xmlns:a16="http://schemas.microsoft.com/office/drawing/2014/main" id="{94249577-485B-4034-8FF1-D840F2753A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120644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3034-3FA7-54C7-EB9A-3C4774866A26}"/>
              </a:ext>
            </a:extLst>
          </p:cNvPr>
          <p:cNvSpPr>
            <a:spLocks noGrp="1"/>
          </p:cNvSpPr>
          <p:nvPr>
            <p:ph type="title"/>
          </p:nvPr>
        </p:nvSpPr>
        <p:spPr/>
        <p:txBody>
          <a:bodyPr/>
          <a:lstStyle/>
          <a:p>
            <a:r>
              <a:rPr lang="en-US" dirty="0"/>
              <a:t>Medical Plan Options</a:t>
            </a:r>
          </a:p>
        </p:txBody>
      </p:sp>
      <p:sp>
        <p:nvSpPr>
          <p:cNvPr id="4" name="Slide Number Placeholder 3">
            <a:extLst>
              <a:ext uri="{FF2B5EF4-FFF2-40B4-BE49-F238E27FC236}">
                <a16:creationId xmlns:a16="http://schemas.microsoft.com/office/drawing/2014/main" id="{C7C22BC2-0586-4526-020A-0D07BD91D802}"/>
              </a:ext>
            </a:extLst>
          </p:cNvPr>
          <p:cNvSpPr>
            <a:spLocks noGrp="1"/>
          </p:cNvSpPr>
          <p:nvPr>
            <p:ph type="sldNum" sz="quarter" idx="4"/>
          </p:nvPr>
        </p:nvSpPr>
        <p:spPr/>
        <p:txBody>
          <a:bodyPr/>
          <a:lstStyle/>
          <a:p>
            <a:fld id="{BC825DD3-F8EA-8B4C-9EBB-4B822F02D76E}" type="slidenum">
              <a:rPr lang="en-US" smtClean="0"/>
              <a:pPr/>
              <a:t>15</a:t>
            </a:fld>
            <a:endParaRPr lang="en-US" dirty="0"/>
          </a:p>
        </p:txBody>
      </p:sp>
      <p:graphicFrame>
        <p:nvGraphicFramePr>
          <p:cNvPr id="7" name="Table 6">
            <a:extLst>
              <a:ext uri="{FF2B5EF4-FFF2-40B4-BE49-F238E27FC236}">
                <a16:creationId xmlns:a16="http://schemas.microsoft.com/office/drawing/2014/main" id="{BFDA55D6-F1C0-027A-E9A9-0C057FE354E1}"/>
              </a:ext>
            </a:extLst>
          </p:cNvPr>
          <p:cNvGraphicFramePr>
            <a:graphicFrameLocks noGrp="1"/>
          </p:cNvGraphicFramePr>
          <p:nvPr>
            <p:extLst>
              <p:ext uri="{D42A27DB-BD31-4B8C-83A1-F6EECF244321}">
                <p14:modId xmlns:p14="http://schemas.microsoft.com/office/powerpoint/2010/main" val="4269134149"/>
              </p:ext>
            </p:extLst>
          </p:nvPr>
        </p:nvGraphicFramePr>
        <p:xfrm>
          <a:off x="817246" y="1601939"/>
          <a:ext cx="10447848" cy="5767013"/>
        </p:xfrm>
        <a:graphic>
          <a:graphicData uri="http://schemas.openxmlformats.org/drawingml/2006/table">
            <a:tbl>
              <a:tblPr firstRow="1" firstCol="1" bandRow="1">
                <a:tableStyleId>{5C22544A-7EE6-4342-B048-85BDC9FD1C3A}</a:tableStyleId>
              </a:tblPr>
              <a:tblGrid>
                <a:gridCol w="2061871">
                  <a:extLst>
                    <a:ext uri="{9D8B030D-6E8A-4147-A177-3AD203B41FA5}">
                      <a16:colId xmlns:a16="http://schemas.microsoft.com/office/drawing/2014/main" val="925139546"/>
                    </a:ext>
                  </a:extLst>
                </a:gridCol>
                <a:gridCol w="2949804">
                  <a:extLst>
                    <a:ext uri="{9D8B030D-6E8A-4147-A177-3AD203B41FA5}">
                      <a16:colId xmlns:a16="http://schemas.microsoft.com/office/drawing/2014/main" val="3540197396"/>
                    </a:ext>
                  </a:extLst>
                </a:gridCol>
                <a:gridCol w="2944204">
                  <a:extLst>
                    <a:ext uri="{9D8B030D-6E8A-4147-A177-3AD203B41FA5}">
                      <a16:colId xmlns:a16="http://schemas.microsoft.com/office/drawing/2014/main" val="368455530"/>
                    </a:ext>
                  </a:extLst>
                </a:gridCol>
                <a:gridCol w="2491969">
                  <a:extLst>
                    <a:ext uri="{9D8B030D-6E8A-4147-A177-3AD203B41FA5}">
                      <a16:colId xmlns:a16="http://schemas.microsoft.com/office/drawing/2014/main" val="3593188278"/>
                    </a:ext>
                  </a:extLst>
                </a:gridCol>
              </a:tblGrid>
              <a:tr h="639974">
                <a:tc>
                  <a:txBody>
                    <a:bodyPr/>
                    <a:lstStyle/>
                    <a:p>
                      <a:pPr marL="0" marR="0">
                        <a:lnSpc>
                          <a:spcPct val="100000"/>
                        </a:lnSpc>
                        <a:spcBef>
                          <a:spcPts val="2400"/>
                        </a:spcBef>
                        <a:spcAft>
                          <a:spcPts val="600"/>
                        </a:spcAft>
                      </a:pPr>
                      <a:endParaRPr lang="en-US" sz="16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solidFill>
                  </a:tcPr>
                </a:tc>
                <a:tc>
                  <a:txBody>
                    <a:bodyPr/>
                    <a:lstStyle/>
                    <a:p>
                      <a:pPr marL="0" marR="0">
                        <a:lnSpc>
                          <a:spcPct val="100000"/>
                        </a:lnSpc>
                        <a:spcBef>
                          <a:spcPts val="2400"/>
                        </a:spcBef>
                        <a:spcAft>
                          <a:spcPts val="600"/>
                        </a:spcAft>
                      </a:pPr>
                      <a:r>
                        <a:rPr lang="en-US" sz="1600" dirty="0">
                          <a:effectLst/>
                          <a:latin typeface="+mn-lt"/>
                        </a:rPr>
                        <a:t>CareFirst High Deductible Health Plan (HDHP) </a:t>
                      </a:r>
                      <a:endParaRPr lang="en-US" sz="16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solidFill>
                  </a:tcPr>
                </a:tc>
                <a:tc>
                  <a:txBody>
                    <a:bodyPr/>
                    <a:lstStyle/>
                    <a:p>
                      <a:pPr marL="0" marR="0">
                        <a:lnSpc>
                          <a:spcPct val="100000"/>
                        </a:lnSpc>
                        <a:spcBef>
                          <a:spcPts val="2400"/>
                        </a:spcBef>
                        <a:spcAft>
                          <a:spcPts val="600"/>
                        </a:spcAft>
                      </a:pPr>
                      <a:r>
                        <a:rPr lang="en-US" sz="1600" dirty="0">
                          <a:effectLst/>
                          <a:latin typeface="+mn-lt"/>
                        </a:rPr>
                        <a:t>CareFirst Core PPO Plan</a:t>
                      </a:r>
                      <a:endParaRPr lang="en-US" sz="16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solidFill>
                  </a:tcPr>
                </a:tc>
                <a:tc>
                  <a:txBody>
                    <a:bodyPr/>
                    <a:lstStyle/>
                    <a:p>
                      <a:pPr marL="0" marR="0">
                        <a:lnSpc>
                          <a:spcPct val="100000"/>
                        </a:lnSpc>
                        <a:spcBef>
                          <a:spcPts val="2400"/>
                        </a:spcBef>
                        <a:spcAft>
                          <a:spcPts val="600"/>
                        </a:spcAft>
                      </a:pPr>
                      <a:r>
                        <a:rPr lang="en-US" sz="1600" dirty="0">
                          <a:effectLst/>
                          <a:latin typeface="+mn-lt"/>
                        </a:rPr>
                        <a:t>CareFirst Enhanced PPO Plan</a:t>
                      </a:r>
                    </a:p>
                  </a:txBody>
                  <a:tcPr marR="68580" marT="91440" marB="91440">
                    <a:solidFill>
                      <a:srgbClr val="68ACE5"/>
                    </a:solidFill>
                  </a:tcPr>
                </a:tc>
                <a:extLst>
                  <a:ext uri="{0D108BD9-81ED-4DB2-BD59-A6C34878D82A}">
                    <a16:rowId xmlns:a16="http://schemas.microsoft.com/office/drawing/2014/main" val="857774216"/>
                  </a:ext>
                </a:extLst>
              </a:tr>
              <a:tr h="500415">
                <a:tc>
                  <a:txBody>
                    <a:bodyPr/>
                    <a:lstStyle/>
                    <a:p>
                      <a:pPr marL="0" marR="0" lvl="0" indent="0">
                        <a:lnSpc>
                          <a:spcPts val="2400"/>
                        </a:lnSpc>
                        <a:spcBef>
                          <a:spcPts val="300"/>
                        </a:spcBef>
                        <a:spcAft>
                          <a:spcPts val="60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Provider network</a:t>
                      </a:r>
                    </a:p>
                  </a:txBody>
                  <a:tcPr marR="68580" marT="91440" marB="91440">
                    <a:solidFill>
                      <a:srgbClr val="68ACE5">
                        <a:alpha val="30250"/>
                      </a:srgbClr>
                    </a:solidFill>
                  </a:tcPr>
                </a:tc>
                <a:tc gridSpan="3">
                  <a:txBody>
                    <a:bodyPr/>
                    <a:lstStyle/>
                    <a:p>
                      <a:pPr marL="0" marR="0" lvl="0" indent="0" algn="l" defTabSz="1097280" rtl="0" eaLnBrk="1" fontAlgn="auto" latinLnBrk="0" hangingPunct="1">
                        <a:lnSpc>
                          <a:spcPts val="2400"/>
                        </a:lnSpc>
                        <a:spcBef>
                          <a:spcPts val="300"/>
                        </a:spcBef>
                        <a:spcAft>
                          <a:spcPts val="600"/>
                        </a:spcAft>
                        <a:buClr>
                          <a:srgbClr val="002C77"/>
                        </a:buClr>
                        <a:buSzTx/>
                        <a:buFontTx/>
                        <a:buNone/>
                        <a:tabLst/>
                        <a:defRPr/>
                      </a:pPr>
                      <a:r>
                        <a:rPr lang="en-US" sz="1600" dirty="0" err="1">
                          <a:solidFill>
                            <a:srgbClr val="121A1F"/>
                          </a:solidFill>
                          <a:effectLst/>
                          <a:latin typeface="+mn-lt"/>
                          <a:ea typeface="Arial" panose="020B0604020202020204" pitchFamily="34" charset="0"/>
                          <a:cs typeface="Verdana" panose="020B0604030504040204" pitchFamily="34" charset="0"/>
                        </a:rPr>
                        <a:t>BlueChoice</a:t>
                      </a:r>
                      <a:r>
                        <a:rPr lang="en-US" sz="1600" dirty="0">
                          <a:solidFill>
                            <a:srgbClr val="121A1F"/>
                          </a:solidFill>
                          <a:effectLst/>
                          <a:latin typeface="+mn-lt"/>
                          <a:ea typeface="Arial" panose="020B0604020202020204" pitchFamily="34" charset="0"/>
                          <a:cs typeface="Verdana" panose="020B0604030504040204" pitchFamily="34" charset="0"/>
                        </a:rPr>
                        <a:t> Advantage PPO network (through CareFirst) </a:t>
                      </a:r>
                    </a:p>
                  </a:txBody>
                  <a:tcPr marR="68580" marT="91440" marB="91440">
                    <a:solidFill>
                      <a:srgbClr val="68ACE5">
                        <a:alpha val="30250"/>
                      </a:srgbClr>
                    </a:solidFill>
                  </a:tcPr>
                </a:tc>
                <a:tc hMerge="1">
                  <a:txBody>
                    <a:bodyPr/>
                    <a:lstStyle/>
                    <a:p>
                      <a:endParaRPr lang="en-US"/>
                    </a:p>
                  </a:txBody>
                  <a:tcPr/>
                </a:tc>
                <a:tc hMerge="1">
                  <a:txBody>
                    <a:bodyPr/>
                    <a:lstStyle/>
                    <a:p>
                      <a:pPr marL="0" marR="0" lvl="0" indent="0">
                        <a:lnSpc>
                          <a:spcPts val="2400"/>
                        </a:lnSpc>
                        <a:spcBef>
                          <a:spcPts val="300"/>
                        </a:spcBef>
                        <a:spcAft>
                          <a:spcPts val="600"/>
                        </a:spcAft>
                        <a:buClr>
                          <a:srgbClr val="002C77"/>
                        </a:buClr>
                        <a:buFontTx/>
                        <a:buNone/>
                      </a:pPr>
                      <a:endParaRPr lang="en-US" sz="16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alpha val="30000"/>
                      </a:srgbClr>
                    </a:solidFill>
                  </a:tcPr>
                </a:tc>
                <a:extLst>
                  <a:ext uri="{0D108BD9-81ED-4DB2-BD59-A6C34878D82A}">
                    <a16:rowId xmlns:a16="http://schemas.microsoft.com/office/drawing/2014/main" val="661590546"/>
                  </a:ext>
                </a:extLst>
              </a:tr>
              <a:tr h="1803564">
                <a:tc>
                  <a:txBody>
                    <a:bodyPr/>
                    <a:lstStyle/>
                    <a:p>
                      <a:pPr marL="0" marR="0" lvl="0" indent="0" algn="l" defTabSz="1097280" rtl="0" eaLnBrk="1" fontAlgn="auto" latinLnBrk="0" hangingPunct="1">
                        <a:lnSpc>
                          <a:spcPts val="2400"/>
                        </a:lnSpc>
                        <a:spcBef>
                          <a:spcPts val="300"/>
                        </a:spcBef>
                        <a:spcAft>
                          <a:spcPts val="600"/>
                        </a:spcAft>
                        <a:buClr>
                          <a:srgbClr val="002C77"/>
                        </a:buClr>
                        <a:buSzTx/>
                        <a:buFontTx/>
                        <a:buNone/>
                        <a:tabLst/>
                        <a:defRPr/>
                      </a:pPr>
                      <a:r>
                        <a:rPr lang="en-US" sz="1600" dirty="0">
                          <a:solidFill>
                            <a:srgbClr val="121A1F"/>
                          </a:solidFill>
                          <a:effectLst/>
                          <a:latin typeface="+mn-lt"/>
                          <a:ea typeface="Arial" panose="020B0604020202020204" pitchFamily="34" charset="0"/>
                          <a:cs typeface="Verdana" panose="020B0604030504040204" pitchFamily="34" charset="0"/>
                        </a:rPr>
                        <a:t>Annual deductible</a:t>
                      </a:r>
                      <a:endParaRPr lang="en-US" sz="1600" b="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alpha val="30250"/>
                      </a:srgbClr>
                    </a:solidFill>
                  </a:tcPr>
                </a:tc>
                <a:tc>
                  <a:txBody>
                    <a:bodyPr/>
                    <a:lstStyle/>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In-network:</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$1,750 individual</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$3,500 family</a:t>
                      </a:r>
                    </a:p>
                    <a:p>
                      <a:pPr marL="0" marR="0" lvl="0" indent="0">
                        <a:lnSpc>
                          <a:spcPct val="100000"/>
                        </a:lnSpc>
                        <a:spcBef>
                          <a:spcPts val="0"/>
                        </a:spcBef>
                        <a:spcAft>
                          <a:spcPts val="0"/>
                        </a:spcAft>
                        <a:buClr>
                          <a:srgbClr val="002C77"/>
                        </a:buClr>
                        <a:buFontTx/>
                        <a:buNone/>
                      </a:pP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Out-of-network: </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$3,500 individual</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$7,000 family</a:t>
                      </a:r>
                    </a:p>
                  </a:txBody>
                  <a:tcPr marR="68580" marT="91440" marB="91440">
                    <a:solidFill>
                      <a:srgbClr val="68ACE5">
                        <a:alpha val="10000"/>
                      </a:srgbClr>
                    </a:solidFill>
                  </a:tcPr>
                </a:tc>
                <a:tc>
                  <a:txBody>
                    <a:bodyPr/>
                    <a:lstStyle/>
                    <a:p>
                      <a:pPr marL="0" marR="0" lvl="0" indent="0">
                        <a:lnSpc>
                          <a:spcPct val="100000"/>
                        </a:lnSpc>
                        <a:spcBef>
                          <a:spcPts val="0"/>
                        </a:spcBef>
                        <a:spcAft>
                          <a:spcPts val="0"/>
                        </a:spcAft>
                        <a:buClr>
                          <a:srgbClr val="002C77"/>
                        </a:buClr>
                        <a:buFontTx/>
                        <a:buNone/>
                      </a:pPr>
                      <a:r>
                        <a:rPr lang="en-US" sz="1600" b="1">
                          <a:solidFill>
                            <a:srgbClr val="121A1F"/>
                          </a:solidFill>
                          <a:effectLst/>
                          <a:latin typeface="+mn-lt"/>
                          <a:ea typeface="Arial" panose="020B0604020202020204" pitchFamily="34" charset="0"/>
                          <a:cs typeface="Verdana" panose="020B0604030504040204" pitchFamily="34" charset="0"/>
                        </a:rPr>
                        <a:t>In-network:</a:t>
                      </a:r>
                    </a:p>
                    <a:p>
                      <a:pPr marL="0" marR="0" lvl="0" indent="0">
                        <a:lnSpc>
                          <a:spcPct val="100000"/>
                        </a:lnSpc>
                        <a:spcBef>
                          <a:spcPts val="0"/>
                        </a:spcBef>
                        <a:spcAft>
                          <a:spcPts val="0"/>
                        </a:spcAft>
                        <a:buClr>
                          <a:srgbClr val="002C77"/>
                        </a:buClr>
                        <a:buFontTx/>
                        <a:buNone/>
                      </a:pPr>
                      <a:r>
                        <a:rPr lang="en-US" sz="1600">
                          <a:solidFill>
                            <a:srgbClr val="121A1F"/>
                          </a:solidFill>
                          <a:effectLst/>
                          <a:latin typeface="+mn-lt"/>
                          <a:ea typeface="Arial" panose="020B0604020202020204" pitchFamily="34" charset="0"/>
                          <a:cs typeface="Verdana" panose="020B0604030504040204" pitchFamily="34" charset="0"/>
                        </a:rPr>
                        <a:t>$500 individual</a:t>
                      </a:r>
                    </a:p>
                    <a:p>
                      <a:pPr marL="0" marR="0" lvl="0" indent="0">
                        <a:lnSpc>
                          <a:spcPct val="100000"/>
                        </a:lnSpc>
                        <a:spcBef>
                          <a:spcPts val="0"/>
                        </a:spcBef>
                        <a:spcAft>
                          <a:spcPts val="0"/>
                        </a:spcAft>
                        <a:buClr>
                          <a:srgbClr val="002C77"/>
                        </a:buClr>
                        <a:buFontTx/>
                        <a:buNone/>
                      </a:pPr>
                      <a:r>
                        <a:rPr lang="en-US" sz="1600">
                          <a:solidFill>
                            <a:srgbClr val="121A1F"/>
                          </a:solidFill>
                          <a:effectLst/>
                          <a:latin typeface="+mn-lt"/>
                          <a:ea typeface="Arial" panose="020B0604020202020204" pitchFamily="34" charset="0"/>
                          <a:cs typeface="Verdana" panose="020B0604030504040204" pitchFamily="34" charset="0"/>
                        </a:rPr>
                        <a:t>$1,500 family</a:t>
                      </a:r>
                    </a:p>
                    <a:p>
                      <a:pPr marL="0" marR="0" lvl="0" indent="0">
                        <a:lnSpc>
                          <a:spcPct val="100000"/>
                        </a:lnSpc>
                        <a:spcBef>
                          <a:spcPts val="0"/>
                        </a:spcBef>
                        <a:spcAft>
                          <a:spcPts val="0"/>
                        </a:spcAft>
                        <a:buClr>
                          <a:srgbClr val="002C77"/>
                        </a:buClr>
                        <a:buFontTx/>
                        <a:buNone/>
                      </a:pPr>
                      <a:endParaRPr lang="en-US" sz="1600">
                        <a:solidFill>
                          <a:srgbClr val="121A1F"/>
                        </a:solidFill>
                        <a:effectLst/>
                        <a:latin typeface="+mn-lt"/>
                        <a:ea typeface="Arial" panose="020B0604020202020204" pitchFamily="34" charset="0"/>
                        <a:cs typeface="Verdana" panose="020B0604030504040204" pitchFamily="34" charset="0"/>
                      </a:endParaRPr>
                    </a:p>
                    <a:p>
                      <a:pPr marL="0" marR="0" lvl="0" indent="0">
                        <a:lnSpc>
                          <a:spcPct val="100000"/>
                        </a:lnSpc>
                        <a:spcBef>
                          <a:spcPts val="0"/>
                        </a:spcBef>
                        <a:spcAft>
                          <a:spcPts val="0"/>
                        </a:spcAft>
                        <a:buClr>
                          <a:srgbClr val="002C77"/>
                        </a:buClr>
                        <a:buFontTx/>
                        <a:buNone/>
                      </a:pPr>
                      <a:r>
                        <a:rPr lang="en-US" sz="1600" b="1">
                          <a:solidFill>
                            <a:srgbClr val="121A1F"/>
                          </a:solidFill>
                          <a:effectLst/>
                          <a:latin typeface="+mn-lt"/>
                          <a:ea typeface="Arial" panose="020B0604020202020204" pitchFamily="34" charset="0"/>
                          <a:cs typeface="Verdana" panose="020B0604030504040204" pitchFamily="34" charset="0"/>
                        </a:rPr>
                        <a:t>Out-of-network: </a:t>
                      </a:r>
                    </a:p>
                    <a:p>
                      <a:pPr marL="0" marR="0" lvl="0" indent="0">
                        <a:lnSpc>
                          <a:spcPct val="100000"/>
                        </a:lnSpc>
                        <a:spcBef>
                          <a:spcPts val="0"/>
                        </a:spcBef>
                        <a:spcAft>
                          <a:spcPts val="0"/>
                        </a:spcAft>
                        <a:buClr>
                          <a:srgbClr val="002C77"/>
                        </a:buClr>
                        <a:buFontTx/>
                        <a:buNone/>
                      </a:pPr>
                      <a:r>
                        <a:rPr lang="en-US" sz="1600">
                          <a:solidFill>
                            <a:srgbClr val="121A1F"/>
                          </a:solidFill>
                          <a:effectLst/>
                          <a:latin typeface="+mn-lt"/>
                          <a:ea typeface="Arial" panose="020B0604020202020204" pitchFamily="34" charset="0"/>
                          <a:cs typeface="Verdana" panose="020B0604030504040204" pitchFamily="34" charset="0"/>
                        </a:rPr>
                        <a:t>$1,000 individual</a:t>
                      </a:r>
                    </a:p>
                    <a:p>
                      <a:pPr marL="0" marR="0" lvl="0" indent="0">
                        <a:lnSpc>
                          <a:spcPct val="100000"/>
                        </a:lnSpc>
                        <a:spcBef>
                          <a:spcPts val="0"/>
                        </a:spcBef>
                        <a:spcAft>
                          <a:spcPts val="0"/>
                        </a:spcAft>
                        <a:buClr>
                          <a:srgbClr val="002C77"/>
                        </a:buClr>
                        <a:buFontTx/>
                        <a:buNone/>
                      </a:pPr>
                      <a:r>
                        <a:rPr lang="en-US" sz="1600">
                          <a:solidFill>
                            <a:srgbClr val="121A1F"/>
                          </a:solidFill>
                          <a:effectLst/>
                          <a:latin typeface="+mn-lt"/>
                          <a:ea typeface="Arial" panose="020B0604020202020204" pitchFamily="34" charset="0"/>
                          <a:cs typeface="Verdana" panose="020B0604030504040204" pitchFamily="34" charset="0"/>
                        </a:rPr>
                        <a:t>$3,000 family</a:t>
                      </a:r>
                      <a:endParaRPr lang="en-US" sz="16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alpha val="10000"/>
                      </a:srgbClr>
                    </a:solidFill>
                  </a:tcPr>
                </a:tc>
                <a:tc>
                  <a:txBody>
                    <a:bodyPr/>
                    <a:lstStyle/>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In-network:</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$250 individual</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$750 family</a:t>
                      </a:r>
                    </a:p>
                    <a:p>
                      <a:pPr marL="0" marR="0" lvl="0" indent="0">
                        <a:lnSpc>
                          <a:spcPct val="100000"/>
                        </a:lnSpc>
                        <a:spcBef>
                          <a:spcPts val="0"/>
                        </a:spcBef>
                        <a:spcAft>
                          <a:spcPts val="0"/>
                        </a:spcAft>
                        <a:buClr>
                          <a:srgbClr val="002C77"/>
                        </a:buClr>
                        <a:buFontTx/>
                        <a:buNone/>
                      </a:pP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Out-of-network: </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$500 individual</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$1,500 family</a:t>
                      </a:r>
                    </a:p>
                  </a:txBody>
                  <a:tcPr marR="68580" marT="91440" marB="91440">
                    <a:solidFill>
                      <a:srgbClr val="68ACE5">
                        <a:alpha val="10000"/>
                      </a:srgbClr>
                    </a:solidFill>
                  </a:tcPr>
                </a:tc>
                <a:extLst>
                  <a:ext uri="{0D108BD9-81ED-4DB2-BD59-A6C34878D82A}">
                    <a16:rowId xmlns:a16="http://schemas.microsoft.com/office/drawing/2014/main" val="2401654880"/>
                  </a:ext>
                </a:extLst>
              </a:tr>
              <a:tr h="1803564">
                <a:tc>
                  <a:txBody>
                    <a:bodyPr/>
                    <a:lstStyle/>
                    <a:p>
                      <a:pPr marL="0" marR="0" lvl="0" indent="0">
                        <a:lnSpc>
                          <a:spcPct val="100000"/>
                        </a:lnSpc>
                        <a:spcBef>
                          <a:spcPts val="300"/>
                        </a:spcBef>
                        <a:spcAft>
                          <a:spcPts val="60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Out-of-pocket maximum</a:t>
                      </a:r>
                    </a:p>
                  </a:txBody>
                  <a:tcPr marR="68580" marT="91440" marB="91440">
                    <a:solidFill>
                      <a:srgbClr val="68ACE5">
                        <a:alpha val="30250"/>
                      </a:srgbClr>
                    </a:solidFill>
                  </a:tcPr>
                </a:tc>
                <a:tc>
                  <a:txBody>
                    <a:bodyPr/>
                    <a:lstStyle/>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In-network:</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$3,500 individual</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$7,000 family</a:t>
                      </a:r>
                    </a:p>
                    <a:p>
                      <a:pPr marL="0" marR="0" lvl="0" indent="0">
                        <a:lnSpc>
                          <a:spcPct val="100000"/>
                        </a:lnSpc>
                        <a:spcBef>
                          <a:spcPts val="0"/>
                        </a:spcBef>
                        <a:spcAft>
                          <a:spcPts val="0"/>
                        </a:spcAft>
                        <a:buClr>
                          <a:srgbClr val="002C77"/>
                        </a:buClr>
                        <a:buFontTx/>
                        <a:buNone/>
                      </a:pP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Out-of-network: </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$7,000 individual</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$14,000 family</a:t>
                      </a:r>
                    </a:p>
                  </a:txBody>
                  <a:tcPr marR="68580" marT="91440" marB="91440">
                    <a:solidFill>
                      <a:srgbClr val="68ACE5">
                        <a:alpha val="30000"/>
                      </a:srgbClr>
                    </a:solidFill>
                  </a:tcPr>
                </a:tc>
                <a:tc>
                  <a:txBody>
                    <a:bodyPr/>
                    <a:lstStyle/>
                    <a:p>
                      <a:pPr marL="0" marR="0" lvl="0" indent="0">
                        <a:lnSpc>
                          <a:spcPct val="100000"/>
                        </a:lnSpc>
                        <a:spcBef>
                          <a:spcPts val="0"/>
                        </a:spcBef>
                        <a:spcAft>
                          <a:spcPts val="0"/>
                        </a:spcAft>
                        <a:buClr>
                          <a:srgbClr val="002C77"/>
                        </a:buClr>
                        <a:buFontTx/>
                        <a:buNone/>
                      </a:pPr>
                      <a:r>
                        <a:rPr lang="en-US" sz="1600" b="1">
                          <a:solidFill>
                            <a:srgbClr val="121A1F"/>
                          </a:solidFill>
                          <a:effectLst/>
                          <a:latin typeface="+mn-lt"/>
                          <a:ea typeface="Arial" panose="020B0604020202020204" pitchFamily="34" charset="0"/>
                          <a:cs typeface="Verdana" panose="020B0604030504040204" pitchFamily="34" charset="0"/>
                        </a:rPr>
                        <a:t>In-network:</a:t>
                      </a:r>
                    </a:p>
                    <a:p>
                      <a:pPr marL="0" marR="0" lvl="0" indent="0">
                        <a:lnSpc>
                          <a:spcPct val="100000"/>
                        </a:lnSpc>
                        <a:spcBef>
                          <a:spcPts val="0"/>
                        </a:spcBef>
                        <a:spcAft>
                          <a:spcPts val="0"/>
                        </a:spcAft>
                        <a:buClr>
                          <a:srgbClr val="002C77"/>
                        </a:buClr>
                        <a:buFontTx/>
                        <a:buNone/>
                      </a:pPr>
                      <a:r>
                        <a:rPr lang="en-US" sz="1600">
                          <a:solidFill>
                            <a:srgbClr val="121A1F"/>
                          </a:solidFill>
                          <a:effectLst/>
                          <a:latin typeface="+mn-lt"/>
                          <a:ea typeface="Arial" panose="020B0604020202020204" pitchFamily="34" charset="0"/>
                          <a:cs typeface="Verdana" panose="020B0604030504040204" pitchFamily="34" charset="0"/>
                        </a:rPr>
                        <a:t>$2,000 individual</a:t>
                      </a:r>
                    </a:p>
                    <a:p>
                      <a:pPr marL="0" marR="0" lvl="0" indent="0">
                        <a:lnSpc>
                          <a:spcPct val="100000"/>
                        </a:lnSpc>
                        <a:spcBef>
                          <a:spcPts val="0"/>
                        </a:spcBef>
                        <a:spcAft>
                          <a:spcPts val="0"/>
                        </a:spcAft>
                        <a:buClr>
                          <a:srgbClr val="002C77"/>
                        </a:buClr>
                        <a:buFontTx/>
                        <a:buNone/>
                      </a:pPr>
                      <a:r>
                        <a:rPr lang="en-US" sz="1600">
                          <a:solidFill>
                            <a:srgbClr val="121A1F"/>
                          </a:solidFill>
                          <a:effectLst/>
                          <a:latin typeface="+mn-lt"/>
                          <a:ea typeface="Arial" panose="020B0604020202020204" pitchFamily="34" charset="0"/>
                          <a:cs typeface="Verdana" panose="020B0604030504040204" pitchFamily="34" charset="0"/>
                        </a:rPr>
                        <a:t>$6,000 family</a:t>
                      </a:r>
                    </a:p>
                    <a:p>
                      <a:pPr marL="0" marR="0" lvl="0" indent="0">
                        <a:lnSpc>
                          <a:spcPct val="100000"/>
                        </a:lnSpc>
                        <a:spcBef>
                          <a:spcPts val="0"/>
                        </a:spcBef>
                        <a:spcAft>
                          <a:spcPts val="0"/>
                        </a:spcAft>
                        <a:buClr>
                          <a:srgbClr val="002C77"/>
                        </a:buClr>
                        <a:buFontTx/>
                        <a:buNone/>
                      </a:pPr>
                      <a:endParaRPr lang="en-US" sz="1600">
                        <a:solidFill>
                          <a:srgbClr val="121A1F"/>
                        </a:solidFill>
                        <a:effectLst/>
                        <a:latin typeface="+mn-lt"/>
                        <a:ea typeface="Arial" panose="020B0604020202020204" pitchFamily="34" charset="0"/>
                        <a:cs typeface="Verdana" panose="020B0604030504040204" pitchFamily="34" charset="0"/>
                      </a:endParaRPr>
                    </a:p>
                    <a:p>
                      <a:pPr marL="0" marR="0" lvl="0" indent="0">
                        <a:lnSpc>
                          <a:spcPct val="100000"/>
                        </a:lnSpc>
                        <a:spcBef>
                          <a:spcPts val="0"/>
                        </a:spcBef>
                        <a:spcAft>
                          <a:spcPts val="0"/>
                        </a:spcAft>
                        <a:buClr>
                          <a:srgbClr val="002C77"/>
                        </a:buClr>
                        <a:buFontTx/>
                        <a:buNone/>
                      </a:pPr>
                      <a:r>
                        <a:rPr lang="en-US" sz="1600" b="1">
                          <a:solidFill>
                            <a:srgbClr val="121A1F"/>
                          </a:solidFill>
                          <a:effectLst/>
                          <a:latin typeface="+mn-lt"/>
                          <a:ea typeface="Arial" panose="020B0604020202020204" pitchFamily="34" charset="0"/>
                          <a:cs typeface="Verdana" panose="020B0604030504040204" pitchFamily="34" charset="0"/>
                        </a:rPr>
                        <a:t>Out-of-network: </a:t>
                      </a:r>
                    </a:p>
                    <a:p>
                      <a:pPr marL="0" marR="0" lvl="0" indent="0">
                        <a:lnSpc>
                          <a:spcPct val="100000"/>
                        </a:lnSpc>
                        <a:spcBef>
                          <a:spcPts val="0"/>
                        </a:spcBef>
                        <a:spcAft>
                          <a:spcPts val="0"/>
                        </a:spcAft>
                        <a:buClr>
                          <a:srgbClr val="002C77"/>
                        </a:buClr>
                        <a:buFontTx/>
                        <a:buNone/>
                      </a:pPr>
                      <a:r>
                        <a:rPr lang="en-US" sz="1600">
                          <a:solidFill>
                            <a:srgbClr val="121A1F"/>
                          </a:solidFill>
                          <a:effectLst/>
                          <a:latin typeface="+mn-lt"/>
                          <a:ea typeface="Arial" panose="020B0604020202020204" pitchFamily="34" charset="0"/>
                          <a:cs typeface="Verdana" panose="020B0604030504040204" pitchFamily="34" charset="0"/>
                        </a:rPr>
                        <a:t>$4,000 individual</a:t>
                      </a:r>
                    </a:p>
                    <a:p>
                      <a:pPr marL="0" marR="0" lvl="0" indent="0">
                        <a:lnSpc>
                          <a:spcPct val="100000"/>
                        </a:lnSpc>
                        <a:spcBef>
                          <a:spcPts val="0"/>
                        </a:spcBef>
                        <a:spcAft>
                          <a:spcPts val="0"/>
                        </a:spcAft>
                        <a:buClr>
                          <a:srgbClr val="002C77"/>
                        </a:buClr>
                        <a:buFontTx/>
                        <a:buNone/>
                      </a:pPr>
                      <a:r>
                        <a:rPr lang="en-US" sz="1600">
                          <a:solidFill>
                            <a:srgbClr val="121A1F"/>
                          </a:solidFill>
                          <a:effectLst/>
                          <a:latin typeface="+mn-lt"/>
                          <a:ea typeface="Arial" panose="020B0604020202020204" pitchFamily="34" charset="0"/>
                          <a:cs typeface="Verdana" panose="020B0604030504040204" pitchFamily="34" charset="0"/>
                        </a:rPr>
                        <a:t>$8,000 family</a:t>
                      </a:r>
                      <a:endParaRPr lang="en-US" sz="16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alpha val="30000"/>
                      </a:srgbClr>
                    </a:solidFill>
                  </a:tcPr>
                </a:tc>
                <a:tc>
                  <a:txBody>
                    <a:bodyPr/>
                    <a:lstStyle/>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In-network:</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$1,000 individual</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$3,000 family</a:t>
                      </a:r>
                    </a:p>
                    <a:p>
                      <a:pPr marL="0" marR="0" lvl="0" indent="0">
                        <a:lnSpc>
                          <a:spcPct val="100000"/>
                        </a:lnSpc>
                        <a:spcBef>
                          <a:spcPts val="0"/>
                        </a:spcBef>
                        <a:spcAft>
                          <a:spcPts val="0"/>
                        </a:spcAft>
                        <a:buClr>
                          <a:srgbClr val="002C77"/>
                        </a:buClr>
                        <a:buFontTx/>
                        <a:buNone/>
                      </a:pP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Out-of-network: </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$2,000 individual</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$6,000 family</a:t>
                      </a:r>
                    </a:p>
                  </a:txBody>
                  <a:tcPr marR="68580" marT="91440" marB="91440">
                    <a:solidFill>
                      <a:srgbClr val="68ACE5">
                        <a:alpha val="30000"/>
                      </a:srgbClr>
                    </a:solidFill>
                  </a:tcPr>
                </a:tc>
                <a:extLst>
                  <a:ext uri="{0D108BD9-81ED-4DB2-BD59-A6C34878D82A}">
                    <a16:rowId xmlns:a16="http://schemas.microsoft.com/office/drawing/2014/main" val="1238092020"/>
                  </a:ext>
                </a:extLst>
              </a:tr>
              <a:tr h="816518">
                <a:tc>
                  <a:txBody>
                    <a:bodyPr/>
                    <a:lstStyle/>
                    <a:p>
                      <a:pPr marL="0" marR="0" lvl="0" indent="0">
                        <a:lnSpc>
                          <a:spcPct val="100000"/>
                        </a:lnSpc>
                        <a:spcBef>
                          <a:spcPts val="300"/>
                        </a:spcBef>
                        <a:spcAft>
                          <a:spcPts val="60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Coinsurance</a:t>
                      </a:r>
                    </a:p>
                  </a:txBody>
                  <a:tcPr marR="68580" marT="91440" marB="91440">
                    <a:solidFill>
                      <a:srgbClr val="68ACE5">
                        <a:alpha val="30250"/>
                      </a:srgbClr>
                    </a:solidFill>
                  </a:tcPr>
                </a:tc>
                <a:tc>
                  <a:txBody>
                    <a:bodyPr/>
                    <a:lstStyle/>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In-network: </a:t>
                      </a:r>
                      <a:r>
                        <a:rPr lang="en-US" sz="1600" b="0" dirty="0">
                          <a:solidFill>
                            <a:srgbClr val="121A1F"/>
                          </a:solidFill>
                          <a:effectLst/>
                          <a:latin typeface="+mn-lt"/>
                          <a:ea typeface="Arial" panose="020B0604020202020204" pitchFamily="34" charset="0"/>
                          <a:cs typeface="Verdana" panose="020B0604030504040204" pitchFamily="34" charset="0"/>
                        </a:rPr>
                        <a:t>20%</a:t>
                      </a:r>
                    </a:p>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Out-of-network: </a:t>
                      </a:r>
                      <a:r>
                        <a:rPr lang="en-US" sz="1600" b="0" dirty="0">
                          <a:solidFill>
                            <a:srgbClr val="121A1F"/>
                          </a:solidFill>
                          <a:effectLst/>
                          <a:latin typeface="+mn-lt"/>
                          <a:ea typeface="Arial" panose="020B0604020202020204" pitchFamily="34" charset="0"/>
                          <a:cs typeface="Verdana" panose="020B0604030504040204" pitchFamily="34" charset="0"/>
                        </a:rPr>
                        <a:t>40%</a:t>
                      </a:r>
                    </a:p>
                  </a:txBody>
                  <a:tcPr marR="68580" marT="91440" marB="91440">
                    <a:solidFill>
                      <a:srgbClr val="68ACE5">
                        <a:alpha val="10000"/>
                      </a:srgbClr>
                    </a:solidFill>
                  </a:tcPr>
                </a:tc>
                <a:tc>
                  <a:txBody>
                    <a:bodyPr/>
                    <a:lstStyle/>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In-network: </a:t>
                      </a:r>
                      <a:r>
                        <a:rPr lang="en-US" sz="1600" b="0" dirty="0">
                          <a:solidFill>
                            <a:srgbClr val="121A1F"/>
                          </a:solidFill>
                          <a:effectLst/>
                          <a:latin typeface="+mn-lt"/>
                          <a:ea typeface="Arial" panose="020B0604020202020204" pitchFamily="34" charset="0"/>
                          <a:cs typeface="Verdana" panose="020B0604030504040204" pitchFamily="34" charset="0"/>
                        </a:rPr>
                        <a:t>20%</a:t>
                      </a:r>
                    </a:p>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Out-of-network: </a:t>
                      </a:r>
                      <a:r>
                        <a:rPr lang="en-US" sz="1600" b="0" dirty="0">
                          <a:solidFill>
                            <a:srgbClr val="121A1F"/>
                          </a:solidFill>
                          <a:effectLst/>
                          <a:latin typeface="+mn-lt"/>
                          <a:ea typeface="Arial" panose="020B0604020202020204" pitchFamily="34" charset="0"/>
                          <a:cs typeface="Verdana" panose="020B0604030504040204" pitchFamily="34" charset="0"/>
                        </a:rPr>
                        <a:t>30%</a:t>
                      </a:r>
                    </a:p>
                  </a:txBody>
                  <a:tcPr marR="68580" marT="91440" marB="91440">
                    <a:solidFill>
                      <a:srgbClr val="68ACE5">
                        <a:alpha val="10000"/>
                      </a:srgbClr>
                    </a:solidFill>
                  </a:tcPr>
                </a:tc>
                <a:tc>
                  <a:txBody>
                    <a:bodyPr/>
                    <a:lstStyle/>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In-network: </a:t>
                      </a:r>
                      <a:r>
                        <a:rPr lang="en-US" sz="1600" b="0" dirty="0">
                          <a:solidFill>
                            <a:srgbClr val="121A1F"/>
                          </a:solidFill>
                          <a:effectLst/>
                          <a:latin typeface="+mn-lt"/>
                          <a:ea typeface="Arial" panose="020B0604020202020204" pitchFamily="34" charset="0"/>
                          <a:cs typeface="Verdana" panose="020B0604030504040204" pitchFamily="34" charset="0"/>
                        </a:rPr>
                        <a:t>10%</a:t>
                      </a:r>
                    </a:p>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Out-of-network: </a:t>
                      </a:r>
                      <a:r>
                        <a:rPr lang="en-US" sz="1600" b="0" dirty="0">
                          <a:solidFill>
                            <a:srgbClr val="121A1F"/>
                          </a:solidFill>
                          <a:effectLst/>
                          <a:latin typeface="+mn-lt"/>
                          <a:ea typeface="Arial" panose="020B0604020202020204" pitchFamily="34" charset="0"/>
                          <a:cs typeface="Verdana" panose="020B0604030504040204" pitchFamily="34" charset="0"/>
                        </a:rPr>
                        <a:t>30%</a:t>
                      </a:r>
                    </a:p>
                  </a:txBody>
                  <a:tcPr marR="68580" marT="91440" marB="91440">
                    <a:solidFill>
                      <a:srgbClr val="68ACE5">
                        <a:alpha val="10000"/>
                      </a:srgbClr>
                    </a:solidFill>
                  </a:tcPr>
                </a:tc>
                <a:extLst>
                  <a:ext uri="{0D108BD9-81ED-4DB2-BD59-A6C34878D82A}">
                    <a16:rowId xmlns:a16="http://schemas.microsoft.com/office/drawing/2014/main" val="1473372778"/>
                  </a:ext>
                </a:extLst>
              </a:tr>
            </a:tbl>
          </a:graphicData>
        </a:graphic>
      </p:graphicFrame>
      <p:pic>
        <p:nvPicPr>
          <p:cNvPr id="3" name="Recorded Sound">
            <a:hlinkClick r:id="" action="ppaction://media"/>
            <a:extLst>
              <a:ext uri="{FF2B5EF4-FFF2-40B4-BE49-F238E27FC236}">
                <a16:creationId xmlns:a16="http://schemas.microsoft.com/office/drawing/2014/main" id="{6DE1723F-DF0E-4965-B80B-2C4D488590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181489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3034-3FA7-54C7-EB9A-3C4774866A26}"/>
              </a:ext>
            </a:extLst>
          </p:cNvPr>
          <p:cNvSpPr>
            <a:spLocks noGrp="1"/>
          </p:cNvSpPr>
          <p:nvPr>
            <p:ph type="title"/>
          </p:nvPr>
        </p:nvSpPr>
        <p:spPr/>
        <p:txBody>
          <a:bodyPr/>
          <a:lstStyle/>
          <a:p>
            <a:r>
              <a:rPr lang="en-US" dirty="0"/>
              <a:t>Medical Plan Options</a:t>
            </a:r>
          </a:p>
        </p:txBody>
      </p:sp>
      <p:sp>
        <p:nvSpPr>
          <p:cNvPr id="4" name="Slide Number Placeholder 3">
            <a:extLst>
              <a:ext uri="{FF2B5EF4-FFF2-40B4-BE49-F238E27FC236}">
                <a16:creationId xmlns:a16="http://schemas.microsoft.com/office/drawing/2014/main" id="{C7C22BC2-0586-4526-020A-0D07BD91D802}"/>
              </a:ext>
            </a:extLst>
          </p:cNvPr>
          <p:cNvSpPr>
            <a:spLocks noGrp="1"/>
          </p:cNvSpPr>
          <p:nvPr>
            <p:ph type="sldNum" sz="quarter" idx="4"/>
          </p:nvPr>
        </p:nvSpPr>
        <p:spPr/>
        <p:txBody>
          <a:bodyPr/>
          <a:lstStyle/>
          <a:p>
            <a:fld id="{BC825DD3-F8EA-8B4C-9EBB-4B822F02D76E}" type="slidenum">
              <a:rPr lang="en-US" smtClean="0"/>
              <a:pPr/>
              <a:t>16</a:t>
            </a:fld>
            <a:endParaRPr lang="en-US" dirty="0"/>
          </a:p>
        </p:txBody>
      </p:sp>
      <p:graphicFrame>
        <p:nvGraphicFramePr>
          <p:cNvPr id="7" name="Table 6">
            <a:extLst>
              <a:ext uri="{FF2B5EF4-FFF2-40B4-BE49-F238E27FC236}">
                <a16:creationId xmlns:a16="http://schemas.microsoft.com/office/drawing/2014/main" id="{BFDA55D6-F1C0-027A-E9A9-0C057FE354E1}"/>
              </a:ext>
            </a:extLst>
          </p:cNvPr>
          <p:cNvGraphicFramePr>
            <a:graphicFrameLocks noGrp="1"/>
          </p:cNvGraphicFramePr>
          <p:nvPr>
            <p:extLst>
              <p:ext uri="{D42A27DB-BD31-4B8C-83A1-F6EECF244321}">
                <p14:modId xmlns:p14="http://schemas.microsoft.com/office/powerpoint/2010/main" val="4076087245"/>
              </p:ext>
            </p:extLst>
          </p:nvPr>
        </p:nvGraphicFramePr>
        <p:xfrm>
          <a:off x="879514" y="1289305"/>
          <a:ext cx="10452515" cy="4884095"/>
        </p:xfrm>
        <a:graphic>
          <a:graphicData uri="http://schemas.openxmlformats.org/drawingml/2006/table">
            <a:tbl>
              <a:tblPr firstRow="1" firstCol="1" bandRow="1">
                <a:tableStyleId>{5C22544A-7EE6-4342-B048-85BDC9FD1C3A}</a:tableStyleId>
              </a:tblPr>
              <a:tblGrid>
                <a:gridCol w="2062791">
                  <a:extLst>
                    <a:ext uri="{9D8B030D-6E8A-4147-A177-3AD203B41FA5}">
                      <a16:colId xmlns:a16="http://schemas.microsoft.com/office/drawing/2014/main" val="925139546"/>
                    </a:ext>
                  </a:extLst>
                </a:gridCol>
                <a:gridCol w="2919652">
                  <a:extLst>
                    <a:ext uri="{9D8B030D-6E8A-4147-A177-3AD203B41FA5}">
                      <a16:colId xmlns:a16="http://schemas.microsoft.com/office/drawing/2014/main" val="3540197396"/>
                    </a:ext>
                  </a:extLst>
                </a:gridCol>
                <a:gridCol w="2481943">
                  <a:extLst>
                    <a:ext uri="{9D8B030D-6E8A-4147-A177-3AD203B41FA5}">
                      <a16:colId xmlns:a16="http://schemas.microsoft.com/office/drawing/2014/main" val="1251508301"/>
                    </a:ext>
                  </a:extLst>
                </a:gridCol>
                <a:gridCol w="2988129">
                  <a:extLst>
                    <a:ext uri="{9D8B030D-6E8A-4147-A177-3AD203B41FA5}">
                      <a16:colId xmlns:a16="http://schemas.microsoft.com/office/drawing/2014/main" val="3593188278"/>
                    </a:ext>
                  </a:extLst>
                </a:gridCol>
              </a:tblGrid>
              <a:tr h="629791">
                <a:tc>
                  <a:txBody>
                    <a:bodyPr/>
                    <a:lstStyle/>
                    <a:p>
                      <a:pPr marL="0" marR="0">
                        <a:lnSpc>
                          <a:spcPct val="100000"/>
                        </a:lnSpc>
                        <a:spcBef>
                          <a:spcPts val="2400"/>
                        </a:spcBef>
                        <a:spcAft>
                          <a:spcPts val="600"/>
                        </a:spcAft>
                      </a:pPr>
                      <a:endParaRPr lang="en-US" sz="16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solidFill>
                  </a:tcPr>
                </a:tc>
                <a:tc>
                  <a:txBody>
                    <a:bodyPr/>
                    <a:lstStyle/>
                    <a:p>
                      <a:pPr marL="0" marR="0">
                        <a:lnSpc>
                          <a:spcPct val="100000"/>
                        </a:lnSpc>
                        <a:spcBef>
                          <a:spcPts val="2400"/>
                        </a:spcBef>
                        <a:spcAft>
                          <a:spcPts val="600"/>
                        </a:spcAft>
                      </a:pPr>
                      <a:r>
                        <a:rPr lang="en-US" sz="1600" dirty="0">
                          <a:effectLst/>
                          <a:latin typeface="+mn-lt"/>
                        </a:rPr>
                        <a:t>CareFirst High Deductible Health Plan (HDHP) </a:t>
                      </a:r>
                      <a:endParaRPr lang="en-US" sz="16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solidFill>
                  </a:tcPr>
                </a:tc>
                <a:tc>
                  <a:txBody>
                    <a:bodyPr/>
                    <a:lstStyle/>
                    <a:p>
                      <a:pPr marL="0" marR="0">
                        <a:lnSpc>
                          <a:spcPct val="100000"/>
                        </a:lnSpc>
                        <a:spcBef>
                          <a:spcPts val="2400"/>
                        </a:spcBef>
                        <a:spcAft>
                          <a:spcPts val="600"/>
                        </a:spcAft>
                      </a:pPr>
                      <a:r>
                        <a:rPr lang="en-US" sz="1600" dirty="0">
                          <a:effectLst/>
                          <a:latin typeface="+mn-lt"/>
                        </a:rPr>
                        <a:t>CareFirst Core PPO Plan</a:t>
                      </a:r>
                    </a:p>
                  </a:txBody>
                  <a:tcPr marR="68580" marT="91440" marB="91440">
                    <a:solidFill>
                      <a:srgbClr val="68ACE5"/>
                    </a:solidFill>
                  </a:tcPr>
                </a:tc>
                <a:tc>
                  <a:txBody>
                    <a:bodyPr/>
                    <a:lstStyle/>
                    <a:p>
                      <a:pPr marL="0" marR="0">
                        <a:lnSpc>
                          <a:spcPct val="100000"/>
                        </a:lnSpc>
                        <a:spcBef>
                          <a:spcPts val="2400"/>
                        </a:spcBef>
                        <a:spcAft>
                          <a:spcPts val="600"/>
                        </a:spcAft>
                      </a:pPr>
                      <a:r>
                        <a:rPr lang="en-US" sz="1600" dirty="0">
                          <a:effectLst/>
                          <a:latin typeface="+mn-lt"/>
                        </a:rPr>
                        <a:t>CareFirst Enhanced PPO Plan</a:t>
                      </a:r>
                    </a:p>
                  </a:txBody>
                  <a:tcPr marR="68580" marT="91440" marB="91440">
                    <a:solidFill>
                      <a:srgbClr val="68ACE5"/>
                    </a:solidFill>
                  </a:tcPr>
                </a:tc>
                <a:extLst>
                  <a:ext uri="{0D108BD9-81ED-4DB2-BD59-A6C34878D82A}">
                    <a16:rowId xmlns:a16="http://schemas.microsoft.com/office/drawing/2014/main" val="857774216"/>
                  </a:ext>
                </a:extLst>
              </a:tr>
              <a:tr h="723067">
                <a:tc>
                  <a:txBody>
                    <a:bodyPr/>
                    <a:lstStyle/>
                    <a:p>
                      <a:pPr marL="0" marR="0" lvl="0" indent="0">
                        <a:lnSpc>
                          <a:spcPts val="2400"/>
                        </a:lnSpc>
                        <a:spcBef>
                          <a:spcPts val="300"/>
                        </a:spcBef>
                        <a:spcAft>
                          <a:spcPts val="60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Quantum Health access</a:t>
                      </a:r>
                    </a:p>
                  </a:txBody>
                  <a:tcPr marR="68580" marT="91440" marB="91440">
                    <a:solidFill>
                      <a:srgbClr val="68ACE5">
                        <a:alpha val="30250"/>
                      </a:srgbClr>
                    </a:solidFill>
                  </a:tcPr>
                </a:tc>
                <a:tc gridSpan="3">
                  <a:txBody>
                    <a:bodyPr/>
                    <a:lstStyle/>
                    <a:p>
                      <a:pPr marL="0" marR="0" lvl="0" indent="0">
                        <a:lnSpc>
                          <a:spcPts val="2400"/>
                        </a:lnSpc>
                        <a:spcBef>
                          <a:spcPts val="300"/>
                        </a:spcBef>
                        <a:spcAft>
                          <a:spcPts val="60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Yes</a:t>
                      </a:r>
                    </a:p>
                  </a:txBody>
                  <a:tcPr marR="68580" marT="91440" marB="91440">
                    <a:solidFill>
                      <a:srgbClr val="68ACE5">
                        <a:alpha val="30250"/>
                      </a:srgbClr>
                    </a:solidFill>
                  </a:tcPr>
                </a:tc>
                <a:tc hMerge="1">
                  <a:txBody>
                    <a:bodyPr/>
                    <a:lstStyle/>
                    <a:p>
                      <a:pPr marL="0" marR="0" lvl="0" indent="0">
                        <a:lnSpc>
                          <a:spcPts val="2400"/>
                        </a:lnSpc>
                        <a:spcBef>
                          <a:spcPts val="300"/>
                        </a:spcBef>
                        <a:spcAft>
                          <a:spcPts val="600"/>
                        </a:spcAft>
                        <a:buClr>
                          <a:srgbClr val="002C77"/>
                        </a:buClr>
                        <a:buFontTx/>
                        <a:buNone/>
                      </a:pPr>
                      <a:endParaRPr lang="en-US" sz="1600" b="0" i="0" dirty="0">
                        <a:effectLst/>
                        <a:latin typeface="+mn-lt"/>
                      </a:endParaRPr>
                    </a:p>
                  </a:txBody>
                  <a:tcPr marR="68580" marT="91440" marB="91440">
                    <a:solidFill>
                      <a:srgbClr val="68ACE5">
                        <a:alpha val="10000"/>
                      </a:srgbClr>
                    </a:solidFill>
                  </a:tcPr>
                </a:tc>
                <a:tc hMerge="1">
                  <a:txBody>
                    <a:bodyPr/>
                    <a:lstStyle/>
                    <a:p>
                      <a:pPr marL="0" marR="0" lvl="0" indent="0">
                        <a:lnSpc>
                          <a:spcPts val="2400"/>
                        </a:lnSpc>
                        <a:spcBef>
                          <a:spcPts val="300"/>
                        </a:spcBef>
                        <a:spcAft>
                          <a:spcPts val="600"/>
                        </a:spcAft>
                        <a:buClr>
                          <a:srgbClr val="002C77"/>
                        </a:buClr>
                        <a:buFontTx/>
                        <a:buNone/>
                      </a:pPr>
                      <a:endParaRPr lang="en-US" sz="16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alpha val="30000"/>
                      </a:srgbClr>
                    </a:solidFill>
                  </a:tcPr>
                </a:tc>
                <a:extLst>
                  <a:ext uri="{0D108BD9-81ED-4DB2-BD59-A6C34878D82A}">
                    <a16:rowId xmlns:a16="http://schemas.microsoft.com/office/drawing/2014/main" val="661590546"/>
                  </a:ext>
                </a:extLst>
              </a:tr>
              <a:tr h="723067">
                <a:tc>
                  <a:txBody>
                    <a:bodyPr/>
                    <a:lstStyle/>
                    <a:p>
                      <a:pPr marL="0" marR="0" lvl="0" indent="0">
                        <a:lnSpc>
                          <a:spcPts val="2400"/>
                        </a:lnSpc>
                        <a:spcBef>
                          <a:spcPts val="300"/>
                        </a:spcBef>
                        <a:spcAft>
                          <a:spcPts val="60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HSA eligible</a:t>
                      </a:r>
                    </a:p>
                  </a:txBody>
                  <a:tcPr marR="68580" marT="91440" marB="91440">
                    <a:solidFill>
                      <a:srgbClr val="68ACE5">
                        <a:alpha val="30250"/>
                      </a:srgbClr>
                    </a:solidFill>
                  </a:tcPr>
                </a:tc>
                <a:tc>
                  <a:txBody>
                    <a:bodyPr/>
                    <a:lstStyle/>
                    <a:p>
                      <a:pPr marL="0" marR="0" lvl="0" indent="0">
                        <a:lnSpc>
                          <a:spcPts val="2400"/>
                        </a:lnSpc>
                        <a:spcBef>
                          <a:spcPts val="300"/>
                        </a:spcBef>
                        <a:spcAft>
                          <a:spcPts val="60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Yes</a:t>
                      </a:r>
                    </a:p>
                  </a:txBody>
                  <a:tcPr marR="68580" marT="91440" marB="91440">
                    <a:solidFill>
                      <a:srgbClr val="68ACE5">
                        <a:alpha val="10000"/>
                      </a:srgbClr>
                    </a:solidFill>
                  </a:tcPr>
                </a:tc>
                <a:tc gridSpan="2">
                  <a:txBody>
                    <a:bodyPr/>
                    <a:lstStyle/>
                    <a:p>
                      <a:pPr marL="0" marR="0" lvl="0" indent="0">
                        <a:lnSpc>
                          <a:spcPts val="2400"/>
                        </a:lnSpc>
                        <a:spcBef>
                          <a:spcPts val="300"/>
                        </a:spcBef>
                        <a:spcAft>
                          <a:spcPts val="600"/>
                        </a:spcAft>
                        <a:buClr>
                          <a:srgbClr val="002C77"/>
                        </a:buClr>
                        <a:buFontTx/>
                        <a:buNone/>
                      </a:pPr>
                      <a:r>
                        <a:rPr lang="en-US" sz="1600" b="0" i="0" dirty="0">
                          <a:effectLst/>
                          <a:latin typeface="+mn-lt"/>
                        </a:rPr>
                        <a:t>No </a:t>
                      </a:r>
                    </a:p>
                  </a:txBody>
                  <a:tcPr marR="68580" marT="91440" marB="91440">
                    <a:solidFill>
                      <a:srgbClr val="68ACE5">
                        <a:alpha val="10000"/>
                      </a:srgbClr>
                    </a:solidFill>
                  </a:tcPr>
                </a:tc>
                <a:tc hMerge="1">
                  <a:txBody>
                    <a:bodyPr/>
                    <a:lstStyle/>
                    <a:p>
                      <a:pPr marL="0" marR="0" lvl="0" indent="0">
                        <a:lnSpc>
                          <a:spcPts val="2400"/>
                        </a:lnSpc>
                        <a:spcBef>
                          <a:spcPts val="300"/>
                        </a:spcBef>
                        <a:spcAft>
                          <a:spcPts val="600"/>
                        </a:spcAft>
                        <a:buClr>
                          <a:srgbClr val="002C77"/>
                        </a:buClr>
                        <a:buFontTx/>
                        <a:buNone/>
                      </a:pPr>
                      <a:endParaRPr lang="en-US" sz="16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alpha val="30000"/>
                      </a:srgbClr>
                    </a:solidFill>
                  </a:tcPr>
                </a:tc>
                <a:extLst>
                  <a:ext uri="{0D108BD9-81ED-4DB2-BD59-A6C34878D82A}">
                    <a16:rowId xmlns:a16="http://schemas.microsoft.com/office/drawing/2014/main" val="3510545880"/>
                  </a:ext>
                </a:extLst>
              </a:tr>
              <a:tr h="886857">
                <a:tc>
                  <a:txBody>
                    <a:bodyPr/>
                    <a:lstStyle/>
                    <a:p>
                      <a:pPr marL="0" marR="0" lvl="0" indent="0">
                        <a:lnSpc>
                          <a:spcPts val="2400"/>
                        </a:lnSpc>
                        <a:spcBef>
                          <a:spcPts val="300"/>
                        </a:spcBef>
                        <a:spcAft>
                          <a:spcPts val="60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Health Care FSA eligible</a:t>
                      </a:r>
                    </a:p>
                  </a:txBody>
                  <a:tcPr marR="68580" marT="91440" marB="91440">
                    <a:solidFill>
                      <a:srgbClr val="68ACE5">
                        <a:alpha val="30250"/>
                      </a:srgbClr>
                    </a:solidFill>
                  </a:tcPr>
                </a:tc>
                <a:tc>
                  <a:txBody>
                    <a:bodyPr/>
                    <a:lstStyle/>
                    <a:p>
                      <a:pPr marL="0" marR="0" lvl="0" indent="0">
                        <a:lnSpc>
                          <a:spcPts val="2400"/>
                        </a:lnSpc>
                        <a:spcBef>
                          <a:spcPts val="300"/>
                        </a:spcBef>
                        <a:spcAft>
                          <a:spcPts val="60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No; Limited Purpose FSA only (for dental and vision care expenses only) </a:t>
                      </a:r>
                    </a:p>
                  </a:txBody>
                  <a:tcPr marR="68580" marT="91440" marB="91440">
                    <a:solidFill>
                      <a:srgbClr val="68ACE5">
                        <a:alpha val="30000"/>
                      </a:srgbClr>
                    </a:solidFill>
                  </a:tcPr>
                </a:tc>
                <a:tc gridSpan="2">
                  <a:txBody>
                    <a:bodyPr/>
                    <a:lstStyle/>
                    <a:p>
                      <a:pPr marL="0" marR="0" lvl="0" indent="0">
                        <a:lnSpc>
                          <a:spcPts val="2400"/>
                        </a:lnSpc>
                        <a:spcBef>
                          <a:spcPts val="300"/>
                        </a:spcBef>
                        <a:spcAft>
                          <a:spcPts val="600"/>
                        </a:spcAft>
                        <a:buClr>
                          <a:srgbClr val="002C77"/>
                        </a:buClr>
                        <a:buFontTx/>
                        <a:buNone/>
                      </a:pPr>
                      <a:r>
                        <a:rPr lang="en-US" sz="1600" b="0" i="0" dirty="0">
                          <a:effectLst/>
                          <a:latin typeface="+mn-lt"/>
                        </a:rPr>
                        <a:t>Yes</a:t>
                      </a:r>
                    </a:p>
                  </a:txBody>
                  <a:tcPr marR="68580" marT="91440" marB="91440">
                    <a:solidFill>
                      <a:srgbClr val="68ACE5">
                        <a:alpha val="30000"/>
                      </a:srgbClr>
                    </a:solidFill>
                  </a:tcPr>
                </a:tc>
                <a:tc hMerge="1">
                  <a:txBody>
                    <a:bodyPr/>
                    <a:lstStyle/>
                    <a:p>
                      <a:pPr marL="0" marR="0" lvl="0" indent="0">
                        <a:lnSpc>
                          <a:spcPts val="2400"/>
                        </a:lnSpc>
                        <a:spcBef>
                          <a:spcPts val="300"/>
                        </a:spcBef>
                        <a:spcAft>
                          <a:spcPts val="60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Yes</a:t>
                      </a:r>
                    </a:p>
                  </a:txBody>
                  <a:tcPr marR="68580" marT="91440" marB="91440">
                    <a:solidFill>
                      <a:srgbClr val="68ACE5">
                        <a:alpha val="30000"/>
                      </a:srgbClr>
                    </a:solidFill>
                  </a:tcPr>
                </a:tc>
                <a:extLst>
                  <a:ext uri="{0D108BD9-81ED-4DB2-BD59-A6C34878D82A}">
                    <a16:rowId xmlns:a16="http://schemas.microsoft.com/office/drawing/2014/main" val="2401654880"/>
                  </a:ext>
                </a:extLst>
              </a:tr>
              <a:tr h="629791">
                <a:tc>
                  <a:txBody>
                    <a:bodyPr/>
                    <a:lstStyle/>
                    <a:p>
                      <a:pPr marL="0" marR="0" lvl="0" indent="0" algn="l" defTabSz="1097280" rtl="0" eaLnBrk="1" fontAlgn="auto" latinLnBrk="0" hangingPunct="1">
                        <a:lnSpc>
                          <a:spcPct val="100000"/>
                        </a:lnSpc>
                        <a:spcBef>
                          <a:spcPts val="300"/>
                        </a:spcBef>
                        <a:spcAft>
                          <a:spcPts val="600"/>
                        </a:spcAft>
                        <a:buClr>
                          <a:srgbClr val="002C77"/>
                        </a:buClr>
                        <a:buSzTx/>
                        <a:buFontTx/>
                        <a:buNone/>
                        <a:tabLst/>
                        <a:defRPr/>
                      </a:pPr>
                      <a:r>
                        <a:rPr lang="en-US" sz="1600" dirty="0">
                          <a:solidFill>
                            <a:srgbClr val="121A1F"/>
                          </a:solidFill>
                          <a:effectLst/>
                          <a:latin typeface="+mn-lt"/>
                          <a:ea typeface="Arial" panose="020B0604020202020204" pitchFamily="34" charset="0"/>
                          <a:cs typeface="Verdana" panose="020B0604030504040204" pitchFamily="34" charset="0"/>
                        </a:rPr>
                        <a:t>Prescription drugs managed by</a:t>
                      </a:r>
                    </a:p>
                  </a:txBody>
                  <a:tcPr marR="68580" marT="91440" marB="91440">
                    <a:solidFill>
                      <a:srgbClr val="68ACE5">
                        <a:alpha val="30250"/>
                      </a:srgbClr>
                    </a:solidFill>
                  </a:tcPr>
                </a:tc>
                <a:tc gridSpan="3">
                  <a:txBody>
                    <a:bodyPr/>
                    <a:lstStyle/>
                    <a:p>
                      <a:pPr marL="0" marR="0" lvl="0" indent="0" algn="ctr">
                        <a:lnSpc>
                          <a:spcPct val="100000"/>
                        </a:lnSpc>
                        <a:spcBef>
                          <a:spcPts val="0"/>
                        </a:spcBef>
                        <a:spcAft>
                          <a:spcPts val="0"/>
                        </a:spcAft>
                        <a:buClr>
                          <a:srgbClr val="002C77"/>
                        </a:buClr>
                        <a:buFontTx/>
                        <a:buNone/>
                      </a:pPr>
                      <a:r>
                        <a:rPr lang="en-US" sz="1800" b="1" dirty="0">
                          <a:solidFill>
                            <a:srgbClr val="121A1F"/>
                          </a:solidFill>
                          <a:effectLst/>
                          <a:latin typeface="+mn-lt"/>
                          <a:ea typeface="Arial" panose="020B0604020202020204" pitchFamily="34" charset="0"/>
                          <a:cs typeface="Verdana" panose="020B0604030504040204" pitchFamily="34" charset="0"/>
                        </a:rPr>
                        <a:t>Capital Rx</a:t>
                      </a:r>
                    </a:p>
                  </a:txBody>
                  <a:tcPr marR="68580" marT="91440" marB="91440">
                    <a:solidFill>
                      <a:srgbClr val="68ACE5">
                        <a:alpha val="10000"/>
                      </a:srgbClr>
                    </a:solidFill>
                  </a:tcPr>
                </a:tc>
                <a:tc hMerge="1">
                  <a:txBody>
                    <a:bodyPr/>
                    <a:lstStyle/>
                    <a:p>
                      <a:pPr marL="0" marR="0" lvl="0" indent="0">
                        <a:lnSpc>
                          <a:spcPct val="100000"/>
                        </a:lnSpc>
                        <a:spcBef>
                          <a:spcPts val="0"/>
                        </a:spcBef>
                        <a:spcAft>
                          <a:spcPts val="0"/>
                        </a:spcAft>
                        <a:buClr>
                          <a:srgbClr val="002C77"/>
                        </a:buClr>
                        <a:buFontTx/>
                        <a:buNone/>
                      </a:pPr>
                      <a:endParaRPr lang="en-US" sz="1600" b="0" i="0" dirty="0">
                        <a:effectLst/>
                        <a:latin typeface="+mn-lt"/>
                      </a:endParaRPr>
                    </a:p>
                  </a:txBody>
                  <a:tcPr marR="68580" marT="91440" marB="91440">
                    <a:solidFill>
                      <a:srgbClr val="68ACE5">
                        <a:alpha val="10000"/>
                      </a:srgbClr>
                    </a:solidFill>
                  </a:tcPr>
                </a:tc>
                <a:tc hMerge="1">
                  <a:txBody>
                    <a:bodyPr/>
                    <a:lstStyle/>
                    <a:p>
                      <a:pPr marL="0" marR="0" lvl="0" indent="0">
                        <a:lnSpc>
                          <a:spcPct val="100000"/>
                        </a:lnSpc>
                        <a:spcBef>
                          <a:spcPts val="0"/>
                        </a:spcBef>
                        <a:spcAft>
                          <a:spcPts val="0"/>
                        </a:spcAft>
                        <a:buClr>
                          <a:srgbClr val="002C77"/>
                        </a:buClr>
                        <a:buFontTx/>
                        <a:buNone/>
                      </a:pPr>
                      <a:endParaRPr lang="en-US" sz="1600" b="0" i="0" dirty="0">
                        <a:effectLst/>
                        <a:latin typeface="+mn-lt"/>
                      </a:endParaRPr>
                    </a:p>
                  </a:txBody>
                  <a:tcPr marR="68580" marT="91440" marB="91440">
                    <a:solidFill>
                      <a:srgbClr val="68ACE5">
                        <a:alpha val="30000"/>
                      </a:srgbClr>
                    </a:solidFill>
                  </a:tcPr>
                </a:tc>
                <a:extLst>
                  <a:ext uri="{0D108BD9-81ED-4DB2-BD59-A6C34878D82A}">
                    <a16:rowId xmlns:a16="http://schemas.microsoft.com/office/drawing/2014/main" val="1238092020"/>
                  </a:ext>
                </a:extLst>
              </a:tr>
              <a:tr h="629791">
                <a:tc>
                  <a:txBody>
                    <a:bodyPr/>
                    <a:lstStyle/>
                    <a:p>
                      <a:pPr marL="0" marR="0" lvl="0" indent="0" algn="l" defTabSz="1097280" rtl="0" eaLnBrk="1" fontAlgn="auto" latinLnBrk="0" hangingPunct="1">
                        <a:lnSpc>
                          <a:spcPts val="2400"/>
                        </a:lnSpc>
                        <a:spcBef>
                          <a:spcPts val="300"/>
                        </a:spcBef>
                        <a:spcAft>
                          <a:spcPts val="600"/>
                        </a:spcAft>
                        <a:buClr>
                          <a:srgbClr val="002C77"/>
                        </a:buClr>
                        <a:buSzTx/>
                        <a:buFontTx/>
                        <a:buNone/>
                        <a:tabLst/>
                        <a:defRPr/>
                      </a:pPr>
                      <a:r>
                        <a:rPr lang="en-US" sz="1600" b="1" dirty="0">
                          <a:solidFill>
                            <a:srgbClr val="121A1F"/>
                          </a:solidFill>
                          <a:effectLst/>
                          <a:latin typeface="+mn-lt"/>
                          <a:ea typeface="Arial" panose="020B0604020202020204" pitchFamily="34" charset="0"/>
                          <a:cs typeface="Verdana" panose="020B0604030504040204" pitchFamily="34" charset="0"/>
                        </a:rPr>
                        <a:t>Prescription drug overview</a:t>
                      </a:r>
                    </a:p>
                  </a:txBody>
                  <a:tcPr marR="68580" marT="91440" marB="91440">
                    <a:solidFill>
                      <a:srgbClr val="68ACE5">
                        <a:alpha val="30250"/>
                      </a:srgbClr>
                    </a:solidFill>
                  </a:tcPr>
                </a:tc>
                <a:tc>
                  <a:txBody>
                    <a:bodyPr/>
                    <a:lstStyle/>
                    <a:p>
                      <a:pPr marL="0" marR="0">
                        <a:spcBef>
                          <a:spcPts val="300"/>
                        </a:spcBef>
                        <a:spcAft>
                          <a:spcPts val="600"/>
                        </a:spcAft>
                      </a:pPr>
                      <a:r>
                        <a:rPr lang="en-US" sz="1600" b="0" dirty="0">
                          <a:solidFill>
                            <a:srgbClr val="121A1F"/>
                          </a:solidFill>
                          <a:effectLst/>
                          <a:latin typeface="+mn-lt"/>
                          <a:ea typeface="Arial" panose="020B0604020202020204" pitchFamily="34" charset="0"/>
                          <a:cs typeface="Verdana" panose="020B0604030504040204" pitchFamily="34" charset="0"/>
                        </a:rPr>
                        <a:t>After meeting the plan’s medical deductible, you pay a copay or coinsurance amount per prescription</a:t>
                      </a:r>
                    </a:p>
                  </a:txBody>
                  <a:tcPr marL="68580" marR="68580" marT="0" marB="0">
                    <a:solidFill>
                      <a:srgbClr val="68ACE5">
                        <a:alpha val="30000"/>
                      </a:srgbClr>
                    </a:solidFill>
                  </a:tcPr>
                </a:tc>
                <a:tc gridSpan="2">
                  <a:txBody>
                    <a:bodyPr/>
                    <a:lstStyle/>
                    <a:p>
                      <a:pPr marL="0" marR="0" algn="ctr">
                        <a:spcBef>
                          <a:spcPts val="300"/>
                        </a:spcBef>
                        <a:spcAft>
                          <a:spcPts val="600"/>
                        </a:spcAft>
                      </a:pPr>
                      <a:r>
                        <a:rPr lang="en-US" sz="1600" b="0" dirty="0">
                          <a:solidFill>
                            <a:srgbClr val="121A1F"/>
                          </a:solidFill>
                          <a:effectLst/>
                          <a:latin typeface="+mn-lt"/>
                          <a:ea typeface="Arial" panose="020B0604020202020204" pitchFamily="34" charset="0"/>
                          <a:cs typeface="Verdana" panose="020B0604030504040204" pitchFamily="34" charset="0"/>
                        </a:rPr>
                        <a:t>No deductible; you pay copay or coinsurance depending on the type of drug</a:t>
                      </a:r>
                    </a:p>
                  </a:txBody>
                  <a:tcPr marL="68580" marR="68580" marT="0" marB="0">
                    <a:solidFill>
                      <a:srgbClr val="68ACE5">
                        <a:alpha val="30000"/>
                      </a:srgbClr>
                    </a:solidFill>
                  </a:tcPr>
                </a:tc>
                <a:tc hMerge="1">
                  <a:txBody>
                    <a:bodyPr/>
                    <a:lstStyle/>
                    <a:p>
                      <a:pPr marL="0" marR="0">
                        <a:spcBef>
                          <a:spcPts val="300"/>
                        </a:spcBef>
                        <a:spcAft>
                          <a:spcPts val="600"/>
                        </a:spcAft>
                      </a:pPr>
                      <a:r>
                        <a:rPr lang="en-US" sz="1600" b="0" dirty="0">
                          <a:solidFill>
                            <a:srgbClr val="121A1F"/>
                          </a:solidFill>
                          <a:effectLst/>
                          <a:latin typeface="+mn-lt"/>
                          <a:ea typeface="Arial" panose="020B0604020202020204" pitchFamily="34" charset="0"/>
                          <a:cs typeface="Verdana" panose="020B0604030504040204" pitchFamily="34" charset="0"/>
                        </a:rPr>
                        <a:t>No deductible; you pay copay or coinsurance depending on the type of drug</a:t>
                      </a:r>
                    </a:p>
                  </a:txBody>
                  <a:tcPr marL="68580" marR="68580" marT="0" marB="0">
                    <a:solidFill>
                      <a:srgbClr val="68ACE5">
                        <a:alpha val="30000"/>
                      </a:srgbClr>
                    </a:solidFill>
                  </a:tcPr>
                </a:tc>
                <a:extLst>
                  <a:ext uri="{0D108BD9-81ED-4DB2-BD59-A6C34878D82A}">
                    <a16:rowId xmlns:a16="http://schemas.microsoft.com/office/drawing/2014/main" val="4042330226"/>
                  </a:ext>
                </a:extLst>
              </a:tr>
            </a:tbl>
          </a:graphicData>
        </a:graphic>
      </p:graphicFrame>
      <p:pic>
        <p:nvPicPr>
          <p:cNvPr id="3" name="Recorded Sound">
            <a:hlinkClick r:id="" action="ppaction://media"/>
            <a:extLst>
              <a:ext uri="{FF2B5EF4-FFF2-40B4-BE49-F238E27FC236}">
                <a16:creationId xmlns:a16="http://schemas.microsoft.com/office/drawing/2014/main" id="{829ABF0A-6A59-4004-92AA-657FFDDCB4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32002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3034-3FA7-54C7-EB9A-3C4774866A26}"/>
              </a:ext>
            </a:extLst>
          </p:cNvPr>
          <p:cNvSpPr>
            <a:spLocks noGrp="1"/>
          </p:cNvSpPr>
          <p:nvPr>
            <p:ph type="title"/>
          </p:nvPr>
        </p:nvSpPr>
        <p:spPr/>
        <p:txBody>
          <a:bodyPr/>
          <a:lstStyle/>
          <a:p>
            <a:r>
              <a:rPr lang="en-US" dirty="0"/>
              <a:t>Medical Plan Options</a:t>
            </a:r>
          </a:p>
        </p:txBody>
      </p:sp>
      <p:sp>
        <p:nvSpPr>
          <p:cNvPr id="4" name="Slide Number Placeholder 3">
            <a:extLst>
              <a:ext uri="{FF2B5EF4-FFF2-40B4-BE49-F238E27FC236}">
                <a16:creationId xmlns:a16="http://schemas.microsoft.com/office/drawing/2014/main" id="{C7C22BC2-0586-4526-020A-0D07BD91D802}"/>
              </a:ext>
            </a:extLst>
          </p:cNvPr>
          <p:cNvSpPr>
            <a:spLocks noGrp="1"/>
          </p:cNvSpPr>
          <p:nvPr>
            <p:ph type="sldNum" sz="quarter" idx="4"/>
          </p:nvPr>
        </p:nvSpPr>
        <p:spPr/>
        <p:txBody>
          <a:bodyPr/>
          <a:lstStyle/>
          <a:p>
            <a:fld id="{BC825DD3-F8EA-8B4C-9EBB-4B822F02D76E}" type="slidenum">
              <a:rPr lang="en-US" smtClean="0"/>
              <a:pPr/>
              <a:t>17</a:t>
            </a:fld>
            <a:endParaRPr lang="en-US" dirty="0"/>
          </a:p>
        </p:txBody>
      </p:sp>
      <p:graphicFrame>
        <p:nvGraphicFramePr>
          <p:cNvPr id="3" name="Table 2">
            <a:extLst>
              <a:ext uri="{FF2B5EF4-FFF2-40B4-BE49-F238E27FC236}">
                <a16:creationId xmlns:a16="http://schemas.microsoft.com/office/drawing/2014/main" id="{D69EBDB2-0BC2-B21C-F4C6-817163F1B2C8}"/>
              </a:ext>
            </a:extLst>
          </p:cNvPr>
          <p:cNvGraphicFramePr>
            <a:graphicFrameLocks noGrp="1"/>
          </p:cNvGraphicFramePr>
          <p:nvPr>
            <p:extLst>
              <p:ext uri="{D42A27DB-BD31-4B8C-83A1-F6EECF244321}">
                <p14:modId xmlns:p14="http://schemas.microsoft.com/office/powerpoint/2010/main" val="1664726204"/>
              </p:ext>
            </p:extLst>
          </p:nvPr>
        </p:nvGraphicFramePr>
        <p:xfrm>
          <a:off x="817246" y="1326283"/>
          <a:ext cx="10382043" cy="6576060"/>
        </p:xfrm>
        <a:graphic>
          <a:graphicData uri="http://schemas.openxmlformats.org/drawingml/2006/table">
            <a:tbl>
              <a:tblPr firstRow="1" firstCol="1" bandRow="1">
                <a:tableStyleId>{5C22544A-7EE6-4342-B048-85BDC9FD1C3A}</a:tableStyleId>
              </a:tblPr>
              <a:tblGrid>
                <a:gridCol w="2048884">
                  <a:extLst>
                    <a:ext uri="{9D8B030D-6E8A-4147-A177-3AD203B41FA5}">
                      <a16:colId xmlns:a16="http://schemas.microsoft.com/office/drawing/2014/main" val="925139546"/>
                    </a:ext>
                  </a:extLst>
                </a:gridCol>
                <a:gridCol w="2949887">
                  <a:extLst>
                    <a:ext uri="{9D8B030D-6E8A-4147-A177-3AD203B41FA5}">
                      <a16:colId xmlns:a16="http://schemas.microsoft.com/office/drawing/2014/main" val="3540197396"/>
                    </a:ext>
                  </a:extLst>
                </a:gridCol>
                <a:gridCol w="2687216">
                  <a:extLst>
                    <a:ext uri="{9D8B030D-6E8A-4147-A177-3AD203B41FA5}">
                      <a16:colId xmlns:a16="http://schemas.microsoft.com/office/drawing/2014/main" val="1251508301"/>
                    </a:ext>
                  </a:extLst>
                </a:gridCol>
                <a:gridCol w="2696056">
                  <a:extLst>
                    <a:ext uri="{9D8B030D-6E8A-4147-A177-3AD203B41FA5}">
                      <a16:colId xmlns:a16="http://schemas.microsoft.com/office/drawing/2014/main" val="3593188278"/>
                    </a:ext>
                  </a:extLst>
                </a:gridCol>
              </a:tblGrid>
              <a:tr h="610399">
                <a:tc>
                  <a:txBody>
                    <a:bodyPr/>
                    <a:lstStyle/>
                    <a:p>
                      <a:pPr marL="0" marR="0">
                        <a:lnSpc>
                          <a:spcPct val="100000"/>
                        </a:lnSpc>
                        <a:spcBef>
                          <a:spcPts val="2400"/>
                        </a:spcBef>
                        <a:spcAft>
                          <a:spcPts val="600"/>
                        </a:spcAft>
                      </a:pPr>
                      <a:endParaRPr lang="en-US" sz="16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solidFill>
                  </a:tcPr>
                </a:tc>
                <a:tc>
                  <a:txBody>
                    <a:bodyPr/>
                    <a:lstStyle/>
                    <a:p>
                      <a:pPr marL="0" marR="0">
                        <a:lnSpc>
                          <a:spcPct val="100000"/>
                        </a:lnSpc>
                        <a:spcBef>
                          <a:spcPts val="2400"/>
                        </a:spcBef>
                        <a:spcAft>
                          <a:spcPts val="600"/>
                        </a:spcAft>
                      </a:pPr>
                      <a:r>
                        <a:rPr lang="en-US" sz="1600">
                          <a:effectLst/>
                          <a:latin typeface="+mn-lt"/>
                        </a:rPr>
                        <a:t>CareFirst High Deductible Health Plan (HDHP) </a:t>
                      </a:r>
                      <a:endParaRPr lang="en-US" sz="16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solidFill>
                  </a:tcPr>
                </a:tc>
                <a:tc>
                  <a:txBody>
                    <a:bodyPr/>
                    <a:lstStyle/>
                    <a:p>
                      <a:pPr marL="0" marR="0">
                        <a:lnSpc>
                          <a:spcPct val="100000"/>
                        </a:lnSpc>
                        <a:spcBef>
                          <a:spcPts val="2400"/>
                        </a:spcBef>
                        <a:spcAft>
                          <a:spcPts val="600"/>
                        </a:spcAft>
                      </a:pPr>
                      <a:r>
                        <a:rPr lang="en-US" sz="1600">
                          <a:effectLst/>
                          <a:latin typeface="+mn-lt"/>
                        </a:rPr>
                        <a:t>CareFirst Core PPO Plan</a:t>
                      </a:r>
                      <a:endParaRPr lang="en-US" sz="1600" dirty="0">
                        <a:effectLst/>
                        <a:latin typeface="+mn-lt"/>
                      </a:endParaRPr>
                    </a:p>
                  </a:txBody>
                  <a:tcPr marR="68580" marT="91440" marB="91440">
                    <a:solidFill>
                      <a:srgbClr val="68ACE5"/>
                    </a:solidFill>
                  </a:tcPr>
                </a:tc>
                <a:tc>
                  <a:txBody>
                    <a:bodyPr/>
                    <a:lstStyle/>
                    <a:p>
                      <a:pPr marL="0" marR="0">
                        <a:lnSpc>
                          <a:spcPct val="100000"/>
                        </a:lnSpc>
                        <a:spcBef>
                          <a:spcPts val="2400"/>
                        </a:spcBef>
                        <a:spcAft>
                          <a:spcPts val="600"/>
                        </a:spcAft>
                      </a:pPr>
                      <a:r>
                        <a:rPr lang="en-US" sz="1600" dirty="0">
                          <a:effectLst/>
                          <a:latin typeface="+mn-lt"/>
                        </a:rPr>
                        <a:t>CareFirst Enhanced PPO Plan</a:t>
                      </a:r>
                    </a:p>
                  </a:txBody>
                  <a:tcPr marR="68580" marT="91440" marB="91440">
                    <a:solidFill>
                      <a:srgbClr val="68ACE5"/>
                    </a:solidFill>
                  </a:tcPr>
                </a:tc>
                <a:extLst>
                  <a:ext uri="{0D108BD9-81ED-4DB2-BD59-A6C34878D82A}">
                    <a16:rowId xmlns:a16="http://schemas.microsoft.com/office/drawing/2014/main" val="857774216"/>
                  </a:ext>
                </a:extLst>
              </a:tr>
              <a:tr h="1720216">
                <a:tc>
                  <a:txBody>
                    <a:bodyPr/>
                    <a:lstStyle/>
                    <a:p>
                      <a:pPr marL="0" marR="0" lvl="0" indent="0" algn="l" defTabSz="1097280" rtl="0" eaLnBrk="1" fontAlgn="auto" latinLnBrk="0" hangingPunct="1">
                        <a:lnSpc>
                          <a:spcPts val="2400"/>
                        </a:lnSpc>
                        <a:spcBef>
                          <a:spcPts val="300"/>
                        </a:spcBef>
                        <a:spcAft>
                          <a:spcPts val="600"/>
                        </a:spcAft>
                        <a:buClr>
                          <a:srgbClr val="002C77"/>
                        </a:buClr>
                        <a:buSzTx/>
                        <a:buFontTx/>
                        <a:buNone/>
                        <a:tabLst/>
                        <a:defRPr/>
                      </a:pPr>
                      <a:r>
                        <a:rPr lang="en-US" sz="1600" b="1" dirty="0">
                          <a:solidFill>
                            <a:srgbClr val="121A1F"/>
                          </a:solidFill>
                          <a:effectLst/>
                          <a:latin typeface="+mn-lt"/>
                          <a:ea typeface="Arial" panose="020B0604020202020204" pitchFamily="34" charset="0"/>
                          <a:cs typeface="Verdana" panose="020B0604030504040204" pitchFamily="34" charset="0"/>
                        </a:rPr>
                        <a:t>Prescription drugs: retail </a:t>
                      </a:r>
                      <a:r>
                        <a:rPr lang="en-US" sz="1600" b="0" dirty="0">
                          <a:solidFill>
                            <a:srgbClr val="121A1F"/>
                          </a:solidFill>
                          <a:effectLst/>
                          <a:latin typeface="+mn-lt"/>
                          <a:ea typeface="Arial" panose="020B0604020202020204" pitchFamily="34" charset="0"/>
                          <a:cs typeface="Verdana" panose="020B0604030504040204" pitchFamily="34" charset="0"/>
                        </a:rPr>
                        <a:t>(up to 30-day supply) </a:t>
                      </a:r>
                    </a:p>
                  </a:txBody>
                  <a:tcPr marR="68580" marT="91440" marB="91440">
                    <a:solidFill>
                      <a:srgbClr val="68ACE5">
                        <a:alpha val="30250"/>
                      </a:srgbClr>
                    </a:solidFill>
                  </a:tcPr>
                </a:tc>
                <a:tc>
                  <a:txBody>
                    <a:bodyPr/>
                    <a:lstStyle/>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Generic: </a:t>
                      </a:r>
                      <a:r>
                        <a:rPr lang="en-US" sz="1600" b="0" dirty="0">
                          <a:solidFill>
                            <a:srgbClr val="121A1F"/>
                          </a:solidFill>
                          <a:effectLst/>
                          <a:latin typeface="+mn-lt"/>
                          <a:ea typeface="Arial" panose="020B0604020202020204" pitchFamily="34" charset="0"/>
                          <a:cs typeface="Verdana" panose="020B0604030504040204" pitchFamily="34" charset="0"/>
                        </a:rPr>
                        <a:t>$10 copay after deductible</a:t>
                      </a: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 </a:t>
                      </a: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Formulary brand name: </a:t>
                      </a:r>
                      <a:r>
                        <a:rPr lang="en-US" sz="1600" b="0" dirty="0">
                          <a:solidFill>
                            <a:srgbClr val="121A1F"/>
                          </a:solidFill>
                          <a:effectLst/>
                          <a:latin typeface="+mn-lt"/>
                          <a:ea typeface="Arial" panose="020B0604020202020204" pitchFamily="34" charset="0"/>
                          <a:cs typeface="Verdana" panose="020B0604030504040204" pitchFamily="34" charset="0"/>
                        </a:rPr>
                        <a:t>You pay 20% of the cost after deductible is met</a:t>
                      </a: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 </a:t>
                      </a: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Non-formulary brand: </a:t>
                      </a:r>
                      <a:r>
                        <a:rPr lang="en-US" sz="1600" b="0" dirty="0">
                          <a:solidFill>
                            <a:srgbClr val="121A1F"/>
                          </a:solidFill>
                          <a:effectLst/>
                          <a:latin typeface="+mn-lt"/>
                          <a:ea typeface="Arial" panose="020B0604020202020204" pitchFamily="34" charset="0"/>
                          <a:cs typeface="Verdana" panose="020B0604030504040204" pitchFamily="34" charset="0"/>
                        </a:rPr>
                        <a:t>You pay 25% of the cost after deductible is met</a:t>
                      </a: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 </a:t>
                      </a:r>
                      <a:endParaRPr lang="en-US" sz="1600" dirty="0">
                        <a:solidFill>
                          <a:srgbClr val="121A1F"/>
                        </a:solidFill>
                        <a:effectLst/>
                        <a:latin typeface="+mn-lt"/>
                        <a:ea typeface="Arial" panose="020B0604020202020204" pitchFamily="34" charset="0"/>
                        <a:cs typeface="Verdana" panose="020B0604030504040204" pitchFamily="34" charset="0"/>
                      </a:endParaRPr>
                    </a:p>
                  </a:txBody>
                  <a:tcPr marL="68580" marR="68580" marT="0" marB="0">
                    <a:solidFill>
                      <a:srgbClr val="68ACE5">
                        <a:alpha val="30000"/>
                      </a:srgbClr>
                    </a:solidFill>
                  </a:tcPr>
                </a:tc>
                <a:tc>
                  <a:txBody>
                    <a:bodyPr/>
                    <a:lstStyle/>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Generic: </a:t>
                      </a:r>
                      <a:r>
                        <a:rPr lang="en-US" sz="1600" b="0" dirty="0">
                          <a:solidFill>
                            <a:srgbClr val="121A1F"/>
                          </a:solidFill>
                          <a:effectLst/>
                          <a:latin typeface="+mn-lt"/>
                          <a:ea typeface="Arial" panose="020B0604020202020204" pitchFamily="34" charset="0"/>
                          <a:cs typeface="Verdana" panose="020B0604030504040204" pitchFamily="34" charset="0"/>
                        </a:rPr>
                        <a:t>$10 copay</a:t>
                      </a: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 </a:t>
                      </a: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Formulary brand name: </a:t>
                      </a:r>
                      <a:r>
                        <a:rPr lang="en-US" sz="1600" b="0" dirty="0">
                          <a:solidFill>
                            <a:srgbClr val="121A1F"/>
                          </a:solidFill>
                          <a:effectLst/>
                          <a:latin typeface="+mn-lt"/>
                          <a:ea typeface="Arial" panose="020B0604020202020204" pitchFamily="34" charset="0"/>
                          <a:cs typeface="Verdana" panose="020B0604030504040204" pitchFamily="34" charset="0"/>
                        </a:rPr>
                        <a:t>You pay 20% of the cost (max $60</a:t>
                      </a:r>
                      <a:r>
                        <a:rPr lang="en-US" sz="1600" b="1" dirty="0">
                          <a:solidFill>
                            <a:srgbClr val="121A1F"/>
                          </a:solidFill>
                          <a:effectLst/>
                          <a:latin typeface="+mn-lt"/>
                          <a:ea typeface="Arial" panose="020B0604020202020204" pitchFamily="34" charset="0"/>
                          <a:cs typeface="Verdana" panose="020B0604030504040204" pitchFamily="34" charset="0"/>
                        </a:rPr>
                        <a:t>)</a:t>
                      </a: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 </a:t>
                      </a: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Non-formulary brand: </a:t>
                      </a:r>
                      <a:r>
                        <a:rPr lang="en-US" sz="1600" b="0" dirty="0">
                          <a:solidFill>
                            <a:srgbClr val="121A1F"/>
                          </a:solidFill>
                          <a:effectLst/>
                          <a:latin typeface="+mn-lt"/>
                          <a:ea typeface="Arial" panose="020B0604020202020204" pitchFamily="34" charset="0"/>
                          <a:cs typeface="Verdana" panose="020B0604030504040204" pitchFamily="34" charset="0"/>
                        </a:rPr>
                        <a:t>You pay 25% of the cost (max $125)</a:t>
                      </a:r>
                    </a:p>
                  </a:txBody>
                  <a:tcPr marL="68580" marR="68580" marT="0" marB="0">
                    <a:solidFill>
                      <a:srgbClr val="68ACE5">
                        <a:alpha val="30000"/>
                      </a:srgbClr>
                    </a:solidFill>
                  </a:tcPr>
                </a:tc>
                <a:tc>
                  <a:txBody>
                    <a:bodyPr/>
                    <a:lstStyle/>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Generic: </a:t>
                      </a:r>
                      <a:r>
                        <a:rPr lang="en-US" sz="1600" b="0" dirty="0">
                          <a:solidFill>
                            <a:srgbClr val="121A1F"/>
                          </a:solidFill>
                          <a:effectLst/>
                          <a:latin typeface="+mn-lt"/>
                          <a:ea typeface="Arial" panose="020B0604020202020204" pitchFamily="34" charset="0"/>
                          <a:cs typeface="Verdana" panose="020B0604030504040204" pitchFamily="34" charset="0"/>
                        </a:rPr>
                        <a:t>$10 copay</a:t>
                      </a: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 </a:t>
                      </a: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Formulary brand name: </a:t>
                      </a:r>
                      <a:r>
                        <a:rPr lang="en-US" sz="1600" b="0" dirty="0">
                          <a:solidFill>
                            <a:srgbClr val="121A1F"/>
                          </a:solidFill>
                          <a:effectLst/>
                          <a:latin typeface="+mn-lt"/>
                          <a:ea typeface="Arial" panose="020B0604020202020204" pitchFamily="34" charset="0"/>
                          <a:cs typeface="Verdana" panose="020B0604030504040204" pitchFamily="34" charset="0"/>
                        </a:rPr>
                        <a:t>You pay 10% of the cost (max $30)</a:t>
                      </a: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 </a:t>
                      </a: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Non-formulary brand: </a:t>
                      </a:r>
                      <a:r>
                        <a:rPr lang="en-US" sz="1600" b="0" dirty="0">
                          <a:solidFill>
                            <a:srgbClr val="121A1F"/>
                          </a:solidFill>
                          <a:effectLst/>
                          <a:latin typeface="+mn-lt"/>
                          <a:ea typeface="Arial" panose="020B0604020202020204" pitchFamily="34" charset="0"/>
                          <a:cs typeface="Verdana" panose="020B0604030504040204" pitchFamily="34" charset="0"/>
                        </a:rPr>
                        <a:t>You pay 10% of the cost (max $75)</a:t>
                      </a:r>
                    </a:p>
                  </a:txBody>
                  <a:tcPr marL="68580" marR="68580" marT="0" marB="0">
                    <a:solidFill>
                      <a:srgbClr val="68ACE5">
                        <a:alpha val="30000"/>
                      </a:srgbClr>
                    </a:solidFill>
                  </a:tcPr>
                </a:tc>
                <a:extLst>
                  <a:ext uri="{0D108BD9-81ED-4DB2-BD59-A6C34878D82A}">
                    <a16:rowId xmlns:a16="http://schemas.microsoft.com/office/drawing/2014/main" val="2401654880"/>
                  </a:ext>
                </a:extLst>
              </a:tr>
              <a:tr h="1720216">
                <a:tc>
                  <a:txBody>
                    <a:bodyPr/>
                    <a:lstStyle/>
                    <a:p>
                      <a:pPr marL="0" marR="0" lvl="0" indent="0" algn="l" defTabSz="1097280" rtl="0" eaLnBrk="1" fontAlgn="auto" latinLnBrk="0" hangingPunct="1">
                        <a:lnSpc>
                          <a:spcPct val="100000"/>
                        </a:lnSpc>
                        <a:spcBef>
                          <a:spcPts val="300"/>
                        </a:spcBef>
                        <a:spcAft>
                          <a:spcPts val="600"/>
                        </a:spcAft>
                        <a:buClr>
                          <a:srgbClr val="002C77"/>
                        </a:buClr>
                        <a:buSzTx/>
                        <a:buFontTx/>
                        <a:buNone/>
                        <a:tabLst/>
                        <a:defRPr/>
                      </a:pPr>
                      <a:r>
                        <a:rPr lang="en-US" sz="1600" dirty="0">
                          <a:solidFill>
                            <a:srgbClr val="121A1F"/>
                          </a:solidFill>
                          <a:effectLst/>
                          <a:latin typeface="+mn-lt"/>
                          <a:ea typeface="Arial" panose="020B0604020202020204" pitchFamily="34" charset="0"/>
                          <a:cs typeface="Verdana" panose="020B0604030504040204" pitchFamily="34" charset="0"/>
                        </a:rPr>
                        <a:t>Prescription drugs: mail order </a:t>
                      </a:r>
                      <a:r>
                        <a:rPr lang="en-US" sz="1600" b="0" dirty="0">
                          <a:solidFill>
                            <a:srgbClr val="121A1F"/>
                          </a:solidFill>
                          <a:effectLst/>
                          <a:latin typeface="+mn-lt"/>
                          <a:ea typeface="Arial" panose="020B0604020202020204" pitchFamily="34" charset="0"/>
                          <a:cs typeface="Verdana" panose="020B0604030504040204" pitchFamily="34" charset="0"/>
                        </a:rPr>
                        <a:t>(up to 90-day supply) </a:t>
                      </a:r>
                    </a:p>
                  </a:txBody>
                  <a:tcPr marR="68580" marT="91440" marB="91440">
                    <a:solidFill>
                      <a:srgbClr val="68ACE5">
                        <a:alpha val="30250"/>
                      </a:srgbClr>
                    </a:solidFill>
                  </a:tcPr>
                </a:tc>
                <a:tc>
                  <a:txBody>
                    <a:bodyPr/>
                    <a:lstStyle/>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Generic: $25 after deductible</a:t>
                      </a: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 </a:t>
                      </a: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Formulary brand name: </a:t>
                      </a:r>
                      <a:r>
                        <a:rPr lang="en-US" sz="1600" b="0" dirty="0">
                          <a:solidFill>
                            <a:srgbClr val="121A1F"/>
                          </a:solidFill>
                          <a:effectLst/>
                          <a:latin typeface="+mn-lt"/>
                          <a:ea typeface="Arial" panose="020B0604020202020204" pitchFamily="34" charset="0"/>
                          <a:cs typeface="Verdana" panose="020B0604030504040204" pitchFamily="34" charset="0"/>
                        </a:rPr>
                        <a:t>You pay 20% of the cost after deductible is met</a:t>
                      </a: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 </a:t>
                      </a: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Non-formulary brand: </a:t>
                      </a:r>
                      <a:r>
                        <a:rPr lang="en-US" sz="1600" b="0" dirty="0">
                          <a:solidFill>
                            <a:srgbClr val="121A1F"/>
                          </a:solidFill>
                          <a:effectLst/>
                          <a:latin typeface="+mn-lt"/>
                          <a:ea typeface="Arial" panose="020B0604020202020204" pitchFamily="34" charset="0"/>
                          <a:cs typeface="Verdana" panose="020B0604030504040204" pitchFamily="34" charset="0"/>
                        </a:rPr>
                        <a:t>You pay 25% of the cost after deductible is met</a:t>
                      </a:r>
                    </a:p>
                  </a:txBody>
                  <a:tcPr marL="68580" marR="68580" marT="0" marB="0">
                    <a:solidFill>
                      <a:srgbClr val="68ACE5">
                        <a:alpha val="10000"/>
                      </a:srgbClr>
                    </a:solidFill>
                  </a:tcPr>
                </a:tc>
                <a:tc>
                  <a:txBody>
                    <a:bodyPr/>
                    <a:lstStyle/>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Generic:</a:t>
                      </a:r>
                      <a:r>
                        <a:rPr lang="en-US" sz="1600" dirty="0">
                          <a:solidFill>
                            <a:srgbClr val="121A1F"/>
                          </a:solidFill>
                          <a:effectLst/>
                          <a:latin typeface="+mn-lt"/>
                          <a:ea typeface="Arial" panose="020B0604020202020204" pitchFamily="34" charset="0"/>
                          <a:cs typeface="Verdana" panose="020B0604030504040204" pitchFamily="34" charset="0"/>
                        </a:rPr>
                        <a:t> $20 copay</a:t>
                      </a:r>
                    </a:p>
                    <a:p>
                      <a:pPr marL="0" marR="0">
                        <a:spcBef>
                          <a:spcPts val="300"/>
                        </a:spcBef>
                        <a:spcAft>
                          <a:spcPts val="600"/>
                        </a:spcAft>
                      </a:pPr>
                      <a:r>
                        <a:rPr lang="en-US" sz="1600" dirty="0">
                          <a:solidFill>
                            <a:srgbClr val="121A1F"/>
                          </a:solidFill>
                          <a:effectLst/>
                          <a:latin typeface="+mn-lt"/>
                          <a:ea typeface="Arial" panose="020B0604020202020204" pitchFamily="34" charset="0"/>
                          <a:cs typeface="Verdana" panose="020B0604030504040204" pitchFamily="34" charset="0"/>
                        </a:rPr>
                        <a:t> </a:t>
                      </a: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Formulary brand name: </a:t>
                      </a:r>
                      <a:r>
                        <a:rPr lang="en-US" sz="1600" dirty="0">
                          <a:solidFill>
                            <a:srgbClr val="121A1F"/>
                          </a:solidFill>
                          <a:effectLst/>
                          <a:latin typeface="+mn-lt"/>
                          <a:ea typeface="Arial" panose="020B0604020202020204" pitchFamily="34" charset="0"/>
                          <a:cs typeface="Verdana" panose="020B0604030504040204" pitchFamily="34" charset="0"/>
                        </a:rPr>
                        <a:t>You pay 20% of the cost (max $120)</a:t>
                      </a:r>
                    </a:p>
                    <a:p>
                      <a:pPr marL="0" marR="0">
                        <a:spcBef>
                          <a:spcPts val="300"/>
                        </a:spcBef>
                        <a:spcAft>
                          <a:spcPts val="600"/>
                        </a:spcAft>
                      </a:pPr>
                      <a:r>
                        <a:rPr lang="en-US" sz="1600" dirty="0">
                          <a:solidFill>
                            <a:srgbClr val="121A1F"/>
                          </a:solidFill>
                          <a:effectLst/>
                          <a:latin typeface="+mn-lt"/>
                          <a:ea typeface="Arial" panose="020B0604020202020204" pitchFamily="34" charset="0"/>
                          <a:cs typeface="Verdana" panose="020B0604030504040204" pitchFamily="34" charset="0"/>
                        </a:rPr>
                        <a:t> </a:t>
                      </a: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Non-formulary brand:</a:t>
                      </a:r>
                      <a:r>
                        <a:rPr lang="en-US" sz="1600" dirty="0">
                          <a:solidFill>
                            <a:srgbClr val="121A1F"/>
                          </a:solidFill>
                          <a:effectLst/>
                          <a:latin typeface="+mn-lt"/>
                          <a:ea typeface="Arial" panose="020B0604020202020204" pitchFamily="34" charset="0"/>
                          <a:cs typeface="Verdana" panose="020B0604030504040204" pitchFamily="34" charset="0"/>
                        </a:rPr>
                        <a:t> You pay 25% of the cost (max $250)</a:t>
                      </a:r>
                    </a:p>
                  </a:txBody>
                  <a:tcPr marL="68580" marR="68580" marT="0" marB="0">
                    <a:solidFill>
                      <a:srgbClr val="68ACE5">
                        <a:alpha val="10000"/>
                      </a:srgbClr>
                    </a:solidFill>
                  </a:tcPr>
                </a:tc>
                <a:tc>
                  <a:txBody>
                    <a:bodyPr/>
                    <a:lstStyle/>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Generic:</a:t>
                      </a:r>
                      <a:r>
                        <a:rPr lang="en-US" sz="1600" dirty="0">
                          <a:solidFill>
                            <a:srgbClr val="121A1F"/>
                          </a:solidFill>
                          <a:effectLst/>
                          <a:latin typeface="+mn-lt"/>
                          <a:ea typeface="Arial" panose="020B0604020202020204" pitchFamily="34" charset="0"/>
                          <a:cs typeface="Verdana" panose="020B0604030504040204" pitchFamily="34" charset="0"/>
                        </a:rPr>
                        <a:t> $20 copay</a:t>
                      </a:r>
                    </a:p>
                    <a:p>
                      <a:pPr marL="0" marR="0">
                        <a:spcBef>
                          <a:spcPts val="300"/>
                        </a:spcBef>
                        <a:spcAft>
                          <a:spcPts val="600"/>
                        </a:spcAft>
                      </a:pPr>
                      <a:r>
                        <a:rPr lang="en-US" sz="1600" dirty="0">
                          <a:solidFill>
                            <a:srgbClr val="121A1F"/>
                          </a:solidFill>
                          <a:effectLst/>
                          <a:latin typeface="+mn-lt"/>
                          <a:ea typeface="Arial" panose="020B0604020202020204" pitchFamily="34" charset="0"/>
                          <a:cs typeface="Verdana" panose="020B0604030504040204" pitchFamily="34" charset="0"/>
                        </a:rPr>
                        <a:t> </a:t>
                      </a: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Formulary brand name:</a:t>
                      </a:r>
                      <a:r>
                        <a:rPr lang="en-US" sz="1600" dirty="0">
                          <a:solidFill>
                            <a:srgbClr val="121A1F"/>
                          </a:solidFill>
                          <a:effectLst/>
                          <a:latin typeface="+mn-lt"/>
                          <a:ea typeface="Arial" panose="020B0604020202020204" pitchFamily="34" charset="0"/>
                          <a:cs typeface="Verdana" panose="020B0604030504040204" pitchFamily="34" charset="0"/>
                        </a:rPr>
                        <a:t> You pay 10% of the cost (max $60)</a:t>
                      </a:r>
                    </a:p>
                    <a:p>
                      <a:pPr marL="0" marR="0">
                        <a:spcBef>
                          <a:spcPts val="300"/>
                        </a:spcBef>
                        <a:spcAft>
                          <a:spcPts val="600"/>
                        </a:spcAft>
                      </a:pPr>
                      <a:r>
                        <a:rPr lang="en-US" sz="1600" dirty="0">
                          <a:solidFill>
                            <a:srgbClr val="121A1F"/>
                          </a:solidFill>
                          <a:effectLst/>
                          <a:latin typeface="+mn-lt"/>
                          <a:ea typeface="Arial" panose="020B0604020202020204" pitchFamily="34" charset="0"/>
                          <a:cs typeface="Verdana" panose="020B0604030504040204" pitchFamily="34" charset="0"/>
                        </a:rPr>
                        <a:t> </a:t>
                      </a: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Non-formulary brand:</a:t>
                      </a:r>
                      <a:r>
                        <a:rPr lang="en-US" sz="1600" dirty="0">
                          <a:solidFill>
                            <a:srgbClr val="121A1F"/>
                          </a:solidFill>
                          <a:effectLst/>
                          <a:latin typeface="+mn-lt"/>
                          <a:ea typeface="Arial" panose="020B0604020202020204" pitchFamily="34" charset="0"/>
                          <a:cs typeface="Verdana" panose="020B0604030504040204" pitchFamily="34" charset="0"/>
                        </a:rPr>
                        <a:t> You pay 10% of the cost (max $150)</a:t>
                      </a:r>
                    </a:p>
                  </a:txBody>
                  <a:tcPr marL="68580" marR="68580" marT="0" marB="0">
                    <a:solidFill>
                      <a:srgbClr val="68ACE5">
                        <a:alpha val="10000"/>
                      </a:srgbClr>
                    </a:solidFill>
                  </a:tcPr>
                </a:tc>
                <a:extLst>
                  <a:ext uri="{0D108BD9-81ED-4DB2-BD59-A6C34878D82A}">
                    <a16:rowId xmlns:a16="http://schemas.microsoft.com/office/drawing/2014/main" val="1238092020"/>
                  </a:ext>
                </a:extLst>
              </a:tr>
            </a:tbl>
          </a:graphicData>
        </a:graphic>
      </p:graphicFrame>
      <p:pic>
        <p:nvPicPr>
          <p:cNvPr id="5" name="Recorded Sound">
            <a:hlinkClick r:id="" action="ppaction://media"/>
            <a:extLst>
              <a:ext uri="{FF2B5EF4-FFF2-40B4-BE49-F238E27FC236}">
                <a16:creationId xmlns:a16="http://schemas.microsoft.com/office/drawing/2014/main" id="{879D4960-0F1B-424B-B2C7-0B80957A82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357294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9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r>
              <a:rPr lang="en-US" dirty="0"/>
              <a:t>Medical Plan Options </a:t>
            </a:r>
          </a:p>
        </p:txBody>
      </p:sp>
      <p:sp>
        <p:nvSpPr>
          <p:cNvPr id="3" name="Content Placeholder 2">
            <a:extLst>
              <a:ext uri="{FF2B5EF4-FFF2-40B4-BE49-F238E27FC236}">
                <a16:creationId xmlns:a16="http://schemas.microsoft.com/office/drawing/2014/main" id="{8DDF5878-92FC-A4A1-BBBB-7846D7791273}"/>
              </a:ext>
            </a:extLst>
          </p:cNvPr>
          <p:cNvSpPr>
            <a:spLocks noGrp="1"/>
          </p:cNvSpPr>
          <p:nvPr>
            <p:ph idx="1"/>
          </p:nvPr>
        </p:nvSpPr>
        <p:spPr>
          <a:xfrm>
            <a:off x="817245" y="1265032"/>
            <a:ext cx="8958125" cy="5209337"/>
          </a:xfrm>
        </p:spPr>
        <p:txBody>
          <a:bodyPr>
            <a:normAutofit/>
          </a:bodyPr>
          <a:lstStyle/>
          <a:p>
            <a:pPr marL="0" indent="0">
              <a:buNone/>
            </a:pPr>
            <a:r>
              <a:rPr lang="en-US" sz="2700" b="1" dirty="0">
                <a:solidFill>
                  <a:srgbClr val="0072CE"/>
                </a:solidFill>
              </a:rPr>
              <a:t>About the CareFirst High Deductible Health Plan (HDHP):</a:t>
            </a:r>
          </a:p>
          <a:p>
            <a:pPr marL="152400" indent="-152400" eaLnBrk="1" hangingPunct="1">
              <a:buClr>
                <a:srgbClr val="002C74"/>
              </a:buClr>
            </a:pPr>
            <a:r>
              <a:rPr lang="en-US" sz="2400" dirty="0">
                <a:latin typeface="Candara" panose="020E0502030303020204" pitchFamily="34" charset="0"/>
                <a:cs typeface="Arial" charset="0"/>
              </a:rPr>
              <a:t>The High Deductible Health Plan (HDHP) works much like a traditional PPO plan, with </a:t>
            </a:r>
          </a:p>
          <a:p>
            <a:pPr marL="457200" lvl="2" indent="-177800" eaLnBrk="1" hangingPunct="1">
              <a:buFont typeface="System Font Regular"/>
              <a:buChar char="–"/>
            </a:pPr>
            <a:r>
              <a:rPr lang="en-US" sz="2000" b="1" dirty="0">
                <a:latin typeface="Candara" panose="020E0502030303020204" pitchFamily="34" charset="0"/>
                <a:cs typeface="Arial" charset="0"/>
              </a:rPr>
              <a:t>Higher</a:t>
            </a:r>
            <a:r>
              <a:rPr lang="en-US" sz="2000" dirty="0">
                <a:latin typeface="Candara" panose="020E0502030303020204" pitchFamily="34" charset="0"/>
                <a:cs typeface="Arial" charset="0"/>
              </a:rPr>
              <a:t> deductible and out-of-pocket maximum (applies to medical and prescription drug expenses) </a:t>
            </a:r>
          </a:p>
          <a:p>
            <a:pPr marL="457200" lvl="2" indent="-177800" eaLnBrk="1" hangingPunct="1">
              <a:buFont typeface="System Font Regular"/>
              <a:buChar char="–"/>
            </a:pPr>
            <a:r>
              <a:rPr lang="en-US" sz="2000" b="1" dirty="0">
                <a:latin typeface="Candara" panose="020E0502030303020204" pitchFamily="34" charset="0"/>
                <a:cs typeface="Arial" charset="0"/>
              </a:rPr>
              <a:t>Lower</a:t>
            </a:r>
            <a:r>
              <a:rPr lang="en-US" sz="2000" dirty="0">
                <a:latin typeface="Candara" panose="020E0502030303020204" pitchFamily="34" charset="0"/>
                <a:cs typeface="Arial" charset="0"/>
              </a:rPr>
              <a:t> employee premium</a:t>
            </a:r>
          </a:p>
          <a:p>
            <a:pPr marL="215900" indent="-215900" eaLnBrk="1" hangingPunct="1">
              <a:buClr>
                <a:srgbClr val="002C74"/>
              </a:buClr>
            </a:pPr>
            <a:r>
              <a:rPr lang="en-US" sz="2400" dirty="0">
                <a:latin typeface="Candara" panose="020E0502030303020204" pitchFamily="34" charset="0"/>
                <a:cs typeface="Arial" charset="0"/>
              </a:rPr>
              <a:t>Teamed with a special tax advantaged Health Savings Account (HSA) which allows you to pay for certain medical, dental, and vision expenses with untaxed dollars </a:t>
            </a:r>
          </a:p>
          <a:p>
            <a:pPr marL="215900" indent="-215900" eaLnBrk="1" hangingPunct="1">
              <a:buClr>
                <a:srgbClr val="002C74"/>
              </a:buClr>
            </a:pPr>
            <a:r>
              <a:rPr lang="en-US" sz="2400" dirty="0">
                <a:latin typeface="Candara" panose="020E0502030303020204" pitchFamily="34" charset="0"/>
                <a:cs typeface="Arial" charset="0"/>
              </a:rPr>
              <a:t>You have more control over how you fund and spend your </a:t>
            </a:r>
            <a:br>
              <a:rPr lang="en-US" sz="2400" dirty="0">
                <a:latin typeface="Candara" panose="020E0502030303020204" pitchFamily="34" charset="0"/>
                <a:cs typeface="Arial" charset="0"/>
              </a:rPr>
            </a:br>
            <a:r>
              <a:rPr lang="en-US" sz="2400" dirty="0">
                <a:latin typeface="Candara" panose="020E0502030303020204" pitchFamily="34" charset="0"/>
                <a:cs typeface="Arial" charset="0"/>
              </a:rPr>
              <a:t>health care dollars.</a:t>
            </a:r>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18</a:t>
            </a:fld>
            <a:endParaRPr lang="en-US" dirty="0"/>
          </a:p>
        </p:txBody>
      </p:sp>
      <p:pic>
        <p:nvPicPr>
          <p:cNvPr id="8" name="Picture 5">
            <a:extLst>
              <a:ext uri="{FF2B5EF4-FFF2-40B4-BE49-F238E27FC236}">
                <a16:creationId xmlns:a16="http://schemas.microsoft.com/office/drawing/2014/main" id="{49AF53DE-B723-6C89-05E4-03DB13A60122}"/>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7432" t="11501" r="17524" b="8633"/>
          <a:stretch/>
        </p:blipFill>
        <p:spPr>
          <a:xfrm>
            <a:off x="9526385" y="4488874"/>
            <a:ext cx="1662546" cy="2041392"/>
          </a:xfrm>
          <a:prstGeom prst="rect">
            <a:avLst/>
          </a:prstGeom>
        </p:spPr>
      </p:pic>
      <p:pic>
        <p:nvPicPr>
          <p:cNvPr id="5" name="Recorded Sound">
            <a:hlinkClick r:id="" action="ppaction://media"/>
            <a:extLst>
              <a:ext uri="{FF2B5EF4-FFF2-40B4-BE49-F238E27FC236}">
                <a16:creationId xmlns:a16="http://schemas.microsoft.com/office/drawing/2014/main" id="{2F699931-1984-4D55-8462-7CC5B5AC81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45934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6856-C4FC-DF2D-DB17-DEB58F9D3EE7}"/>
              </a:ext>
            </a:extLst>
          </p:cNvPr>
          <p:cNvSpPr>
            <a:spLocks noGrp="1"/>
          </p:cNvSpPr>
          <p:nvPr>
            <p:ph type="title"/>
          </p:nvPr>
        </p:nvSpPr>
        <p:spPr/>
        <p:txBody>
          <a:bodyPr/>
          <a:lstStyle/>
          <a:p>
            <a:r>
              <a:rPr lang="en-US" dirty="0"/>
              <a:t>Today We’ll Discuss</a:t>
            </a:r>
          </a:p>
        </p:txBody>
      </p:sp>
      <p:sp>
        <p:nvSpPr>
          <p:cNvPr id="6" name="Rectangle 5">
            <a:extLst>
              <a:ext uri="{FF2B5EF4-FFF2-40B4-BE49-F238E27FC236}">
                <a16:creationId xmlns:a16="http://schemas.microsoft.com/office/drawing/2014/main" id="{4B322601-3AA4-C79B-739D-770B8F342BC2}"/>
              </a:ext>
            </a:extLst>
          </p:cNvPr>
          <p:cNvSpPr/>
          <p:nvPr/>
        </p:nvSpPr>
        <p:spPr>
          <a:xfrm>
            <a:off x="817246" y="5526157"/>
            <a:ext cx="10252707" cy="954156"/>
          </a:xfrm>
          <a:prstGeom prst="rect">
            <a:avLst/>
          </a:prstGeom>
          <a:solidFill>
            <a:srgbClr val="68A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C92BC"/>
              </a:solidFill>
            </a:endParaRPr>
          </a:p>
        </p:txBody>
      </p:sp>
      <p:sp>
        <p:nvSpPr>
          <p:cNvPr id="3" name="Content Placeholder 2">
            <a:extLst>
              <a:ext uri="{FF2B5EF4-FFF2-40B4-BE49-F238E27FC236}">
                <a16:creationId xmlns:a16="http://schemas.microsoft.com/office/drawing/2014/main" id="{3AE56B39-1804-3DE4-5288-4014F4572FC0}"/>
              </a:ext>
            </a:extLst>
          </p:cNvPr>
          <p:cNvSpPr>
            <a:spLocks noGrp="1"/>
          </p:cNvSpPr>
          <p:nvPr>
            <p:ph idx="1"/>
          </p:nvPr>
        </p:nvSpPr>
        <p:spPr>
          <a:xfrm>
            <a:off x="817247" y="1549909"/>
            <a:ext cx="10245494" cy="3697315"/>
          </a:xfrm>
          <a:ln>
            <a:noFill/>
          </a:ln>
        </p:spPr>
        <p:txBody>
          <a:bodyPr/>
          <a:lstStyle/>
          <a:p>
            <a:r>
              <a:rPr lang="en-US" dirty="0"/>
              <a:t>Benefits enrollment overview</a:t>
            </a:r>
          </a:p>
          <a:p>
            <a:r>
              <a:rPr lang="en-US" dirty="0"/>
              <a:t>What’s new for 2024?</a:t>
            </a:r>
          </a:p>
          <a:p>
            <a:r>
              <a:rPr lang="en-US" dirty="0"/>
              <a:t>More about your JHU benefits</a:t>
            </a:r>
          </a:p>
          <a:p>
            <a:r>
              <a:rPr lang="en-US" dirty="0"/>
              <a:t>Actions needed</a:t>
            </a:r>
          </a:p>
          <a:p>
            <a:r>
              <a:rPr lang="en-US" dirty="0"/>
              <a:t>Where to learn more and get help</a:t>
            </a:r>
          </a:p>
          <a:p>
            <a:r>
              <a:rPr lang="en-US" dirty="0"/>
              <a:t>Questions?</a:t>
            </a:r>
          </a:p>
          <a:p>
            <a:endParaRPr lang="en-US" dirty="0"/>
          </a:p>
          <a:p>
            <a:endParaRPr lang="en-US" dirty="0"/>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FB6C0AE-950E-0062-FD41-103B6C6D6124}"/>
              </a:ext>
            </a:extLst>
          </p:cNvPr>
          <p:cNvSpPr>
            <a:spLocks noGrp="1"/>
          </p:cNvSpPr>
          <p:nvPr>
            <p:ph type="sldNum" sz="quarter" idx="4"/>
          </p:nvPr>
        </p:nvSpPr>
        <p:spPr/>
        <p:txBody>
          <a:bodyPr/>
          <a:lstStyle/>
          <a:p>
            <a:fld id="{BC825DD3-F8EA-8B4C-9EBB-4B822F02D76E}" type="slidenum">
              <a:rPr lang="en-US" smtClean="0"/>
              <a:pPr/>
              <a:t>1</a:t>
            </a:fld>
            <a:endParaRPr lang="en-US" dirty="0"/>
          </a:p>
        </p:txBody>
      </p:sp>
      <p:sp>
        <p:nvSpPr>
          <p:cNvPr id="8" name="Content Placeholder 2">
            <a:extLst>
              <a:ext uri="{FF2B5EF4-FFF2-40B4-BE49-F238E27FC236}">
                <a16:creationId xmlns:a16="http://schemas.microsoft.com/office/drawing/2014/main" id="{F8C92B04-DC79-34FA-14EE-B16F0C88DDD2}"/>
              </a:ext>
            </a:extLst>
          </p:cNvPr>
          <p:cNvSpPr txBox="1">
            <a:spLocks/>
          </p:cNvSpPr>
          <p:nvPr/>
        </p:nvSpPr>
        <p:spPr>
          <a:xfrm>
            <a:off x="2132948" y="5098473"/>
            <a:ext cx="8749032" cy="1660773"/>
          </a:xfrm>
          <a:prstGeom prst="rect">
            <a:avLst/>
          </a:prstGeom>
          <a:ln>
            <a:noFill/>
          </a:ln>
        </p:spPr>
        <p:txBody>
          <a:bodyPr vert="horz" lIns="91440" tIns="45720" rIns="91440" bIns="45720" rtlCol="0">
            <a:norm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endParaRPr lang="en-US" dirty="0"/>
          </a:p>
          <a:p>
            <a:pPr marL="0" indent="0">
              <a:buFont typeface="Arial" panose="020B0604020202020204" pitchFamily="34" charset="0"/>
              <a:buNone/>
            </a:pPr>
            <a:r>
              <a:rPr lang="en-US" dirty="0">
                <a:solidFill>
                  <a:schemeClr val="bg1"/>
                </a:solidFill>
              </a:rPr>
              <a:t>Benefits Enrollment is October 11–31, 2023</a:t>
            </a:r>
          </a:p>
          <a:p>
            <a:endParaRPr lang="en-US" dirty="0"/>
          </a:p>
          <a:p>
            <a:endParaRPr lang="en-US" dirty="0"/>
          </a:p>
          <a:p>
            <a:endParaRPr lang="en-US" dirty="0"/>
          </a:p>
          <a:p>
            <a:endParaRPr lang="en-US" dirty="0"/>
          </a:p>
          <a:p>
            <a:endParaRPr lang="en-US" dirty="0"/>
          </a:p>
          <a:p>
            <a:pPr marL="0" indent="0">
              <a:buFont typeface="Arial" panose="020B0604020202020204" pitchFamily="34" charset="0"/>
              <a:buNone/>
            </a:pPr>
            <a:endParaRPr lang="en-US" dirty="0"/>
          </a:p>
          <a:p>
            <a:endParaRPr lang="en-US" dirty="0"/>
          </a:p>
        </p:txBody>
      </p:sp>
      <p:pic>
        <p:nvPicPr>
          <p:cNvPr id="12" name="Picture 11" descr="A blue line icon of a calendar&#10;&#10;Description automatically generated">
            <a:extLst>
              <a:ext uri="{FF2B5EF4-FFF2-40B4-BE49-F238E27FC236}">
                <a16:creationId xmlns:a16="http://schemas.microsoft.com/office/drawing/2014/main" id="{6B4811E5-5739-579E-C61F-D359FF323D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6605" y="5311313"/>
            <a:ext cx="1357745" cy="1357745"/>
          </a:xfrm>
          <a:prstGeom prst="rect">
            <a:avLst/>
          </a:prstGeom>
        </p:spPr>
      </p:pic>
      <p:pic>
        <p:nvPicPr>
          <p:cNvPr id="5" name="Recorded Sound">
            <a:hlinkClick r:id="" action="ppaction://media"/>
            <a:extLst>
              <a:ext uri="{FF2B5EF4-FFF2-40B4-BE49-F238E27FC236}">
                <a16:creationId xmlns:a16="http://schemas.microsoft.com/office/drawing/2014/main" id="{76B116F0-04C3-4924-BE3C-06AFE9D31B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8248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r>
              <a:rPr lang="en-US" dirty="0"/>
              <a:t>Medical Plan Options </a:t>
            </a:r>
          </a:p>
        </p:txBody>
      </p:sp>
      <p:sp>
        <p:nvSpPr>
          <p:cNvPr id="3" name="Content Placeholder 2">
            <a:extLst>
              <a:ext uri="{FF2B5EF4-FFF2-40B4-BE49-F238E27FC236}">
                <a16:creationId xmlns:a16="http://schemas.microsoft.com/office/drawing/2014/main" id="{8DDF5878-92FC-A4A1-BBBB-7846D7791273}"/>
              </a:ext>
            </a:extLst>
          </p:cNvPr>
          <p:cNvSpPr>
            <a:spLocks noGrp="1"/>
          </p:cNvSpPr>
          <p:nvPr>
            <p:ph idx="1"/>
          </p:nvPr>
        </p:nvSpPr>
        <p:spPr>
          <a:xfrm>
            <a:off x="817246" y="1289305"/>
            <a:ext cx="8519937" cy="5209337"/>
          </a:xfrm>
        </p:spPr>
        <p:txBody>
          <a:bodyPr>
            <a:normAutofit fontScale="92500"/>
          </a:bodyPr>
          <a:lstStyle/>
          <a:p>
            <a:pPr marL="0" lvl="0" indent="0">
              <a:buNone/>
            </a:pPr>
            <a:r>
              <a:rPr lang="en-US" b="1" dirty="0">
                <a:solidFill>
                  <a:srgbClr val="0072CE"/>
                </a:solidFill>
              </a:rPr>
              <a:t>How the HSA works:</a:t>
            </a:r>
          </a:p>
          <a:p>
            <a:pPr marL="241300" indent="-241300" eaLnBrk="1" hangingPunct="1">
              <a:buClr>
                <a:srgbClr val="002C74"/>
              </a:buClr>
              <a:defRPr/>
            </a:pPr>
            <a:r>
              <a:rPr lang="en-US" sz="2400" dirty="0">
                <a:cs typeface="Arial" charset="0"/>
              </a:rPr>
              <a:t>A triple tax-advantaged Health Savings Account (HSA) exclusively for </a:t>
            </a:r>
            <a:br>
              <a:rPr lang="en-US" sz="2400" dirty="0">
                <a:cs typeface="Arial" charset="0"/>
              </a:rPr>
            </a:br>
            <a:r>
              <a:rPr lang="en-US" sz="2400" dirty="0">
                <a:cs typeface="Arial" charset="0"/>
              </a:rPr>
              <a:t>HDHP participants</a:t>
            </a:r>
          </a:p>
          <a:p>
            <a:pPr marL="241300" indent="-241300" eaLnBrk="1" hangingPunct="1">
              <a:buClr>
                <a:srgbClr val="002C74"/>
              </a:buClr>
              <a:defRPr/>
            </a:pPr>
            <a:r>
              <a:rPr lang="en-US" sz="2400" dirty="0">
                <a:cs typeface="Arial" charset="0"/>
              </a:rPr>
              <a:t>Use it to help fund out-of-pocket health care costs with </a:t>
            </a:r>
            <a:br>
              <a:rPr lang="en-US" sz="2400" dirty="0">
                <a:cs typeface="Arial" charset="0"/>
              </a:rPr>
            </a:br>
            <a:r>
              <a:rPr lang="en-US" sz="2400" dirty="0">
                <a:cs typeface="Arial" charset="0"/>
              </a:rPr>
              <a:t>tax-free dollars.</a:t>
            </a:r>
          </a:p>
          <a:p>
            <a:pPr marL="241300" indent="-241300" eaLnBrk="1" hangingPunct="1">
              <a:buClr>
                <a:srgbClr val="002C74"/>
              </a:buClr>
              <a:defRPr/>
            </a:pPr>
            <a:r>
              <a:rPr lang="en-US" sz="2400" dirty="0">
                <a:cs typeface="Arial" charset="0"/>
              </a:rPr>
              <a:t>You can contribute to your HSA on a before-tax basis. </a:t>
            </a:r>
          </a:p>
          <a:p>
            <a:pPr marL="241300" indent="-241300" eaLnBrk="1" hangingPunct="1">
              <a:buClr>
                <a:srgbClr val="002C74"/>
              </a:buClr>
              <a:defRPr/>
            </a:pPr>
            <a:r>
              <a:rPr lang="en-US" sz="2400" dirty="0">
                <a:cs typeface="Arial" charset="0"/>
              </a:rPr>
              <a:t>If you earn $60,000 a year or less, JHU will make a contribution </a:t>
            </a:r>
            <a:br>
              <a:rPr lang="en-US" sz="2400" dirty="0">
                <a:cs typeface="Arial" charset="0"/>
              </a:rPr>
            </a:br>
            <a:r>
              <a:rPr lang="en-US" sz="2400" dirty="0">
                <a:cs typeface="Arial" charset="0"/>
              </a:rPr>
              <a:t>to your HSA to help offset the higher deductible.</a:t>
            </a:r>
          </a:p>
          <a:p>
            <a:pPr marL="742950" lvl="1" indent="-342900" eaLnBrk="1" hangingPunct="1">
              <a:buClr>
                <a:srgbClr val="002C77"/>
              </a:buClr>
              <a:buSzPct val="90000"/>
              <a:buFont typeface="Courier New" panose="02070309020205020404" pitchFamily="49" charset="0"/>
              <a:buChar char="o"/>
              <a:defRPr/>
            </a:pPr>
            <a:r>
              <a:rPr lang="en-US" sz="2000" dirty="0"/>
              <a:t>$40,000 or less salary band: $500 Individual / $1,000 Family </a:t>
            </a:r>
          </a:p>
          <a:p>
            <a:pPr marL="742950" lvl="1" indent="-342900" eaLnBrk="1" hangingPunct="1">
              <a:buClr>
                <a:srgbClr val="002C77"/>
              </a:buClr>
              <a:buSzPct val="90000"/>
              <a:buFont typeface="Courier New" panose="02070309020205020404" pitchFamily="49" charset="0"/>
              <a:buChar char="o"/>
              <a:defRPr/>
            </a:pPr>
            <a:r>
              <a:rPr lang="en-US" sz="2000" dirty="0"/>
              <a:t>$40,001–$60,000 salary band: $250 Individual / $500 Family</a:t>
            </a:r>
          </a:p>
          <a:p>
            <a:pPr marL="241300" indent="-241300" eaLnBrk="1" hangingPunct="1">
              <a:buClr>
                <a:srgbClr val="002C74"/>
              </a:buClr>
              <a:defRPr/>
            </a:pPr>
            <a:r>
              <a:rPr lang="en-US" sz="2400" dirty="0">
                <a:cs typeface="Arial" charset="0"/>
              </a:rPr>
              <a:t>Funds roll over from year to year, so you can use them now—</a:t>
            </a:r>
            <a:br>
              <a:rPr lang="en-US" sz="2400" dirty="0">
                <a:cs typeface="Arial" charset="0"/>
              </a:rPr>
            </a:br>
            <a:r>
              <a:rPr lang="en-US" sz="2400" dirty="0">
                <a:cs typeface="Arial" charset="0"/>
              </a:rPr>
              <a:t>or save and invest them for later.</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19</a:t>
            </a:fld>
            <a:endParaRPr lang="en-US" dirty="0"/>
          </a:p>
        </p:txBody>
      </p:sp>
      <p:pic>
        <p:nvPicPr>
          <p:cNvPr id="5" name="Picture 5">
            <a:extLst>
              <a:ext uri="{FF2B5EF4-FFF2-40B4-BE49-F238E27FC236}">
                <a16:creationId xmlns:a16="http://schemas.microsoft.com/office/drawing/2014/main" id="{37A86FD6-D89C-444F-83AD-23A3B291619F}"/>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7432" t="11501" r="17524" b="8633"/>
          <a:stretch/>
        </p:blipFill>
        <p:spPr>
          <a:xfrm>
            <a:off x="9526385" y="4488874"/>
            <a:ext cx="1662546" cy="2041392"/>
          </a:xfrm>
          <a:prstGeom prst="rect">
            <a:avLst/>
          </a:prstGeom>
        </p:spPr>
      </p:pic>
      <p:pic>
        <p:nvPicPr>
          <p:cNvPr id="6" name="Recorded Sound">
            <a:hlinkClick r:id="" action="ppaction://media"/>
            <a:extLst>
              <a:ext uri="{FF2B5EF4-FFF2-40B4-BE49-F238E27FC236}">
                <a16:creationId xmlns:a16="http://schemas.microsoft.com/office/drawing/2014/main" id="{97F7CA47-3C67-4144-BA3F-0D6FA4D52D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82223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7C323E-027D-FDD7-442B-3926CCF4DFEC}"/>
              </a:ext>
            </a:extLst>
          </p:cNvPr>
          <p:cNvSpPr>
            <a:spLocks noGrp="1"/>
          </p:cNvSpPr>
          <p:nvPr>
            <p:ph type="sldNum" sz="quarter" idx="4"/>
          </p:nvPr>
        </p:nvSpPr>
        <p:spPr/>
        <p:txBody>
          <a:bodyPr/>
          <a:lstStyle/>
          <a:p>
            <a:fld id="{BC825DD3-F8EA-8B4C-9EBB-4B822F02D76E}" type="slidenum">
              <a:rPr lang="en-US" smtClean="0"/>
              <a:pPr/>
              <a:t>20</a:t>
            </a:fld>
            <a:endParaRPr lang="en-US" dirty="0"/>
          </a:p>
        </p:txBody>
      </p:sp>
      <p:sp>
        <p:nvSpPr>
          <p:cNvPr id="26" name="Title 1">
            <a:extLst>
              <a:ext uri="{FF2B5EF4-FFF2-40B4-BE49-F238E27FC236}">
                <a16:creationId xmlns:a16="http://schemas.microsoft.com/office/drawing/2014/main" id="{532E7A43-AFC4-C65C-79EC-C00F393B4EDF}"/>
              </a:ext>
            </a:extLst>
          </p:cNvPr>
          <p:cNvSpPr>
            <a:spLocks noGrp="1"/>
          </p:cNvSpPr>
          <p:nvPr>
            <p:ph type="title"/>
          </p:nvPr>
        </p:nvSpPr>
        <p:spPr>
          <a:xfrm>
            <a:off x="817246" y="438153"/>
            <a:ext cx="10245496" cy="851152"/>
          </a:xfrm>
        </p:spPr>
        <p:txBody>
          <a:bodyPr/>
          <a:lstStyle/>
          <a:p>
            <a:r>
              <a:rPr lang="en-US" dirty="0"/>
              <a:t>Health Savings Accounts (HSAs)</a:t>
            </a:r>
          </a:p>
        </p:txBody>
      </p:sp>
      <p:cxnSp>
        <p:nvCxnSpPr>
          <p:cNvPr id="27" name="Straight Arrow Connector 26">
            <a:extLst>
              <a:ext uri="{FF2B5EF4-FFF2-40B4-BE49-F238E27FC236}">
                <a16:creationId xmlns:a16="http://schemas.microsoft.com/office/drawing/2014/main" id="{1EF4A41D-F138-40EE-B449-6B6B281DAF98}"/>
              </a:ext>
            </a:extLst>
          </p:cNvPr>
          <p:cNvCxnSpPr/>
          <p:nvPr/>
        </p:nvCxnSpPr>
        <p:spPr>
          <a:xfrm flipV="1">
            <a:off x="3068112" y="3984890"/>
            <a:ext cx="493776" cy="220846"/>
          </a:xfrm>
          <a:prstGeom prst="straightConnector1">
            <a:avLst/>
          </a:prstGeom>
          <a:ln w="9525">
            <a:solidFill>
              <a:srgbClr val="86C8BC"/>
            </a:solidFill>
            <a:tailEnd type="triangle"/>
          </a:ln>
        </p:spPr>
        <p:style>
          <a:lnRef idx="2">
            <a:schemeClr val="accent1"/>
          </a:lnRef>
          <a:fillRef idx="0">
            <a:schemeClr val="accent1"/>
          </a:fillRef>
          <a:effectRef idx="1">
            <a:schemeClr val="accent1"/>
          </a:effectRef>
          <a:fontRef idx="minor">
            <a:schemeClr val="tx1"/>
          </a:fontRef>
        </p:style>
      </p:cxnSp>
      <p:sp>
        <p:nvSpPr>
          <p:cNvPr id="28" name="Oval 4">
            <a:extLst>
              <a:ext uri="{FF2B5EF4-FFF2-40B4-BE49-F238E27FC236}">
                <a16:creationId xmlns:a16="http://schemas.microsoft.com/office/drawing/2014/main" id="{6508DEB9-98FA-1A5C-E1E1-1D32235B4FEE}"/>
              </a:ext>
            </a:extLst>
          </p:cNvPr>
          <p:cNvSpPr>
            <a:spLocks noChangeArrowheads="1"/>
          </p:cNvSpPr>
          <p:nvPr/>
        </p:nvSpPr>
        <p:spPr bwMode="auto">
          <a:xfrm>
            <a:off x="5668480" y="1676909"/>
            <a:ext cx="2468417" cy="2383299"/>
          </a:xfrm>
          <a:prstGeom prst="ellipse">
            <a:avLst/>
          </a:prstGeom>
          <a:noFill/>
          <a:ln w="28575">
            <a:solidFill>
              <a:srgbClr val="A15A95"/>
            </a:solidFill>
            <a:prstDash val="sysDot"/>
            <a:round/>
            <a:headEnd/>
            <a:tailEnd/>
          </a:ln>
        </p:spPr>
        <p:txBody>
          <a:bodyPr wrap="none" lIns="97729" tIns="48865" rIns="97729" bIns="48865" anchor="ctr">
            <a:flatTx/>
          </a:bodyPr>
          <a:lstStyle/>
          <a:p>
            <a:pPr defTabSz="976313"/>
            <a:endParaRPr lang="en-US" sz="1600" b="0" dirty="0">
              <a:latin typeface="Arial" panose="020B0604020202020204" pitchFamily="34" charset="0"/>
              <a:cs typeface="Arial" panose="020B0604020202020204" pitchFamily="34" charset="0"/>
            </a:endParaRPr>
          </a:p>
        </p:txBody>
      </p:sp>
      <p:sp>
        <p:nvSpPr>
          <p:cNvPr id="29" name="Oval 6">
            <a:extLst>
              <a:ext uri="{FF2B5EF4-FFF2-40B4-BE49-F238E27FC236}">
                <a16:creationId xmlns:a16="http://schemas.microsoft.com/office/drawing/2014/main" id="{1FC6DB64-7666-3AD7-BFCD-352029B388AF}"/>
              </a:ext>
            </a:extLst>
          </p:cNvPr>
          <p:cNvSpPr>
            <a:spLocks noChangeArrowheads="1"/>
          </p:cNvSpPr>
          <p:nvPr/>
        </p:nvSpPr>
        <p:spPr bwMode="auto">
          <a:xfrm>
            <a:off x="1712345" y="3068282"/>
            <a:ext cx="1447003" cy="1447003"/>
          </a:xfrm>
          <a:prstGeom prst="ellipse">
            <a:avLst/>
          </a:prstGeom>
          <a:noFill/>
          <a:ln w="28575">
            <a:solidFill>
              <a:srgbClr val="86C8BC"/>
            </a:solidFill>
            <a:prstDash val="sysDot"/>
            <a:round/>
            <a:headEnd/>
            <a:tailEnd/>
          </a:ln>
        </p:spPr>
        <p:txBody>
          <a:bodyPr wrap="none" lIns="97729" tIns="48865" rIns="97729" bIns="48865" anchor="ctr">
            <a:flatTx/>
          </a:bodyPr>
          <a:lstStyle/>
          <a:p>
            <a:pPr defTabSz="976313"/>
            <a:endParaRPr lang="en-US" sz="1600" b="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7FFDE9C-502D-1EB4-EF51-DF5069261869}"/>
              </a:ext>
            </a:extLst>
          </p:cNvPr>
          <p:cNvSpPr txBox="1"/>
          <p:nvPr/>
        </p:nvSpPr>
        <p:spPr>
          <a:xfrm>
            <a:off x="3820792" y="3346276"/>
            <a:ext cx="1335741" cy="2031325"/>
          </a:xfrm>
          <a:prstGeom prst="rect">
            <a:avLst/>
          </a:prstGeom>
          <a:noFill/>
        </p:spPr>
        <p:txBody>
          <a:bodyPr wrap="square" rtlCol="0">
            <a:spAutoFit/>
          </a:bodyPr>
          <a:lstStyle/>
          <a:p>
            <a:pPr algn="ctr"/>
            <a:r>
              <a:rPr lang="en-US" sz="1400" b="1" dirty="0">
                <a:solidFill>
                  <a:srgbClr val="A15A95"/>
                </a:solidFill>
              </a:rPr>
              <a:t>Money goes in tax-free</a:t>
            </a:r>
            <a:r>
              <a:rPr lang="en-US" sz="1400" dirty="0"/>
              <a:t> </a:t>
            </a:r>
            <a:br>
              <a:rPr lang="en-US" sz="1400" dirty="0"/>
            </a:br>
            <a:r>
              <a:rPr lang="en-US" sz="1400" dirty="0"/>
              <a:t>You choose </a:t>
            </a:r>
            <a:br>
              <a:rPr lang="en-US" sz="1400" dirty="0"/>
            </a:br>
            <a:r>
              <a:rPr lang="en-US" sz="1400" dirty="0"/>
              <a:t>how to use </a:t>
            </a:r>
            <a:br>
              <a:rPr lang="en-US" sz="1400" dirty="0"/>
            </a:br>
            <a:r>
              <a:rPr lang="en-US" sz="1400" dirty="0"/>
              <a:t>your account:</a:t>
            </a:r>
          </a:p>
          <a:p>
            <a:pPr algn="ctr"/>
            <a:r>
              <a:rPr lang="en-US" sz="1400" b="1" dirty="0"/>
              <a:t>Spend </a:t>
            </a:r>
            <a:r>
              <a:rPr lang="en-US" sz="1400" dirty="0"/>
              <a:t>it,  </a:t>
            </a:r>
            <a:br>
              <a:rPr lang="en-US" sz="1400" dirty="0"/>
            </a:br>
            <a:r>
              <a:rPr lang="en-US" sz="1400" b="1" dirty="0"/>
              <a:t>save</a:t>
            </a:r>
            <a:r>
              <a:rPr lang="en-US" sz="1400" dirty="0"/>
              <a:t> it, or </a:t>
            </a:r>
            <a:r>
              <a:rPr lang="en-US" sz="1400" b="1" dirty="0"/>
              <a:t>invest</a:t>
            </a:r>
            <a:r>
              <a:rPr lang="en-US" sz="1400" dirty="0"/>
              <a:t> it</a:t>
            </a:r>
          </a:p>
          <a:p>
            <a:pPr algn="ctr"/>
            <a:endParaRPr lang="en-US" sz="1400" dirty="0"/>
          </a:p>
        </p:txBody>
      </p:sp>
      <p:sp>
        <p:nvSpPr>
          <p:cNvPr id="31" name="Oval 6">
            <a:extLst>
              <a:ext uri="{FF2B5EF4-FFF2-40B4-BE49-F238E27FC236}">
                <a16:creationId xmlns:a16="http://schemas.microsoft.com/office/drawing/2014/main" id="{192F7005-0717-4C88-FA9F-72C909D80B40}"/>
              </a:ext>
            </a:extLst>
          </p:cNvPr>
          <p:cNvSpPr>
            <a:spLocks noChangeArrowheads="1"/>
          </p:cNvSpPr>
          <p:nvPr/>
        </p:nvSpPr>
        <p:spPr bwMode="auto">
          <a:xfrm>
            <a:off x="1962993" y="4774147"/>
            <a:ext cx="1447003" cy="1447003"/>
          </a:xfrm>
          <a:prstGeom prst="ellipse">
            <a:avLst/>
          </a:prstGeom>
          <a:noFill/>
          <a:ln w="28575">
            <a:solidFill>
              <a:srgbClr val="002C74"/>
            </a:solidFill>
            <a:prstDash val="sysDot"/>
            <a:round/>
            <a:headEnd/>
            <a:tailEnd/>
          </a:ln>
        </p:spPr>
        <p:txBody>
          <a:bodyPr wrap="none" lIns="97729" tIns="48865" rIns="97729" bIns="48865" anchor="ctr">
            <a:flatTx/>
          </a:bodyPr>
          <a:lstStyle/>
          <a:p>
            <a:pPr defTabSz="976313"/>
            <a:endParaRPr lang="en-US" sz="1600" b="0"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3156180D-0CF7-7371-0AE0-04062576A85C}"/>
              </a:ext>
            </a:extLst>
          </p:cNvPr>
          <p:cNvSpPr txBox="1"/>
          <p:nvPr/>
        </p:nvSpPr>
        <p:spPr>
          <a:xfrm>
            <a:off x="5973864" y="2461752"/>
            <a:ext cx="1773527" cy="1169551"/>
          </a:xfrm>
          <a:prstGeom prst="rect">
            <a:avLst/>
          </a:prstGeom>
          <a:noFill/>
        </p:spPr>
        <p:txBody>
          <a:bodyPr wrap="square" rtlCol="0">
            <a:spAutoFit/>
          </a:bodyPr>
          <a:lstStyle/>
          <a:p>
            <a:pPr algn="ctr"/>
            <a:r>
              <a:rPr lang="en-US" sz="1400" b="1" dirty="0">
                <a:solidFill>
                  <a:srgbClr val="A15A95"/>
                </a:solidFill>
              </a:rPr>
              <a:t>Stays tax-free</a:t>
            </a:r>
          </a:p>
          <a:p>
            <a:pPr algn="ctr"/>
            <a:r>
              <a:rPr lang="en-US" sz="1400" dirty="0"/>
              <a:t>Use for deductible, coinsurance,</a:t>
            </a:r>
          </a:p>
          <a:p>
            <a:pPr algn="ctr"/>
            <a:r>
              <a:rPr lang="en-US" sz="1400" dirty="0"/>
              <a:t>other eligible expenses</a:t>
            </a:r>
          </a:p>
        </p:txBody>
      </p:sp>
      <p:sp>
        <p:nvSpPr>
          <p:cNvPr id="33" name="Oval 4">
            <a:extLst>
              <a:ext uri="{FF2B5EF4-FFF2-40B4-BE49-F238E27FC236}">
                <a16:creationId xmlns:a16="http://schemas.microsoft.com/office/drawing/2014/main" id="{EFFD461A-F234-5B5D-3050-9B2C0A6E7CB7}"/>
              </a:ext>
            </a:extLst>
          </p:cNvPr>
          <p:cNvSpPr>
            <a:spLocks noChangeArrowheads="1"/>
          </p:cNvSpPr>
          <p:nvPr/>
        </p:nvSpPr>
        <p:spPr bwMode="auto">
          <a:xfrm>
            <a:off x="5081360" y="4142096"/>
            <a:ext cx="2468417" cy="2383299"/>
          </a:xfrm>
          <a:prstGeom prst="ellipse">
            <a:avLst/>
          </a:prstGeom>
          <a:noFill/>
          <a:ln w="28575">
            <a:solidFill>
              <a:srgbClr val="A15A95"/>
            </a:solidFill>
            <a:prstDash val="sysDot"/>
            <a:round/>
            <a:headEnd/>
            <a:tailEnd/>
          </a:ln>
        </p:spPr>
        <p:txBody>
          <a:bodyPr wrap="none" lIns="97729" tIns="48865" rIns="97729" bIns="48865" anchor="ctr">
            <a:flatTx/>
          </a:bodyPr>
          <a:lstStyle/>
          <a:p>
            <a:pPr defTabSz="976313"/>
            <a:endParaRPr lang="en-US" sz="1600" b="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E5E20F4-8922-027D-37B3-604CE1F2EB52}"/>
              </a:ext>
            </a:extLst>
          </p:cNvPr>
          <p:cNvSpPr txBox="1"/>
          <p:nvPr/>
        </p:nvSpPr>
        <p:spPr>
          <a:xfrm>
            <a:off x="5397786" y="4963325"/>
            <a:ext cx="1930205" cy="1169551"/>
          </a:xfrm>
          <a:prstGeom prst="rect">
            <a:avLst/>
          </a:prstGeom>
          <a:noFill/>
        </p:spPr>
        <p:txBody>
          <a:bodyPr wrap="square" rtlCol="0">
            <a:spAutoFit/>
          </a:bodyPr>
          <a:lstStyle/>
          <a:p>
            <a:pPr algn="ctr"/>
            <a:r>
              <a:rPr lang="en-US" sz="1400" b="1" dirty="0">
                <a:solidFill>
                  <a:srgbClr val="A15A95"/>
                </a:solidFill>
              </a:rPr>
              <a:t>Grows tax-free</a:t>
            </a:r>
          </a:p>
          <a:p>
            <a:pPr algn="ctr"/>
            <a:r>
              <a:rPr lang="en-US" sz="1400" dirty="0"/>
              <a:t>Rolls over year to year,</a:t>
            </a:r>
            <a:br>
              <a:rPr lang="en-US" sz="1400" dirty="0"/>
            </a:br>
            <a:r>
              <a:rPr lang="en-US" sz="1400" dirty="0"/>
              <a:t> travels with you if </a:t>
            </a:r>
            <a:br>
              <a:rPr lang="en-US" sz="1400" dirty="0"/>
            </a:br>
            <a:r>
              <a:rPr lang="en-US" sz="1400" dirty="0"/>
              <a:t>you leave or retire, </a:t>
            </a:r>
            <a:br>
              <a:rPr lang="en-US" sz="1400" dirty="0"/>
            </a:br>
            <a:r>
              <a:rPr lang="en-US" sz="1400" dirty="0"/>
              <a:t>never forfeited</a:t>
            </a:r>
          </a:p>
        </p:txBody>
      </p:sp>
      <p:sp>
        <p:nvSpPr>
          <p:cNvPr id="35" name="TextBox 34">
            <a:extLst>
              <a:ext uri="{FF2B5EF4-FFF2-40B4-BE49-F238E27FC236}">
                <a16:creationId xmlns:a16="http://schemas.microsoft.com/office/drawing/2014/main" id="{B03A6EE2-CD9A-8335-4058-1374FF53C30F}"/>
              </a:ext>
            </a:extLst>
          </p:cNvPr>
          <p:cNvSpPr txBox="1"/>
          <p:nvPr/>
        </p:nvSpPr>
        <p:spPr>
          <a:xfrm>
            <a:off x="1723325" y="3530173"/>
            <a:ext cx="1426562" cy="523220"/>
          </a:xfrm>
          <a:prstGeom prst="rect">
            <a:avLst/>
          </a:prstGeom>
          <a:noFill/>
        </p:spPr>
        <p:txBody>
          <a:bodyPr wrap="square" rtlCol="0">
            <a:spAutoFit/>
          </a:bodyPr>
          <a:lstStyle/>
          <a:p>
            <a:pPr algn="ctr"/>
            <a:r>
              <a:rPr lang="en-US" sz="1400" b="1" dirty="0">
                <a:solidFill>
                  <a:srgbClr val="A15A95"/>
                </a:solidFill>
              </a:rPr>
              <a:t>Your contributions</a:t>
            </a:r>
          </a:p>
        </p:txBody>
      </p:sp>
      <p:sp>
        <p:nvSpPr>
          <p:cNvPr id="36" name="TextBox 35">
            <a:extLst>
              <a:ext uri="{FF2B5EF4-FFF2-40B4-BE49-F238E27FC236}">
                <a16:creationId xmlns:a16="http://schemas.microsoft.com/office/drawing/2014/main" id="{8CC578D4-F80B-12B5-CD31-630F53943ACB}"/>
              </a:ext>
            </a:extLst>
          </p:cNvPr>
          <p:cNvSpPr txBox="1"/>
          <p:nvPr/>
        </p:nvSpPr>
        <p:spPr>
          <a:xfrm>
            <a:off x="1986131" y="5236038"/>
            <a:ext cx="1426562" cy="523220"/>
          </a:xfrm>
          <a:prstGeom prst="rect">
            <a:avLst/>
          </a:prstGeom>
          <a:noFill/>
        </p:spPr>
        <p:txBody>
          <a:bodyPr wrap="square" rtlCol="0">
            <a:spAutoFit/>
          </a:bodyPr>
          <a:lstStyle/>
          <a:p>
            <a:pPr algn="ctr"/>
            <a:r>
              <a:rPr lang="en-US" sz="1400" b="1" dirty="0"/>
              <a:t>JHU’s contributions</a:t>
            </a:r>
          </a:p>
        </p:txBody>
      </p:sp>
      <p:cxnSp>
        <p:nvCxnSpPr>
          <p:cNvPr id="37" name="Straight Arrow Connector 36">
            <a:extLst>
              <a:ext uri="{FF2B5EF4-FFF2-40B4-BE49-F238E27FC236}">
                <a16:creationId xmlns:a16="http://schemas.microsoft.com/office/drawing/2014/main" id="{A34802AD-8986-2176-1082-A6AA94165C71}"/>
              </a:ext>
            </a:extLst>
          </p:cNvPr>
          <p:cNvCxnSpPr/>
          <p:nvPr/>
        </p:nvCxnSpPr>
        <p:spPr>
          <a:xfrm flipV="1">
            <a:off x="3068112" y="4312256"/>
            <a:ext cx="493776" cy="538062"/>
          </a:xfrm>
          <a:prstGeom prst="straightConnector1">
            <a:avLst/>
          </a:prstGeom>
          <a:ln w="9525">
            <a:solidFill>
              <a:srgbClr val="86C8BC"/>
            </a:solidFill>
            <a:tailEnd type="triangle"/>
          </a:ln>
        </p:spPr>
        <p:style>
          <a:lnRef idx="2">
            <a:schemeClr val="accent1"/>
          </a:lnRef>
          <a:fillRef idx="0">
            <a:schemeClr val="accent1"/>
          </a:fillRef>
          <a:effectRef idx="1">
            <a:schemeClr val="accent1"/>
          </a:effectRef>
          <a:fontRef idx="minor">
            <a:schemeClr val="tx1"/>
          </a:fontRef>
        </p:style>
      </p:cxnSp>
      <p:pic>
        <p:nvPicPr>
          <p:cNvPr id="38" name="Picture 37">
            <a:extLst>
              <a:ext uri="{FF2B5EF4-FFF2-40B4-BE49-F238E27FC236}">
                <a16:creationId xmlns:a16="http://schemas.microsoft.com/office/drawing/2014/main" id="{6F55540C-1798-47CF-A38B-3122186491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8662" y="2919602"/>
            <a:ext cx="457200" cy="457200"/>
          </a:xfrm>
          <a:prstGeom prst="rect">
            <a:avLst/>
          </a:prstGeom>
        </p:spPr>
      </p:pic>
      <p:sp>
        <p:nvSpPr>
          <p:cNvPr id="39" name="Oval 38">
            <a:extLst>
              <a:ext uri="{FF2B5EF4-FFF2-40B4-BE49-F238E27FC236}">
                <a16:creationId xmlns:a16="http://schemas.microsoft.com/office/drawing/2014/main" id="{015811A1-9967-718D-5DA2-EEFD0628CE25}"/>
              </a:ext>
            </a:extLst>
          </p:cNvPr>
          <p:cNvSpPr/>
          <p:nvPr/>
        </p:nvSpPr>
        <p:spPr>
          <a:xfrm>
            <a:off x="4048307" y="2932779"/>
            <a:ext cx="365760" cy="365760"/>
          </a:xfrm>
          <a:prstGeom prst="ellipse">
            <a:avLst/>
          </a:prstGeom>
          <a:solidFill>
            <a:srgbClr val="002C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1</a:t>
            </a:r>
          </a:p>
        </p:txBody>
      </p:sp>
      <p:pic>
        <p:nvPicPr>
          <p:cNvPr id="40" name="Picture 39">
            <a:extLst>
              <a:ext uri="{FF2B5EF4-FFF2-40B4-BE49-F238E27FC236}">
                <a16:creationId xmlns:a16="http://schemas.microsoft.com/office/drawing/2014/main" id="{63A0F02F-73D6-84A4-230E-07ED753D15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63314" y="4545547"/>
            <a:ext cx="457200" cy="457200"/>
          </a:xfrm>
          <a:prstGeom prst="rect">
            <a:avLst/>
          </a:prstGeom>
        </p:spPr>
      </p:pic>
      <p:sp>
        <p:nvSpPr>
          <p:cNvPr id="41" name="Oval 40">
            <a:extLst>
              <a:ext uri="{FF2B5EF4-FFF2-40B4-BE49-F238E27FC236}">
                <a16:creationId xmlns:a16="http://schemas.microsoft.com/office/drawing/2014/main" id="{11D665DB-28A4-311E-B7C9-909C4806826B}"/>
              </a:ext>
            </a:extLst>
          </p:cNvPr>
          <p:cNvSpPr/>
          <p:nvPr/>
        </p:nvSpPr>
        <p:spPr>
          <a:xfrm>
            <a:off x="5822959" y="4558724"/>
            <a:ext cx="365760" cy="365760"/>
          </a:xfrm>
          <a:prstGeom prst="ellipse">
            <a:avLst/>
          </a:prstGeom>
          <a:solidFill>
            <a:srgbClr val="002C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3</a:t>
            </a:r>
          </a:p>
        </p:txBody>
      </p:sp>
      <p:pic>
        <p:nvPicPr>
          <p:cNvPr id="42" name="Picture 41">
            <a:extLst>
              <a:ext uri="{FF2B5EF4-FFF2-40B4-BE49-F238E27FC236}">
                <a16:creationId xmlns:a16="http://schemas.microsoft.com/office/drawing/2014/main" id="{A1BA155B-5E9E-5AE8-B636-17193D84BDA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848096" y="1943753"/>
            <a:ext cx="479895" cy="479895"/>
          </a:xfrm>
          <a:prstGeom prst="rect">
            <a:avLst/>
          </a:prstGeom>
        </p:spPr>
      </p:pic>
      <p:sp>
        <p:nvSpPr>
          <p:cNvPr id="43" name="Oval 42">
            <a:extLst>
              <a:ext uri="{FF2B5EF4-FFF2-40B4-BE49-F238E27FC236}">
                <a16:creationId xmlns:a16="http://schemas.microsoft.com/office/drawing/2014/main" id="{37354540-2E6B-8C32-F168-3C1482ABA204}"/>
              </a:ext>
            </a:extLst>
          </p:cNvPr>
          <p:cNvSpPr/>
          <p:nvPr/>
        </p:nvSpPr>
        <p:spPr>
          <a:xfrm>
            <a:off x="6413321" y="1971050"/>
            <a:ext cx="365760" cy="365760"/>
          </a:xfrm>
          <a:prstGeom prst="ellipse">
            <a:avLst/>
          </a:prstGeom>
          <a:solidFill>
            <a:srgbClr val="002C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2</a:t>
            </a:r>
          </a:p>
        </p:txBody>
      </p:sp>
      <p:sp>
        <p:nvSpPr>
          <p:cNvPr id="44" name="Oval 2">
            <a:extLst>
              <a:ext uri="{FF2B5EF4-FFF2-40B4-BE49-F238E27FC236}">
                <a16:creationId xmlns:a16="http://schemas.microsoft.com/office/drawing/2014/main" id="{84545689-0CCF-255C-4EC5-1604C48D5E0C}"/>
              </a:ext>
            </a:extLst>
          </p:cNvPr>
          <p:cNvSpPr>
            <a:spLocks noChangeArrowheads="1"/>
          </p:cNvSpPr>
          <p:nvPr/>
        </p:nvSpPr>
        <p:spPr bwMode="auto">
          <a:xfrm rot="17584501">
            <a:off x="3640425" y="1354601"/>
            <a:ext cx="5356280" cy="5356280"/>
          </a:xfrm>
          <a:prstGeom prst="ellipse">
            <a:avLst/>
          </a:prstGeom>
          <a:noFill/>
          <a:ln w="31750">
            <a:solidFill>
              <a:srgbClr val="A15A95"/>
            </a:solidFill>
            <a:prstDash val="sysDot"/>
            <a:round/>
            <a:headEnd/>
            <a:tailEnd/>
          </a:ln>
        </p:spPr>
        <p:txBody>
          <a:bodyPr wrap="none" lIns="97729" tIns="48865" rIns="97729" bIns="48865" anchor="ctr">
            <a:flatTx/>
          </a:bodyPr>
          <a:lstStyle/>
          <a:p>
            <a:pPr defTabSz="976313"/>
            <a:endParaRPr lang="en-US" sz="1600" b="0" dirty="0">
              <a:latin typeface="Arial" panose="020B0604020202020204" pitchFamily="34" charset="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363811F3-F135-4E50-A79B-24DAC2EA41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414671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r>
              <a:rPr lang="en-US" dirty="0"/>
              <a:t>Dental Plan Options </a:t>
            </a:r>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21</a:t>
            </a:fld>
            <a:endParaRPr lang="en-US" dirty="0"/>
          </a:p>
        </p:txBody>
      </p:sp>
      <p:graphicFrame>
        <p:nvGraphicFramePr>
          <p:cNvPr id="3" name="Table 2">
            <a:extLst>
              <a:ext uri="{FF2B5EF4-FFF2-40B4-BE49-F238E27FC236}">
                <a16:creationId xmlns:a16="http://schemas.microsoft.com/office/drawing/2014/main" id="{4110054A-7048-EE2C-CF36-0020F414D111}"/>
              </a:ext>
            </a:extLst>
          </p:cNvPr>
          <p:cNvGraphicFramePr>
            <a:graphicFrameLocks noGrp="1"/>
          </p:cNvGraphicFramePr>
          <p:nvPr>
            <p:extLst>
              <p:ext uri="{D42A27DB-BD31-4B8C-83A1-F6EECF244321}">
                <p14:modId xmlns:p14="http://schemas.microsoft.com/office/powerpoint/2010/main" val="2536589989"/>
              </p:ext>
            </p:extLst>
          </p:nvPr>
        </p:nvGraphicFramePr>
        <p:xfrm>
          <a:off x="822960" y="1272717"/>
          <a:ext cx="10245495" cy="5591962"/>
        </p:xfrm>
        <a:graphic>
          <a:graphicData uri="http://schemas.openxmlformats.org/drawingml/2006/table">
            <a:tbl>
              <a:tblPr firstRow="1" firstCol="1" bandRow="1">
                <a:tableStyleId>{5C22544A-7EE6-4342-B048-85BDC9FD1C3A}</a:tableStyleId>
              </a:tblPr>
              <a:tblGrid>
                <a:gridCol w="3846819">
                  <a:extLst>
                    <a:ext uri="{9D8B030D-6E8A-4147-A177-3AD203B41FA5}">
                      <a16:colId xmlns:a16="http://schemas.microsoft.com/office/drawing/2014/main" val="1202828442"/>
                    </a:ext>
                  </a:extLst>
                </a:gridCol>
                <a:gridCol w="3198558">
                  <a:extLst>
                    <a:ext uri="{9D8B030D-6E8A-4147-A177-3AD203B41FA5}">
                      <a16:colId xmlns:a16="http://schemas.microsoft.com/office/drawing/2014/main" val="1859847269"/>
                    </a:ext>
                  </a:extLst>
                </a:gridCol>
                <a:gridCol w="3200118">
                  <a:extLst>
                    <a:ext uri="{9D8B030D-6E8A-4147-A177-3AD203B41FA5}">
                      <a16:colId xmlns:a16="http://schemas.microsoft.com/office/drawing/2014/main" val="2577465572"/>
                    </a:ext>
                  </a:extLst>
                </a:gridCol>
              </a:tblGrid>
              <a:tr h="813476">
                <a:tc>
                  <a:txBody>
                    <a:bodyPr/>
                    <a:lstStyle/>
                    <a:p>
                      <a:pPr marL="0" marR="0">
                        <a:lnSpc>
                          <a:spcPts val="1400"/>
                        </a:lnSpc>
                        <a:spcBef>
                          <a:spcPts val="1200"/>
                        </a:spcBef>
                        <a:spcAft>
                          <a:spcPts val="60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R="68580" marT="0" marB="0">
                    <a:solidFill>
                      <a:srgbClr val="68ACE5"/>
                    </a:solidFill>
                  </a:tcPr>
                </a:tc>
                <a:tc>
                  <a:txBody>
                    <a:bodyPr/>
                    <a:lstStyle/>
                    <a:p>
                      <a:pPr marL="0" marR="0">
                        <a:lnSpc>
                          <a:spcPts val="2400"/>
                        </a:lnSpc>
                        <a:spcBef>
                          <a:spcPts val="1200"/>
                        </a:spcBef>
                        <a:spcAft>
                          <a:spcPts val="600"/>
                        </a:spcAft>
                      </a:pPr>
                      <a:r>
                        <a:rPr lang="en-US" sz="1800" dirty="0">
                          <a:effectLst/>
                        </a:rPr>
                        <a:t>Delta Dental Core </a:t>
                      </a:r>
                      <a:br>
                        <a:rPr lang="en-US" sz="1800" dirty="0">
                          <a:effectLst/>
                        </a:rPr>
                      </a:br>
                      <a:r>
                        <a:rPr lang="en-US" sz="1800" b="0" dirty="0">
                          <a:effectLst/>
                        </a:rPr>
                        <a:t>(no orthodontia)</a:t>
                      </a:r>
                      <a:endParaRPr lang="en-US"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R="68580" marT="0" marB="0">
                    <a:solidFill>
                      <a:srgbClr val="68ACE5"/>
                    </a:solidFill>
                  </a:tcPr>
                </a:tc>
                <a:tc>
                  <a:txBody>
                    <a:bodyPr/>
                    <a:lstStyle/>
                    <a:p>
                      <a:pPr marL="0" marR="0" algn="l" defTabSz="1097280" rtl="0" eaLnBrk="1" latinLnBrk="0" hangingPunct="1">
                        <a:lnSpc>
                          <a:spcPts val="2400"/>
                        </a:lnSpc>
                        <a:spcBef>
                          <a:spcPts val="1200"/>
                        </a:spcBef>
                        <a:spcAft>
                          <a:spcPts val="600"/>
                        </a:spcAft>
                      </a:pPr>
                      <a:r>
                        <a:rPr lang="en-US" sz="1800" b="1" kern="1200" dirty="0">
                          <a:solidFill>
                            <a:schemeClr val="lt1"/>
                          </a:solidFill>
                          <a:effectLst/>
                          <a:latin typeface="+mn-lt"/>
                          <a:ea typeface="+mn-ea"/>
                          <a:cs typeface="+mn-cs"/>
                        </a:rPr>
                        <a:t>Delta Dental Enhanced </a:t>
                      </a:r>
                      <a:br>
                        <a:rPr lang="en-US" sz="1800" b="1" kern="1200" dirty="0">
                          <a:solidFill>
                            <a:schemeClr val="lt1"/>
                          </a:solidFill>
                          <a:effectLst/>
                          <a:latin typeface="+mn-lt"/>
                          <a:ea typeface="+mn-ea"/>
                          <a:cs typeface="+mn-cs"/>
                        </a:rPr>
                      </a:br>
                      <a:r>
                        <a:rPr lang="en-US" sz="1800" b="0" kern="1200" dirty="0">
                          <a:solidFill>
                            <a:schemeClr val="lt1"/>
                          </a:solidFill>
                          <a:effectLst/>
                          <a:latin typeface="+mn-lt"/>
                          <a:ea typeface="+mn-ea"/>
                          <a:cs typeface="+mn-cs"/>
                        </a:rPr>
                        <a:t>(with orthodontia)</a:t>
                      </a:r>
                    </a:p>
                  </a:txBody>
                  <a:tcPr marR="68580" marT="0" marB="0">
                    <a:solidFill>
                      <a:srgbClr val="68ACE5"/>
                    </a:solidFill>
                  </a:tcPr>
                </a:tc>
                <a:extLst>
                  <a:ext uri="{0D108BD9-81ED-4DB2-BD59-A6C34878D82A}">
                    <a16:rowId xmlns:a16="http://schemas.microsoft.com/office/drawing/2014/main" val="1370489893"/>
                  </a:ext>
                </a:extLst>
              </a:tr>
              <a:tr h="813476">
                <a:tc>
                  <a:txBody>
                    <a:bodyPr/>
                    <a:lstStyle/>
                    <a:p>
                      <a:pPr marL="0" marR="0" algn="l" defTabSz="1097280" rtl="0" eaLnBrk="1" latinLnBrk="0" hangingPunct="1">
                        <a:lnSpc>
                          <a:spcPts val="2400"/>
                        </a:lnSpc>
                        <a:spcBef>
                          <a:spcPts val="600"/>
                        </a:spcBef>
                        <a:spcAft>
                          <a:spcPts val="600"/>
                        </a:spcAft>
                      </a:pPr>
                      <a:r>
                        <a:rPr lang="en-US" sz="1800" b="1" kern="1200" dirty="0">
                          <a:solidFill>
                            <a:schemeClr val="lt1"/>
                          </a:solidFill>
                          <a:effectLst/>
                          <a:latin typeface="+mn-lt"/>
                          <a:ea typeface="+mn-ea"/>
                          <a:cs typeface="+mn-cs"/>
                        </a:rPr>
                        <a:t>Annual deductible</a:t>
                      </a:r>
                    </a:p>
                  </a:txBody>
                  <a:tcPr marL="68580" marR="68580" marT="0" marB="0">
                    <a:solidFill>
                      <a:srgbClr val="68ACE5"/>
                    </a:solidFill>
                  </a:tcPr>
                </a:tc>
                <a:tc>
                  <a:txBody>
                    <a:bodyPr/>
                    <a:lstStyle/>
                    <a:p>
                      <a:pPr marL="0" marR="0">
                        <a:lnSpc>
                          <a:spcPts val="2400"/>
                        </a:lnSpc>
                        <a:spcBef>
                          <a:spcPts val="300"/>
                        </a:spcBef>
                        <a:spcAft>
                          <a:spcPts val="600"/>
                        </a:spcAft>
                      </a:pPr>
                      <a:r>
                        <a:rPr lang="en-US" sz="1800" b="1" dirty="0">
                          <a:effectLst/>
                        </a:rPr>
                        <a:t>Single: </a:t>
                      </a:r>
                      <a:r>
                        <a:rPr lang="en-US" sz="1800" dirty="0">
                          <a:effectLst/>
                        </a:rPr>
                        <a:t>$75</a:t>
                      </a:r>
                    </a:p>
                    <a:p>
                      <a:pPr marL="0" marR="0">
                        <a:lnSpc>
                          <a:spcPts val="2400"/>
                        </a:lnSpc>
                        <a:spcBef>
                          <a:spcPts val="300"/>
                        </a:spcBef>
                        <a:spcAft>
                          <a:spcPts val="600"/>
                        </a:spcAft>
                      </a:pPr>
                      <a:r>
                        <a:rPr lang="en-US" sz="1800" b="1" dirty="0">
                          <a:effectLst/>
                        </a:rPr>
                        <a:t>Family: </a:t>
                      </a:r>
                      <a:r>
                        <a:rPr lang="en-US" sz="1800" dirty="0">
                          <a:effectLst/>
                        </a:rPr>
                        <a:t>$150</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30000"/>
                      </a:srgbClr>
                    </a:solidFill>
                  </a:tcPr>
                </a:tc>
                <a:tc>
                  <a:txBody>
                    <a:bodyPr/>
                    <a:lstStyle/>
                    <a:p>
                      <a:pPr marL="0" marR="0">
                        <a:lnSpc>
                          <a:spcPts val="2400"/>
                        </a:lnSpc>
                        <a:spcBef>
                          <a:spcPts val="300"/>
                        </a:spcBef>
                        <a:spcAft>
                          <a:spcPts val="600"/>
                        </a:spcAft>
                      </a:pPr>
                      <a:r>
                        <a:rPr lang="en-US" sz="1800" b="1" dirty="0">
                          <a:effectLst/>
                        </a:rPr>
                        <a:t>Single: </a:t>
                      </a:r>
                      <a:r>
                        <a:rPr lang="en-US" sz="1800" dirty="0">
                          <a:effectLst/>
                        </a:rPr>
                        <a:t>$50</a:t>
                      </a:r>
                    </a:p>
                    <a:p>
                      <a:pPr marL="0" marR="0">
                        <a:lnSpc>
                          <a:spcPts val="2400"/>
                        </a:lnSpc>
                        <a:spcBef>
                          <a:spcPts val="300"/>
                        </a:spcBef>
                        <a:spcAft>
                          <a:spcPts val="600"/>
                        </a:spcAft>
                      </a:pPr>
                      <a:r>
                        <a:rPr lang="en-US" sz="1800" b="1" dirty="0">
                          <a:effectLst/>
                        </a:rPr>
                        <a:t>Family: </a:t>
                      </a:r>
                      <a:r>
                        <a:rPr lang="en-US" sz="1800" dirty="0">
                          <a:effectLst/>
                        </a:rPr>
                        <a:t>$100</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30000"/>
                      </a:srgbClr>
                    </a:solidFill>
                  </a:tcPr>
                </a:tc>
                <a:extLst>
                  <a:ext uri="{0D108BD9-81ED-4DB2-BD59-A6C34878D82A}">
                    <a16:rowId xmlns:a16="http://schemas.microsoft.com/office/drawing/2014/main" val="3735116951"/>
                  </a:ext>
                </a:extLst>
              </a:tr>
              <a:tr h="611900">
                <a:tc>
                  <a:txBody>
                    <a:bodyPr/>
                    <a:lstStyle/>
                    <a:p>
                      <a:pPr marL="0" marR="0" algn="l" defTabSz="1097280" rtl="0" eaLnBrk="1" latinLnBrk="0" hangingPunct="1">
                        <a:lnSpc>
                          <a:spcPts val="2400"/>
                        </a:lnSpc>
                        <a:spcBef>
                          <a:spcPts val="600"/>
                        </a:spcBef>
                        <a:spcAft>
                          <a:spcPts val="600"/>
                        </a:spcAft>
                      </a:pPr>
                      <a:r>
                        <a:rPr lang="en-US" sz="1800" b="1" kern="1200" dirty="0">
                          <a:solidFill>
                            <a:schemeClr val="lt1"/>
                          </a:solidFill>
                          <a:effectLst/>
                          <a:latin typeface="+mn-lt"/>
                          <a:ea typeface="+mn-ea"/>
                          <a:cs typeface="+mn-cs"/>
                        </a:rPr>
                        <a:t>Preventive care </a:t>
                      </a:r>
                      <a:br>
                        <a:rPr lang="en-US" sz="1800" b="1" kern="1200" dirty="0">
                          <a:solidFill>
                            <a:schemeClr val="lt1"/>
                          </a:solidFill>
                          <a:effectLst/>
                          <a:latin typeface="+mn-lt"/>
                          <a:ea typeface="+mn-ea"/>
                          <a:cs typeface="+mn-cs"/>
                        </a:rPr>
                      </a:br>
                      <a:r>
                        <a:rPr lang="en-US" sz="1800" b="0" kern="1200" dirty="0">
                          <a:solidFill>
                            <a:schemeClr val="lt1"/>
                          </a:solidFill>
                          <a:effectLst/>
                          <a:latin typeface="+mn-lt"/>
                          <a:ea typeface="+mn-ea"/>
                          <a:cs typeface="+mn-cs"/>
                        </a:rPr>
                        <a:t>(plan pays)</a:t>
                      </a:r>
                    </a:p>
                  </a:txBody>
                  <a:tcPr marL="68580" marR="68580" marT="0" marB="0">
                    <a:solidFill>
                      <a:srgbClr val="68ACE5"/>
                    </a:solidFill>
                  </a:tcPr>
                </a:tc>
                <a:tc>
                  <a:txBody>
                    <a:bodyPr/>
                    <a:lstStyle/>
                    <a:p>
                      <a:pPr marL="0" marR="0">
                        <a:lnSpc>
                          <a:spcPts val="2400"/>
                        </a:lnSpc>
                        <a:spcBef>
                          <a:spcPts val="300"/>
                        </a:spcBef>
                        <a:spcAft>
                          <a:spcPts val="600"/>
                        </a:spcAft>
                      </a:pPr>
                      <a:r>
                        <a:rPr lang="en-US" sz="1800" dirty="0">
                          <a:effectLst/>
                        </a:rPr>
                        <a:t>100% in-network, no deductible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10000"/>
                      </a:srgbClr>
                    </a:solidFill>
                  </a:tcPr>
                </a:tc>
                <a:tc>
                  <a:txBody>
                    <a:bodyPr/>
                    <a:lstStyle/>
                    <a:p>
                      <a:pPr marL="0" marR="0">
                        <a:lnSpc>
                          <a:spcPts val="2400"/>
                        </a:lnSpc>
                        <a:spcBef>
                          <a:spcPts val="300"/>
                        </a:spcBef>
                        <a:spcAft>
                          <a:spcPts val="600"/>
                        </a:spcAft>
                      </a:pPr>
                      <a:r>
                        <a:rPr lang="en-US" sz="1800" dirty="0">
                          <a:effectLst/>
                        </a:rPr>
                        <a:t>100% in-network, no deductible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10000"/>
                      </a:srgbClr>
                    </a:solidFill>
                  </a:tcPr>
                </a:tc>
                <a:extLst>
                  <a:ext uri="{0D108BD9-81ED-4DB2-BD59-A6C34878D82A}">
                    <a16:rowId xmlns:a16="http://schemas.microsoft.com/office/drawing/2014/main" val="4236238977"/>
                  </a:ext>
                </a:extLst>
              </a:tr>
              <a:tr h="532804">
                <a:tc>
                  <a:txBody>
                    <a:bodyPr/>
                    <a:lstStyle/>
                    <a:p>
                      <a:pPr marL="0" marR="0" algn="l" defTabSz="1097280" rtl="0" eaLnBrk="1" latinLnBrk="0" hangingPunct="1">
                        <a:lnSpc>
                          <a:spcPts val="2400"/>
                        </a:lnSpc>
                        <a:spcBef>
                          <a:spcPts val="600"/>
                        </a:spcBef>
                        <a:spcAft>
                          <a:spcPts val="600"/>
                        </a:spcAft>
                      </a:pPr>
                      <a:r>
                        <a:rPr lang="en-US" sz="1800" b="1" kern="1200" dirty="0">
                          <a:solidFill>
                            <a:schemeClr val="lt1"/>
                          </a:solidFill>
                          <a:effectLst/>
                          <a:latin typeface="+mn-lt"/>
                          <a:ea typeface="+mn-ea"/>
                          <a:cs typeface="+mn-cs"/>
                        </a:rPr>
                        <a:t>Basic services </a:t>
                      </a:r>
                    </a:p>
                  </a:txBody>
                  <a:tcPr marL="68580" marR="68580" marT="0" marB="0">
                    <a:solidFill>
                      <a:srgbClr val="68ACE5"/>
                    </a:solidFill>
                  </a:tcPr>
                </a:tc>
                <a:tc>
                  <a:txBody>
                    <a:bodyPr/>
                    <a:lstStyle/>
                    <a:p>
                      <a:pPr marL="0" marR="0">
                        <a:lnSpc>
                          <a:spcPts val="2400"/>
                        </a:lnSpc>
                        <a:spcBef>
                          <a:spcPts val="300"/>
                        </a:spcBef>
                        <a:spcAft>
                          <a:spcPts val="600"/>
                        </a:spcAft>
                      </a:pPr>
                      <a:r>
                        <a:rPr lang="en-US" sz="1800" dirty="0">
                          <a:effectLst/>
                        </a:rPr>
                        <a:t>You pay 30% of cost after deductible is met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30000"/>
                      </a:srgbClr>
                    </a:solidFill>
                  </a:tcPr>
                </a:tc>
                <a:tc>
                  <a:txBody>
                    <a:bodyPr/>
                    <a:lstStyle/>
                    <a:p>
                      <a:pPr marL="0" marR="0">
                        <a:lnSpc>
                          <a:spcPts val="2400"/>
                        </a:lnSpc>
                        <a:spcBef>
                          <a:spcPts val="300"/>
                        </a:spcBef>
                        <a:spcAft>
                          <a:spcPts val="600"/>
                        </a:spcAft>
                      </a:pPr>
                      <a:r>
                        <a:rPr lang="en-US" sz="1800" dirty="0">
                          <a:effectLst/>
                        </a:rPr>
                        <a:t>You pay 10% of cost after deductible is met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30000"/>
                      </a:srgbClr>
                    </a:solidFill>
                  </a:tcPr>
                </a:tc>
                <a:extLst>
                  <a:ext uri="{0D108BD9-81ED-4DB2-BD59-A6C34878D82A}">
                    <a16:rowId xmlns:a16="http://schemas.microsoft.com/office/drawing/2014/main" val="3675450922"/>
                  </a:ext>
                </a:extLst>
              </a:tr>
              <a:tr h="611900">
                <a:tc>
                  <a:txBody>
                    <a:bodyPr/>
                    <a:lstStyle/>
                    <a:p>
                      <a:pPr marL="0" marR="0" algn="l" defTabSz="1097280" rtl="0" eaLnBrk="1" latinLnBrk="0" hangingPunct="1">
                        <a:lnSpc>
                          <a:spcPts val="2400"/>
                        </a:lnSpc>
                        <a:spcBef>
                          <a:spcPts val="600"/>
                        </a:spcBef>
                        <a:spcAft>
                          <a:spcPts val="600"/>
                        </a:spcAft>
                      </a:pPr>
                      <a:r>
                        <a:rPr lang="en-US" sz="1800" b="1" kern="1200" dirty="0">
                          <a:solidFill>
                            <a:schemeClr val="lt1"/>
                          </a:solidFill>
                          <a:effectLst/>
                          <a:latin typeface="+mn-lt"/>
                          <a:ea typeface="+mn-ea"/>
                          <a:cs typeface="+mn-cs"/>
                        </a:rPr>
                        <a:t>Major services, implants </a:t>
                      </a:r>
                    </a:p>
                  </a:txBody>
                  <a:tcPr marL="68580" marR="68580" marT="0" marB="0">
                    <a:solidFill>
                      <a:srgbClr val="68ACE5"/>
                    </a:solidFill>
                  </a:tcPr>
                </a:tc>
                <a:tc>
                  <a:txBody>
                    <a:bodyPr/>
                    <a:lstStyle/>
                    <a:p>
                      <a:pPr marL="0" marR="0">
                        <a:lnSpc>
                          <a:spcPts val="2400"/>
                        </a:lnSpc>
                        <a:spcBef>
                          <a:spcPts val="300"/>
                        </a:spcBef>
                        <a:spcAft>
                          <a:spcPts val="600"/>
                        </a:spcAft>
                      </a:pPr>
                      <a:r>
                        <a:rPr lang="en-US" sz="1800" dirty="0">
                          <a:effectLst/>
                        </a:rPr>
                        <a:t>You pay 50% of cost after deductible is met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10000"/>
                      </a:srgbClr>
                    </a:solidFill>
                  </a:tcPr>
                </a:tc>
                <a:tc>
                  <a:txBody>
                    <a:bodyPr/>
                    <a:lstStyle/>
                    <a:p>
                      <a:pPr marL="0" marR="0">
                        <a:lnSpc>
                          <a:spcPts val="2400"/>
                        </a:lnSpc>
                        <a:spcBef>
                          <a:spcPts val="300"/>
                        </a:spcBef>
                        <a:spcAft>
                          <a:spcPts val="600"/>
                        </a:spcAft>
                      </a:pPr>
                      <a:r>
                        <a:rPr lang="en-US" sz="1800" dirty="0">
                          <a:effectLst/>
                        </a:rPr>
                        <a:t>You pay 40% of cost after deductible is met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10000"/>
                      </a:srgbClr>
                    </a:solidFill>
                  </a:tcPr>
                </a:tc>
                <a:extLst>
                  <a:ext uri="{0D108BD9-81ED-4DB2-BD59-A6C34878D82A}">
                    <a16:rowId xmlns:a16="http://schemas.microsoft.com/office/drawing/2014/main" val="3839005891"/>
                  </a:ext>
                </a:extLst>
              </a:tr>
              <a:tr h="611900">
                <a:tc>
                  <a:txBody>
                    <a:bodyPr/>
                    <a:lstStyle/>
                    <a:p>
                      <a:pPr marL="0" marR="0" algn="l" defTabSz="1097280" rtl="0" eaLnBrk="1" latinLnBrk="0" hangingPunct="1">
                        <a:lnSpc>
                          <a:spcPts val="2400"/>
                        </a:lnSpc>
                        <a:spcBef>
                          <a:spcPts val="600"/>
                        </a:spcBef>
                        <a:spcAft>
                          <a:spcPts val="600"/>
                        </a:spcAft>
                      </a:pPr>
                      <a:r>
                        <a:rPr lang="en-US" sz="1800" b="1" kern="1200" dirty="0">
                          <a:solidFill>
                            <a:schemeClr val="lt1"/>
                          </a:solidFill>
                          <a:effectLst/>
                          <a:latin typeface="+mn-lt"/>
                          <a:ea typeface="+mn-ea"/>
                          <a:cs typeface="+mn-cs"/>
                        </a:rPr>
                        <a:t>Orthodontia</a:t>
                      </a:r>
                    </a:p>
                  </a:txBody>
                  <a:tcPr marL="68580" marR="68580" marT="0" marB="0">
                    <a:solidFill>
                      <a:srgbClr val="68ACE5"/>
                    </a:solidFill>
                  </a:tcPr>
                </a:tc>
                <a:tc>
                  <a:txBody>
                    <a:bodyPr/>
                    <a:lstStyle/>
                    <a:p>
                      <a:pPr marL="0" marR="0">
                        <a:lnSpc>
                          <a:spcPts val="2400"/>
                        </a:lnSpc>
                        <a:spcBef>
                          <a:spcPts val="300"/>
                        </a:spcBef>
                        <a:spcAft>
                          <a:spcPts val="600"/>
                        </a:spcAft>
                      </a:pPr>
                      <a:r>
                        <a:rPr lang="en-US" sz="1800" dirty="0">
                          <a:effectLst/>
                        </a:rPr>
                        <a:t>Not covered</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30000"/>
                      </a:srgbClr>
                    </a:solidFill>
                  </a:tcPr>
                </a:tc>
                <a:tc>
                  <a:txBody>
                    <a:bodyPr/>
                    <a:lstStyle/>
                    <a:p>
                      <a:pPr marL="0" marR="0">
                        <a:lnSpc>
                          <a:spcPts val="2400"/>
                        </a:lnSpc>
                        <a:spcBef>
                          <a:spcPts val="300"/>
                        </a:spcBef>
                        <a:spcAft>
                          <a:spcPts val="600"/>
                        </a:spcAft>
                      </a:pPr>
                      <a:r>
                        <a:rPr lang="en-US" sz="1800" dirty="0">
                          <a:effectLst/>
                        </a:rPr>
                        <a:t>You pay 50% of cost after deductible is met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30000"/>
                      </a:srgbClr>
                    </a:solidFill>
                  </a:tcPr>
                </a:tc>
                <a:extLst>
                  <a:ext uri="{0D108BD9-81ED-4DB2-BD59-A6C34878D82A}">
                    <a16:rowId xmlns:a16="http://schemas.microsoft.com/office/drawing/2014/main" val="81968210"/>
                  </a:ext>
                </a:extLst>
              </a:tr>
              <a:tr h="611900">
                <a:tc>
                  <a:txBody>
                    <a:bodyPr/>
                    <a:lstStyle/>
                    <a:p>
                      <a:pPr marL="0" marR="0" algn="l" defTabSz="1097280" rtl="0" eaLnBrk="1" latinLnBrk="0" hangingPunct="1">
                        <a:lnSpc>
                          <a:spcPts val="2400"/>
                        </a:lnSpc>
                        <a:spcBef>
                          <a:spcPts val="600"/>
                        </a:spcBef>
                        <a:spcAft>
                          <a:spcPts val="600"/>
                        </a:spcAft>
                      </a:pPr>
                      <a:r>
                        <a:rPr lang="en-US" sz="1800" b="1" kern="1200" dirty="0">
                          <a:solidFill>
                            <a:schemeClr val="lt1"/>
                          </a:solidFill>
                          <a:effectLst/>
                          <a:latin typeface="+mn-lt"/>
                          <a:ea typeface="+mn-ea"/>
                          <a:cs typeface="+mn-cs"/>
                        </a:rPr>
                        <a:t>Annual benefit maximum </a:t>
                      </a:r>
                      <a:br>
                        <a:rPr lang="en-US" sz="1800" b="1" kern="1200" dirty="0">
                          <a:solidFill>
                            <a:schemeClr val="lt1"/>
                          </a:solidFill>
                          <a:effectLst/>
                          <a:latin typeface="+mn-lt"/>
                          <a:ea typeface="+mn-ea"/>
                          <a:cs typeface="+mn-cs"/>
                        </a:rPr>
                      </a:br>
                      <a:r>
                        <a:rPr lang="en-US" sz="1800" b="0" kern="1200" dirty="0">
                          <a:solidFill>
                            <a:schemeClr val="lt1"/>
                          </a:solidFill>
                          <a:effectLst/>
                          <a:latin typeface="+mn-lt"/>
                          <a:ea typeface="+mn-ea"/>
                          <a:cs typeface="+mn-cs"/>
                        </a:rPr>
                        <a:t>(excludes orthodontia)</a:t>
                      </a:r>
                    </a:p>
                  </a:txBody>
                  <a:tcPr marL="68580" marR="68580" marT="0" marB="0">
                    <a:solidFill>
                      <a:srgbClr val="68ACE5"/>
                    </a:solidFill>
                  </a:tcPr>
                </a:tc>
                <a:tc>
                  <a:txBody>
                    <a:bodyPr/>
                    <a:lstStyle/>
                    <a:p>
                      <a:pPr marL="0" marR="0">
                        <a:lnSpc>
                          <a:spcPts val="2400"/>
                        </a:lnSpc>
                        <a:spcBef>
                          <a:spcPts val="300"/>
                        </a:spcBef>
                        <a:spcAft>
                          <a:spcPts val="600"/>
                        </a:spcAft>
                      </a:pPr>
                      <a:r>
                        <a:rPr lang="en-US" sz="1800" dirty="0">
                          <a:effectLst/>
                        </a:rPr>
                        <a:t>$1,000</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10000"/>
                      </a:srgbClr>
                    </a:solidFill>
                  </a:tcPr>
                </a:tc>
                <a:tc>
                  <a:txBody>
                    <a:bodyPr/>
                    <a:lstStyle/>
                    <a:p>
                      <a:pPr marL="0" marR="0">
                        <a:lnSpc>
                          <a:spcPts val="2400"/>
                        </a:lnSpc>
                        <a:spcBef>
                          <a:spcPts val="300"/>
                        </a:spcBef>
                        <a:spcAft>
                          <a:spcPts val="600"/>
                        </a:spcAft>
                      </a:pPr>
                      <a:r>
                        <a:rPr lang="en-US" sz="1800" dirty="0">
                          <a:effectLst/>
                        </a:rPr>
                        <a:t>$2,000</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10000"/>
                      </a:srgbClr>
                    </a:solidFill>
                  </a:tcPr>
                </a:tc>
                <a:extLst>
                  <a:ext uri="{0D108BD9-81ED-4DB2-BD59-A6C34878D82A}">
                    <a16:rowId xmlns:a16="http://schemas.microsoft.com/office/drawing/2014/main" val="4224638270"/>
                  </a:ext>
                </a:extLst>
              </a:tr>
              <a:tr h="925463">
                <a:tc>
                  <a:txBody>
                    <a:bodyPr/>
                    <a:lstStyle/>
                    <a:p>
                      <a:pPr marL="0" marR="0" algn="l" defTabSz="1097280" rtl="0" eaLnBrk="1" latinLnBrk="0" hangingPunct="1">
                        <a:lnSpc>
                          <a:spcPts val="2400"/>
                        </a:lnSpc>
                        <a:spcBef>
                          <a:spcPts val="600"/>
                        </a:spcBef>
                        <a:spcAft>
                          <a:spcPts val="600"/>
                        </a:spcAft>
                      </a:pPr>
                      <a:r>
                        <a:rPr lang="en-US" sz="1800" b="1" kern="1200" dirty="0">
                          <a:solidFill>
                            <a:schemeClr val="lt1"/>
                          </a:solidFill>
                          <a:effectLst/>
                          <a:latin typeface="+mn-lt"/>
                          <a:ea typeface="+mn-ea"/>
                          <a:cs typeface="+mn-cs"/>
                        </a:rPr>
                        <a:t>Lifetime maximum benefit for orthodontia </a:t>
                      </a:r>
                      <a:br>
                        <a:rPr lang="en-US" sz="1800" b="1" kern="1200" dirty="0">
                          <a:solidFill>
                            <a:schemeClr val="lt1"/>
                          </a:solidFill>
                          <a:effectLst/>
                          <a:latin typeface="+mn-lt"/>
                          <a:ea typeface="+mn-ea"/>
                          <a:cs typeface="+mn-cs"/>
                        </a:rPr>
                      </a:br>
                      <a:r>
                        <a:rPr lang="en-US" sz="1800" b="0" kern="1200" dirty="0">
                          <a:solidFill>
                            <a:schemeClr val="lt1"/>
                          </a:solidFill>
                          <a:effectLst/>
                          <a:latin typeface="+mn-lt"/>
                          <a:ea typeface="+mn-ea"/>
                          <a:cs typeface="+mn-cs"/>
                        </a:rPr>
                        <a:t>(per covered member)</a:t>
                      </a:r>
                    </a:p>
                  </a:txBody>
                  <a:tcPr marL="68580" marR="68580" marT="0" marB="0">
                    <a:solidFill>
                      <a:srgbClr val="68ACE5"/>
                    </a:solidFill>
                  </a:tcPr>
                </a:tc>
                <a:tc>
                  <a:txBody>
                    <a:bodyPr/>
                    <a:lstStyle/>
                    <a:p>
                      <a:pPr marL="0" marR="0">
                        <a:lnSpc>
                          <a:spcPts val="2400"/>
                        </a:lnSpc>
                        <a:spcBef>
                          <a:spcPts val="300"/>
                        </a:spcBef>
                        <a:spcAft>
                          <a:spcPts val="600"/>
                        </a:spcAft>
                      </a:pPr>
                      <a:r>
                        <a:rPr lang="en-US" sz="1800" dirty="0">
                          <a:effectLst/>
                        </a:rPr>
                        <a:t>Not covered</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30000"/>
                      </a:srgbClr>
                    </a:solidFill>
                  </a:tcPr>
                </a:tc>
                <a:tc>
                  <a:txBody>
                    <a:bodyPr/>
                    <a:lstStyle/>
                    <a:p>
                      <a:pPr marL="0" marR="0">
                        <a:lnSpc>
                          <a:spcPts val="2400"/>
                        </a:lnSpc>
                        <a:spcBef>
                          <a:spcPts val="300"/>
                        </a:spcBef>
                        <a:spcAft>
                          <a:spcPts val="600"/>
                        </a:spcAft>
                      </a:pPr>
                      <a:r>
                        <a:rPr lang="en-US" sz="1800" dirty="0">
                          <a:effectLst/>
                        </a:rPr>
                        <a:t>$2,000</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30000"/>
                      </a:srgbClr>
                    </a:solidFill>
                  </a:tcPr>
                </a:tc>
                <a:extLst>
                  <a:ext uri="{0D108BD9-81ED-4DB2-BD59-A6C34878D82A}">
                    <a16:rowId xmlns:a16="http://schemas.microsoft.com/office/drawing/2014/main" val="438442359"/>
                  </a:ext>
                </a:extLst>
              </a:tr>
            </a:tbl>
          </a:graphicData>
        </a:graphic>
      </p:graphicFrame>
      <p:pic>
        <p:nvPicPr>
          <p:cNvPr id="5" name="Recorded Sound">
            <a:hlinkClick r:id="" action="ppaction://media"/>
            <a:extLst>
              <a:ext uri="{FF2B5EF4-FFF2-40B4-BE49-F238E27FC236}">
                <a16:creationId xmlns:a16="http://schemas.microsoft.com/office/drawing/2014/main" id="{A8FDB503-9C71-4A83-BC8C-A0F23D093B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83876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r>
              <a:rPr lang="en-US" dirty="0"/>
              <a:t>EyeMed Vision Plan </a:t>
            </a:r>
          </a:p>
        </p:txBody>
      </p:sp>
      <p:sp>
        <p:nvSpPr>
          <p:cNvPr id="3" name="Content Placeholder 2">
            <a:extLst>
              <a:ext uri="{FF2B5EF4-FFF2-40B4-BE49-F238E27FC236}">
                <a16:creationId xmlns:a16="http://schemas.microsoft.com/office/drawing/2014/main" id="{8DDF5878-92FC-A4A1-BBBB-7846D7791273}"/>
              </a:ext>
            </a:extLst>
          </p:cNvPr>
          <p:cNvSpPr>
            <a:spLocks noGrp="1"/>
          </p:cNvSpPr>
          <p:nvPr>
            <p:ph idx="1"/>
          </p:nvPr>
        </p:nvSpPr>
        <p:spPr>
          <a:xfrm>
            <a:off x="820853" y="1510131"/>
            <a:ext cx="10245494" cy="5209337"/>
          </a:xfrm>
        </p:spPr>
        <p:txBody>
          <a:bodyPr>
            <a:normAutofit/>
          </a:bodyPr>
          <a:lstStyle/>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22</a:t>
            </a:fld>
            <a:endParaRPr lang="en-US" dirty="0"/>
          </a:p>
        </p:txBody>
      </p:sp>
      <p:graphicFrame>
        <p:nvGraphicFramePr>
          <p:cNvPr id="8" name="Table 7">
            <a:extLst>
              <a:ext uri="{FF2B5EF4-FFF2-40B4-BE49-F238E27FC236}">
                <a16:creationId xmlns:a16="http://schemas.microsoft.com/office/drawing/2014/main" id="{40B838C9-569C-0A99-A91A-BD869E0239BE}"/>
              </a:ext>
            </a:extLst>
          </p:cNvPr>
          <p:cNvGraphicFramePr>
            <a:graphicFrameLocks noGrp="1"/>
          </p:cNvGraphicFramePr>
          <p:nvPr>
            <p:extLst>
              <p:ext uri="{D42A27DB-BD31-4B8C-83A1-F6EECF244321}">
                <p14:modId xmlns:p14="http://schemas.microsoft.com/office/powerpoint/2010/main" val="2593695661"/>
              </p:ext>
            </p:extLst>
          </p:nvPr>
        </p:nvGraphicFramePr>
        <p:xfrm>
          <a:off x="925549" y="1510129"/>
          <a:ext cx="8709770" cy="5177999"/>
        </p:xfrm>
        <a:graphic>
          <a:graphicData uri="http://schemas.openxmlformats.org/drawingml/2006/table">
            <a:tbl>
              <a:tblPr>
                <a:tableStyleId>{5C22544A-7EE6-4342-B048-85BDC9FD1C3A}</a:tableStyleId>
              </a:tblPr>
              <a:tblGrid>
                <a:gridCol w="4354885">
                  <a:extLst>
                    <a:ext uri="{9D8B030D-6E8A-4147-A177-3AD203B41FA5}">
                      <a16:colId xmlns:a16="http://schemas.microsoft.com/office/drawing/2014/main" val="144737705"/>
                    </a:ext>
                  </a:extLst>
                </a:gridCol>
                <a:gridCol w="4354885">
                  <a:extLst>
                    <a:ext uri="{9D8B030D-6E8A-4147-A177-3AD203B41FA5}">
                      <a16:colId xmlns:a16="http://schemas.microsoft.com/office/drawing/2014/main" val="1389815841"/>
                    </a:ext>
                  </a:extLst>
                </a:gridCol>
              </a:tblGrid>
              <a:tr h="432799">
                <a:tc>
                  <a:txBody>
                    <a:bodyPr/>
                    <a:lstStyle/>
                    <a:p>
                      <a:pPr marL="457200" marR="0" lvl="0" algn="l">
                        <a:lnSpc>
                          <a:spcPts val="2400"/>
                        </a:lnSpc>
                        <a:spcBef>
                          <a:spcPts val="300"/>
                        </a:spcBef>
                        <a:spcAft>
                          <a:spcPts val="600"/>
                        </a:spcAft>
                      </a:pPr>
                      <a:r>
                        <a:rPr lang="en-US" sz="1800" b="1" dirty="0">
                          <a:solidFill>
                            <a:schemeClr val="bg1"/>
                          </a:solidFill>
                          <a:effectLst/>
                        </a:rPr>
                        <a:t>Plan Features</a:t>
                      </a:r>
                      <a:endPar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solidFill>
                  </a:tcPr>
                </a:tc>
                <a:tc>
                  <a:txBody>
                    <a:bodyPr/>
                    <a:lstStyle/>
                    <a:p>
                      <a:pPr marL="457200" marR="0">
                        <a:lnSpc>
                          <a:spcPts val="2400"/>
                        </a:lnSpc>
                        <a:spcBef>
                          <a:spcPts val="300"/>
                        </a:spcBef>
                        <a:spcAft>
                          <a:spcPts val="600"/>
                        </a:spcAft>
                      </a:pPr>
                      <a:r>
                        <a:rPr lang="en-US" sz="1800" b="1" dirty="0">
                          <a:effectLst/>
                        </a:rPr>
                        <a:t>EyeMed Vision Plan</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alpha val="30000"/>
                      </a:srgbClr>
                    </a:solidFill>
                  </a:tcPr>
                </a:tc>
                <a:extLst>
                  <a:ext uri="{0D108BD9-81ED-4DB2-BD59-A6C34878D82A}">
                    <a16:rowId xmlns:a16="http://schemas.microsoft.com/office/drawing/2014/main" val="1729780570"/>
                  </a:ext>
                </a:extLst>
              </a:tr>
              <a:tr h="695533">
                <a:tc>
                  <a:txBody>
                    <a:bodyPr/>
                    <a:lstStyle/>
                    <a:p>
                      <a:pPr marL="457200" marR="0" lvl="0" algn="l">
                        <a:lnSpc>
                          <a:spcPts val="2400"/>
                        </a:lnSpc>
                        <a:spcBef>
                          <a:spcPts val="300"/>
                        </a:spcBef>
                        <a:spcAft>
                          <a:spcPts val="600"/>
                        </a:spcAft>
                      </a:pPr>
                      <a:r>
                        <a:rPr lang="en-US" sz="1800" b="1" dirty="0">
                          <a:solidFill>
                            <a:schemeClr val="bg1"/>
                          </a:solidFill>
                          <a:effectLst/>
                        </a:rPr>
                        <a:t>Eye exam</a:t>
                      </a:r>
                      <a:endPar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solidFill>
                  </a:tcPr>
                </a:tc>
                <a:tc>
                  <a:txBody>
                    <a:bodyPr/>
                    <a:lstStyle/>
                    <a:p>
                      <a:pPr marL="457200" marR="0">
                        <a:lnSpc>
                          <a:spcPts val="2400"/>
                        </a:lnSpc>
                        <a:spcBef>
                          <a:spcPts val="300"/>
                        </a:spcBef>
                        <a:spcAft>
                          <a:spcPts val="600"/>
                        </a:spcAft>
                      </a:pPr>
                      <a:r>
                        <a:rPr lang="en-US" sz="1800" dirty="0">
                          <a:effectLst/>
                        </a:rPr>
                        <a:t>You pay $10 copay (once yearly)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alpha val="30000"/>
                      </a:srgbClr>
                    </a:solidFill>
                  </a:tcPr>
                </a:tc>
                <a:extLst>
                  <a:ext uri="{0D108BD9-81ED-4DB2-BD59-A6C34878D82A}">
                    <a16:rowId xmlns:a16="http://schemas.microsoft.com/office/drawing/2014/main" val="3406606904"/>
                  </a:ext>
                </a:extLst>
              </a:tr>
              <a:tr h="1281084">
                <a:tc>
                  <a:txBody>
                    <a:bodyPr/>
                    <a:lstStyle/>
                    <a:p>
                      <a:pPr marL="457200" marR="0" lvl="0" algn="l">
                        <a:lnSpc>
                          <a:spcPts val="2400"/>
                        </a:lnSpc>
                        <a:spcBef>
                          <a:spcPts val="300"/>
                        </a:spcBef>
                        <a:spcAft>
                          <a:spcPts val="600"/>
                        </a:spcAft>
                      </a:pPr>
                      <a:r>
                        <a:rPr lang="en-US" sz="1800" b="1" dirty="0">
                          <a:solidFill>
                            <a:schemeClr val="bg1"/>
                          </a:solidFill>
                          <a:effectLst/>
                        </a:rPr>
                        <a:t>Lenses </a:t>
                      </a:r>
                      <a:br>
                        <a:rPr lang="en-US" sz="1800" b="1" dirty="0">
                          <a:solidFill>
                            <a:schemeClr val="bg1"/>
                          </a:solidFill>
                          <a:effectLst/>
                        </a:rPr>
                      </a:br>
                      <a:r>
                        <a:rPr lang="en-US" sz="1800" b="0" dirty="0">
                          <a:solidFill>
                            <a:schemeClr val="bg1"/>
                          </a:solidFill>
                          <a:effectLst/>
                        </a:rPr>
                        <a:t>(single vision, lined bifocal, </a:t>
                      </a:r>
                      <a:br>
                        <a:rPr lang="en-US" sz="1800" b="0" dirty="0">
                          <a:solidFill>
                            <a:schemeClr val="bg1"/>
                          </a:solidFill>
                          <a:effectLst/>
                        </a:rPr>
                      </a:br>
                      <a:r>
                        <a:rPr lang="en-US" sz="1800" b="0" dirty="0">
                          <a:solidFill>
                            <a:schemeClr val="bg1"/>
                          </a:solidFill>
                          <a:effectLst/>
                        </a:rPr>
                        <a:t>lined trifocal, lenticular)</a:t>
                      </a:r>
                      <a:endParaRPr lang="en-US" sz="1800" b="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solidFill>
                  </a:tcPr>
                </a:tc>
                <a:tc>
                  <a:txBody>
                    <a:bodyPr/>
                    <a:lstStyle/>
                    <a:p>
                      <a:pPr marL="457200" marR="0">
                        <a:lnSpc>
                          <a:spcPts val="2400"/>
                        </a:lnSpc>
                        <a:spcBef>
                          <a:spcPts val="300"/>
                        </a:spcBef>
                        <a:spcAft>
                          <a:spcPts val="600"/>
                        </a:spcAft>
                      </a:pPr>
                      <a:r>
                        <a:rPr lang="en-US" sz="1800" dirty="0">
                          <a:effectLst/>
                        </a:rPr>
                        <a:t>You pay $20 copay (once yearly)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alpha val="30000"/>
                      </a:srgbClr>
                    </a:solidFill>
                  </a:tcPr>
                </a:tc>
                <a:extLst>
                  <a:ext uri="{0D108BD9-81ED-4DB2-BD59-A6C34878D82A}">
                    <a16:rowId xmlns:a16="http://schemas.microsoft.com/office/drawing/2014/main" val="1767516230"/>
                  </a:ext>
                </a:extLst>
              </a:tr>
              <a:tr h="406069">
                <a:tc>
                  <a:txBody>
                    <a:bodyPr/>
                    <a:lstStyle/>
                    <a:p>
                      <a:pPr marL="457200" marR="0" lvl="0" algn="l">
                        <a:lnSpc>
                          <a:spcPts val="2400"/>
                        </a:lnSpc>
                        <a:spcBef>
                          <a:spcPts val="300"/>
                        </a:spcBef>
                        <a:spcAft>
                          <a:spcPts val="600"/>
                        </a:spcAft>
                      </a:pPr>
                      <a:r>
                        <a:rPr lang="en-US" sz="1800" b="1" dirty="0">
                          <a:solidFill>
                            <a:schemeClr val="bg1"/>
                          </a:solidFill>
                          <a:effectLst/>
                        </a:rPr>
                        <a:t>Frames</a:t>
                      </a:r>
                      <a:endPar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solidFill>
                  </a:tcPr>
                </a:tc>
                <a:tc>
                  <a:txBody>
                    <a:bodyPr/>
                    <a:lstStyle/>
                    <a:p>
                      <a:pPr marL="457200" marR="0">
                        <a:lnSpc>
                          <a:spcPts val="2400"/>
                        </a:lnSpc>
                        <a:spcBef>
                          <a:spcPts val="300"/>
                        </a:spcBef>
                        <a:spcAft>
                          <a:spcPts val="600"/>
                        </a:spcAft>
                      </a:pPr>
                      <a:r>
                        <a:rPr lang="en-US" sz="1800" dirty="0">
                          <a:effectLst/>
                        </a:rPr>
                        <a:t>$150 allowance (once yearly)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alpha val="30000"/>
                      </a:srgbClr>
                    </a:solidFill>
                  </a:tcPr>
                </a:tc>
                <a:extLst>
                  <a:ext uri="{0D108BD9-81ED-4DB2-BD59-A6C34878D82A}">
                    <a16:rowId xmlns:a16="http://schemas.microsoft.com/office/drawing/2014/main" val="222594955"/>
                  </a:ext>
                </a:extLst>
              </a:tr>
              <a:tr h="1791301">
                <a:tc>
                  <a:txBody>
                    <a:bodyPr/>
                    <a:lstStyle/>
                    <a:p>
                      <a:pPr marL="457200" marR="0" lvl="0" algn="l">
                        <a:lnSpc>
                          <a:spcPts val="2400"/>
                        </a:lnSpc>
                        <a:spcBef>
                          <a:spcPts val="300"/>
                        </a:spcBef>
                        <a:spcAft>
                          <a:spcPts val="600"/>
                        </a:spcAft>
                      </a:pPr>
                      <a:r>
                        <a:rPr lang="en-US" sz="1800" b="1" dirty="0">
                          <a:solidFill>
                            <a:schemeClr val="bg1"/>
                          </a:solidFill>
                          <a:effectLst/>
                        </a:rPr>
                        <a:t>Contact lenses</a:t>
                      </a:r>
                      <a:br>
                        <a:rPr lang="en-US" sz="1800" b="1" dirty="0">
                          <a:solidFill>
                            <a:schemeClr val="bg1"/>
                          </a:solidFill>
                          <a:effectLst/>
                        </a:rPr>
                      </a:br>
                      <a:r>
                        <a:rPr lang="en-US" sz="1800" b="0" dirty="0">
                          <a:solidFill>
                            <a:schemeClr val="bg1"/>
                          </a:solidFill>
                          <a:effectLst/>
                        </a:rPr>
                        <a:t>(in lieu of frames and lenses)</a:t>
                      </a:r>
                    </a:p>
                    <a:p>
                      <a:pPr marL="457200" marR="0" lvl="0" algn="l">
                        <a:lnSpc>
                          <a:spcPts val="2400"/>
                        </a:lnSpc>
                        <a:spcBef>
                          <a:spcPts val="300"/>
                        </a:spcBef>
                        <a:spcAft>
                          <a:spcPts val="600"/>
                        </a:spcAft>
                      </a:pPr>
                      <a:r>
                        <a:rPr lang="en-US" sz="1800" b="1" dirty="0">
                          <a:solidFill>
                            <a:schemeClr val="bg1"/>
                          </a:solidFill>
                          <a:effectLst/>
                        </a:rPr>
                        <a:t>Elective contact lenses</a:t>
                      </a:r>
                    </a:p>
                    <a:p>
                      <a:pPr marL="457200" marR="0" lvl="0" algn="l">
                        <a:lnSpc>
                          <a:spcPts val="2400"/>
                        </a:lnSpc>
                        <a:spcBef>
                          <a:spcPts val="300"/>
                        </a:spcBef>
                        <a:spcAft>
                          <a:spcPts val="600"/>
                        </a:spcAft>
                      </a:pPr>
                      <a:r>
                        <a:rPr lang="en-US" sz="1800" b="1" dirty="0">
                          <a:solidFill>
                            <a:schemeClr val="bg1"/>
                          </a:solidFill>
                          <a:effectLst/>
                        </a:rPr>
                        <a:t>Medically necessary contact lenses</a:t>
                      </a:r>
                    </a:p>
                  </a:txBody>
                  <a:tcPr marL="0" marR="45720" marT="91440" marB="91440">
                    <a:solidFill>
                      <a:srgbClr val="68ACE5"/>
                    </a:solidFill>
                  </a:tcPr>
                </a:tc>
                <a:tc>
                  <a:txBody>
                    <a:bodyPr/>
                    <a:lstStyle/>
                    <a:p>
                      <a:pPr marL="457200" marR="0" algn="l">
                        <a:lnSpc>
                          <a:spcPts val="2400"/>
                        </a:lnSpc>
                        <a:spcBef>
                          <a:spcPts val="300"/>
                        </a:spcBef>
                        <a:spcAft>
                          <a:spcPts val="600"/>
                        </a:spcAft>
                      </a:pPr>
                      <a:r>
                        <a:rPr lang="en-US" sz="1800" dirty="0">
                          <a:effectLst/>
                        </a:rPr>
                        <a:t> </a:t>
                      </a:r>
                    </a:p>
                    <a:p>
                      <a:pPr marL="457200" marR="0" algn="l">
                        <a:lnSpc>
                          <a:spcPts val="2400"/>
                        </a:lnSpc>
                        <a:spcBef>
                          <a:spcPts val="300"/>
                        </a:spcBef>
                        <a:spcAft>
                          <a:spcPts val="600"/>
                        </a:spcAft>
                      </a:pPr>
                      <a:r>
                        <a:rPr lang="en-US" sz="1800" dirty="0">
                          <a:effectLst/>
                        </a:rPr>
                        <a:t>$150 allowance </a:t>
                      </a:r>
                    </a:p>
                    <a:p>
                      <a:pPr marL="457200" marR="0" algn="l">
                        <a:lnSpc>
                          <a:spcPts val="2400"/>
                        </a:lnSpc>
                        <a:spcBef>
                          <a:spcPts val="300"/>
                        </a:spcBef>
                        <a:spcAft>
                          <a:spcPts val="600"/>
                        </a:spcAft>
                      </a:pPr>
                      <a:r>
                        <a:rPr lang="en-US" sz="1800" dirty="0">
                          <a:effectLst/>
                        </a:rPr>
                        <a:t>100% (plan pays)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alpha val="30000"/>
                      </a:srgbClr>
                    </a:solidFill>
                  </a:tcPr>
                </a:tc>
                <a:extLst>
                  <a:ext uri="{0D108BD9-81ED-4DB2-BD59-A6C34878D82A}">
                    <a16:rowId xmlns:a16="http://schemas.microsoft.com/office/drawing/2014/main" val="3540060937"/>
                  </a:ext>
                </a:extLst>
              </a:tr>
              <a:tr h="418796">
                <a:tc>
                  <a:txBody>
                    <a:bodyPr/>
                    <a:lstStyle/>
                    <a:p>
                      <a:pPr marL="457200" marR="0" lvl="0" algn="l">
                        <a:lnSpc>
                          <a:spcPts val="2400"/>
                        </a:lnSpc>
                        <a:spcBef>
                          <a:spcPts val="300"/>
                        </a:spcBef>
                        <a:spcAft>
                          <a:spcPts val="600"/>
                        </a:spcAft>
                      </a:pPr>
                      <a:r>
                        <a:rPr lang="en-US" sz="1800" b="1" dirty="0">
                          <a:solidFill>
                            <a:schemeClr val="bg1"/>
                          </a:solidFill>
                          <a:effectLst/>
                        </a:rPr>
                        <a:t>Laser vision correction</a:t>
                      </a:r>
                      <a:endPar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solidFill>
                  </a:tcPr>
                </a:tc>
                <a:tc>
                  <a:txBody>
                    <a:bodyPr/>
                    <a:lstStyle/>
                    <a:p>
                      <a:pPr marL="457200" marR="0">
                        <a:lnSpc>
                          <a:spcPts val="2400"/>
                        </a:lnSpc>
                        <a:spcBef>
                          <a:spcPts val="300"/>
                        </a:spcBef>
                        <a:spcAft>
                          <a:spcPts val="600"/>
                        </a:spcAft>
                      </a:pPr>
                      <a:r>
                        <a:rPr lang="en-US" sz="1800" dirty="0">
                          <a:effectLst/>
                        </a:rPr>
                        <a:t>15% discount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alpha val="30000"/>
                      </a:srgbClr>
                    </a:solidFill>
                  </a:tcPr>
                </a:tc>
                <a:extLst>
                  <a:ext uri="{0D108BD9-81ED-4DB2-BD59-A6C34878D82A}">
                    <a16:rowId xmlns:a16="http://schemas.microsoft.com/office/drawing/2014/main" val="3461095250"/>
                  </a:ext>
                </a:extLst>
              </a:tr>
            </a:tbl>
          </a:graphicData>
        </a:graphic>
      </p:graphicFrame>
      <p:pic>
        <p:nvPicPr>
          <p:cNvPr id="5" name="Recorded Sound">
            <a:hlinkClick r:id="" action="ppaction://media"/>
            <a:extLst>
              <a:ext uri="{FF2B5EF4-FFF2-40B4-BE49-F238E27FC236}">
                <a16:creationId xmlns:a16="http://schemas.microsoft.com/office/drawing/2014/main" id="{961240E6-AAC4-47F7-8BBC-FCF774580E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305525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6CAF0-43E3-EF71-FC26-73A76FEE06BD}"/>
              </a:ext>
            </a:extLst>
          </p:cNvPr>
          <p:cNvSpPr>
            <a:spLocks noGrp="1"/>
          </p:cNvSpPr>
          <p:nvPr>
            <p:ph type="title"/>
          </p:nvPr>
        </p:nvSpPr>
        <p:spPr/>
        <p:txBody>
          <a:bodyPr/>
          <a:lstStyle/>
          <a:p>
            <a:r>
              <a:rPr lang="en-US" dirty="0"/>
              <a:t>Flexible Spending Accounts (FSAs)</a:t>
            </a:r>
          </a:p>
        </p:txBody>
      </p:sp>
      <p:sp>
        <p:nvSpPr>
          <p:cNvPr id="4" name="Slide Number Placeholder 3">
            <a:extLst>
              <a:ext uri="{FF2B5EF4-FFF2-40B4-BE49-F238E27FC236}">
                <a16:creationId xmlns:a16="http://schemas.microsoft.com/office/drawing/2014/main" id="{1BAEB03B-1416-64A3-FBB0-3887B420073A}"/>
              </a:ext>
            </a:extLst>
          </p:cNvPr>
          <p:cNvSpPr>
            <a:spLocks noGrp="1"/>
          </p:cNvSpPr>
          <p:nvPr>
            <p:ph type="sldNum" sz="quarter" idx="4"/>
          </p:nvPr>
        </p:nvSpPr>
        <p:spPr/>
        <p:txBody>
          <a:bodyPr/>
          <a:lstStyle/>
          <a:p>
            <a:fld id="{BC825DD3-F8EA-8B4C-9EBB-4B822F02D76E}" type="slidenum">
              <a:rPr lang="en-US" smtClean="0"/>
              <a:pPr/>
              <a:t>23</a:t>
            </a:fld>
            <a:endParaRPr lang="en-US" dirty="0"/>
          </a:p>
        </p:txBody>
      </p:sp>
      <p:sp>
        <p:nvSpPr>
          <p:cNvPr id="10" name="Content Placeholder 2">
            <a:extLst>
              <a:ext uri="{FF2B5EF4-FFF2-40B4-BE49-F238E27FC236}">
                <a16:creationId xmlns:a16="http://schemas.microsoft.com/office/drawing/2014/main" id="{5D231B74-636C-4225-67DC-B6FA9EDEA416}"/>
              </a:ext>
            </a:extLst>
          </p:cNvPr>
          <p:cNvSpPr>
            <a:spLocks noGrp="1"/>
          </p:cNvSpPr>
          <p:nvPr>
            <p:ph idx="1"/>
          </p:nvPr>
        </p:nvSpPr>
        <p:spPr>
          <a:xfrm>
            <a:off x="817247" y="1549909"/>
            <a:ext cx="9241153" cy="5209337"/>
          </a:xfrm>
        </p:spPr>
        <p:txBody>
          <a:bodyPr>
            <a:normAutofit fontScale="92500" lnSpcReduction="10000"/>
          </a:bodyPr>
          <a:lstStyle/>
          <a:p>
            <a:r>
              <a:rPr lang="en-US" dirty="0"/>
              <a:t>A </a:t>
            </a:r>
            <a:r>
              <a:rPr lang="en-US" b="1" dirty="0">
                <a:solidFill>
                  <a:srgbClr val="0072CE"/>
                </a:solidFill>
              </a:rPr>
              <a:t>Health Care Flexible Spending Account (FSA) </a:t>
            </a:r>
            <a:r>
              <a:rPr lang="en-US" dirty="0"/>
              <a:t>lets you set aside </a:t>
            </a:r>
            <a:r>
              <a:rPr lang="en-US" b="1" dirty="0"/>
              <a:t>$3,050 in pretax dollars</a:t>
            </a:r>
            <a:r>
              <a:rPr lang="en-US" dirty="0"/>
              <a:t> from your paycheck that you can then use to pay for expenses like medical deductibles, prescription drugs, and eyeglasses. </a:t>
            </a:r>
          </a:p>
          <a:p>
            <a:r>
              <a:rPr lang="en-US" dirty="0"/>
              <a:t>A </a:t>
            </a:r>
            <a:r>
              <a:rPr lang="en-US" b="1" dirty="0">
                <a:solidFill>
                  <a:srgbClr val="0072CE"/>
                </a:solidFill>
              </a:rPr>
              <a:t>Dependent Care Flexible Spending Account (DC FSA) </a:t>
            </a:r>
            <a:br>
              <a:rPr lang="en-US" dirty="0"/>
            </a:br>
            <a:r>
              <a:rPr lang="en-US" dirty="0"/>
              <a:t>allows you to use </a:t>
            </a:r>
            <a:r>
              <a:rPr lang="en-US" b="1" dirty="0"/>
              <a:t>$5,000</a:t>
            </a:r>
            <a:r>
              <a:rPr lang="en-US" dirty="0"/>
              <a:t>—$2,500 if you are married and file taxes separately—</a:t>
            </a:r>
            <a:r>
              <a:rPr lang="en-US" b="1" dirty="0"/>
              <a:t>in pretax dollars</a:t>
            </a:r>
            <a:r>
              <a:rPr lang="en-US" dirty="0"/>
              <a:t> to pay for things like </a:t>
            </a:r>
            <a:br>
              <a:rPr lang="en-US" dirty="0"/>
            </a:br>
            <a:r>
              <a:rPr lang="en-US" dirty="0"/>
              <a:t>after-school care, summer day camp, and elder care.</a:t>
            </a:r>
          </a:p>
          <a:p>
            <a:r>
              <a:rPr lang="en-US" dirty="0"/>
              <a:t>A </a:t>
            </a:r>
            <a:r>
              <a:rPr lang="en-US" b="1" dirty="0">
                <a:solidFill>
                  <a:srgbClr val="0072CE"/>
                </a:solidFill>
              </a:rPr>
              <a:t>Limited Purpose FSA </a:t>
            </a:r>
            <a:r>
              <a:rPr lang="en-US" dirty="0"/>
              <a:t>allows you to set aside pretax </a:t>
            </a:r>
            <a:br>
              <a:rPr lang="en-US" dirty="0"/>
            </a:br>
            <a:r>
              <a:rPr lang="en-US" dirty="0"/>
              <a:t>dollars for eligible dental and vision expenses ONLY if </a:t>
            </a:r>
            <a:br>
              <a:rPr lang="en-US" dirty="0"/>
            </a:br>
            <a:r>
              <a:rPr lang="en-US" dirty="0"/>
              <a:t>you’re enrolled in an HDHP, because you can’t have </a:t>
            </a:r>
            <a:br>
              <a:rPr lang="en-US" dirty="0"/>
            </a:br>
            <a:r>
              <a:rPr lang="en-US" dirty="0"/>
              <a:t>both an HSA and a Health Care FSA.</a:t>
            </a:r>
          </a:p>
        </p:txBody>
      </p:sp>
      <p:pic>
        <p:nvPicPr>
          <p:cNvPr id="3" name="Picture 2">
            <a:extLst>
              <a:ext uri="{FF2B5EF4-FFF2-40B4-BE49-F238E27FC236}">
                <a16:creationId xmlns:a16="http://schemas.microsoft.com/office/drawing/2014/main" id="{FD6C4363-5D73-58E7-4A9C-D6D3D0A1C5C1}"/>
              </a:ext>
            </a:extLst>
          </p:cNvPr>
          <p:cNvPicPr>
            <a:picLocks noChangeAspect="1"/>
          </p:cNvPicPr>
          <p:nvPr/>
        </p:nvPicPr>
        <p:blipFill>
          <a:blip r:embed="rId5" cstate="screen">
            <a:extLst>
              <a:ext uri="{28A0092B-C50C-407E-A947-70E740481C1C}">
                <a14:useLocalDpi xmlns:a14="http://schemas.microsoft.com/office/drawing/2010/main"/>
              </a:ext>
            </a:extLst>
          </a:blip>
          <a:srcRect t="9853" b="9853"/>
          <a:stretch/>
        </p:blipFill>
        <p:spPr>
          <a:xfrm>
            <a:off x="9144000" y="4572000"/>
            <a:ext cx="2467434" cy="1981200"/>
          </a:xfrm>
          <a:prstGeom prst="rect">
            <a:avLst/>
          </a:prstGeom>
        </p:spPr>
      </p:pic>
      <p:pic>
        <p:nvPicPr>
          <p:cNvPr id="5" name="Recorded Sound">
            <a:hlinkClick r:id="" action="ppaction://media"/>
            <a:extLst>
              <a:ext uri="{FF2B5EF4-FFF2-40B4-BE49-F238E27FC236}">
                <a16:creationId xmlns:a16="http://schemas.microsoft.com/office/drawing/2014/main" id="{F7592338-C04F-45CD-935C-D2536A874D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116373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r>
              <a:rPr lang="en-US" dirty="0"/>
              <a:t>Comparing Health Care Spending Accounts</a:t>
            </a:r>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24</a:t>
            </a:fld>
            <a:endParaRPr lang="en-US" dirty="0"/>
          </a:p>
        </p:txBody>
      </p:sp>
      <p:graphicFrame>
        <p:nvGraphicFramePr>
          <p:cNvPr id="3" name="Group 41">
            <a:extLst>
              <a:ext uri="{FF2B5EF4-FFF2-40B4-BE49-F238E27FC236}">
                <a16:creationId xmlns:a16="http://schemas.microsoft.com/office/drawing/2014/main" id="{370A56EC-A6E0-4F81-3FC7-C25CACACDC20}"/>
              </a:ext>
            </a:extLst>
          </p:cNvPr>
          <p:cNvGraphicFramePr>
            <a:graphicFrameLocks/>
          </p:cNvGraphicFramePr>
          <p:nvPr>
            <p:extLst>
              <p:ext uri="{D42A27DB-BD31-4B8C-83A1-F6EECF244321}">
                <p14:modId xmlns:p14="http://schemas.microsoft.com/office/powerpoint/2010/main" val="3208738344"/>
              </p:ext>
            </p:extLst>
          </p:nvPr>
        </p:nvGraphicFramePr>
        <p:xfrm>
          <a:off x="901148" y="1480457"/>
          <a:ext cx="10005391" cy="4743820"/>
        </p:xfrm>
        <a:graphic>
          <a:graphicData uri="http://schemas.openxmlformats.org/drawingml/2006/table">
            <a:tbl>
              <a:tblPr/>
              <a:tblGrid>
                <a:gridCol w="2372139">
                  <a:extLst>
                    <a:ext uri="{9D8B030D-6E8A-4147-A177-3AD203B41FA5}">
                      <a16:colId xmlns:a16="http://schemas.microsoft.com/office/drawing/2014/main" val="20000"/>
                    </a:ext>
                  </a:extLst>
                </a:gridCol>
                <a:gridCol w="2306967">
                  <a:extLst>
                    <a:ext uri="{9D8B030D-6E8A-4147-A177-3AD203B41FA5}">
                      <a16:colId xmlns:a16="http://schemas.microsoft.com/office/drawing/2014/main" val="20001"/>
                    </a:ext>
                  </a:extLst>
                </a:gridCol>
                <a:gridCol w="2662598">
                  <a:extLst>
                    <a:ext uri="{9D8B030D-6E8A-4147-A177-3AD203B41FA5}">
                      <a16:colId xmlns:a16="http://schemas.microsoft.com/office/drawing/2014/main" val="20002"/>
                    </a:ext>
                  </a:extLst>
                </a:gridCol>
                <a:gridCol w="2663687">
                  <a:extLst>
                    <a:ext uri="{9D8B030D-6E8A-4147-A177-3AD203B41FA5}">
                      <a16:colId xmlns:a16="http://schemas.microsoft.com/office/drawing/2014/main" val="20003"/>
                    </a:ext>
                  </a:extLst>
                </a:gridCol>
              </a:tblGrid>
              <a:tr h="56932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FFFFFF"/>
                        </a:solidFill>
                        <a:effectLst/>
                        <a:latin typeface="Arial" charset="0"/>
                        <a:cs typeface="Arial" charset="0"/>
                      </a:endParaRP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8ACE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Candara" panose="020E0502030303020204" pitchFamily="34" charset="0"/>
                          <a:cs typeface="Arial" charset="0"/>
                        </a:rPr>
                        <a:t>Health Care FSA</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8ACE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Candara" panose="020E0502030303020204" pitchFamily="34" charset="0"/>
                          <a:cs typeface="Arial" charset="0"/>
                        </a:rPr>
                        <a:t>Health Savings Account (HSA)</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8ACE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Candara" panose="020E0502030303020204" pitchFamily="34" charset="0"/>
                          <a:cs typeface="Arial" charset="0"/>
                        </a:rPr>
                        <a:t>Limited Purpose FSA </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8ACE5"/>
                    </a:solidFill>
                  </a:tcPr>
                </a:tc>
                <a:extLst>
                  <a:ext uri="{0D108BD9-81ED-4DB2-BD59-A6C34878D82A}">
                    <a16:rowId xmlns:a16="http://schemas.microsoft.com/office/drawing/2014/main" val="10000"/>
                  </a:ext>
                </a:extLst>
              </a:tr>
              <a:tr h="814608">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bg1"/>
                          </a:solidFill>
                          <a:effectLst/>
                          <a:latin typeface="Candara" panose="020E0502030303020204" pitchFamily="34" charset="0"/>
                          <a:cs typeface="Arial" charset="0"/>
                        </a:rPr>
                        <a:t>Medical plan it pairs with</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solidFill>
                  </a:tcPr>
                </a:tc>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chemeClr val="tx1"/>
                          </a:solidFill>
                          <a:effectLst/>
                          <a:latin typeface="Candara" panose="020E0502030303020204" pitchFamily="34" charset="0"/>
                          <a:cs typeface="Arial" charset="0"/>
                        </a:rPr>
                        <a:t>CareFirst Core PPO </a:t>
                      </a:r>
                    </a:p>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chemeClr val="tx1"/>
                          </a:solidFill>
                          <a:effectLst/>
                          <a:latin typeface="Candara" panose="020E0502030303020204" pitchFamily="34" charset="0"/>
                          <a:cs typeface="Arial" charset="0"/>
                        </a:rPr>
                        <a:t>CareFirst Enhanced PPO </a:t>
                      </a:r>
                    </a:p>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chemeClr val="tx1"/>
                          </a:solidFill>
                          <a:effectLst/>
                          <a:latin typeface="Candara" panose="020E0502030303020204" pitchFamily="34" charset="0"/>
                          <a:cs typeface="Arial" charset="0"/>
                        </a:rPr>
                        <a:t>Kaiser HMO</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alpha val="30000"/>
                      </a:srgbClr>
                    </a:solidFill>
                  </a:tcPr>
                </a:tc>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rgbClr val="000000"/>
                          </a:solidFill>
                          <a:effectLst/>
                          <a:latin typeface="Candara" panose="020E0502030303020204" pitchFamily="34" charset="0"/>
                          <a:cs typeface="Arial" charset="0"/>
                        </a:rPr>
                        <a:t>CareFirst HDHP </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alpha val="30000"/>
                      </a:srgbClr>
                    </a:solidFill>
                  </a:tcPr>
                </a:tc>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rgbClr val="000000"/>
                          </a:solidFill>
                          <a:effectLst/>
                          <a:latin typeface="Candara" panose="020E0502030303020204" pitchFamily="34" charset="0"/>
                          <a:cs typeface="Arial" charset="0"/>
                        </a:rPr>
                        <a:t>CareFirst HDHP</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alpha val="30000"/>
                      </a:srgbClr>
                    </a:solidFill>
                  </a:tcPr>
                </a:tc>
                <a:extLst>
                  <a:ext uri="{0D108BD9-81ED-4DB2-BD59-A6C34878D82A}">
                    <a16:rowId xmlns:a16="http://schemas.microsoft.com/office/drawing/2014/main" val="10001"/>
                  </a:ext>
                </a:extLst>
              </a:tr>
              <a:tr h="814608">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bg1"/>
                          </a:solidFill>
                          <a:effectLst/>
                          <a:latin typeface="Candara" panose="020E0502030303020204" pitchFamily="34" charset="0"/>
                          <a:cs typeface="Arial" charset="0"/>
                        </a:rPr>
                        <a:t>Use it to pay </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solidFill>
                  </a:tcPr>
                </a:tc>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chemeClr val="tx1"/>
                          </a:solidFill>
                          <a:effectLst/>
                          <a:latin typeface="Candara" panose="020E0502030303020204" pitchFamily="34" charset="0"/>
                          <a:cs typeface="Arial" charset="0"/>
                        </a:rPr>
                        <a:t>Eligible health care expenses (medical, dental, or vision)</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alpha val="10000"/>
                      </a:srgbClr>
                    </a:solidFill>
                  </a:tcPr>
                </a:tc>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rgbClr val="000000"/>
                          </a:solidFill>
                          <a:effectLst/>
                          <a:latin typeface="Candara" panose="020E0502030303020204" pitchFamily="34" charset="0"/>
                          <a:cs typeface="Arial" charset="0"/>
                        </a:rPr>
                        <a:t>Eligible health care expenses (medical, dental, or vision)</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alpha val="10000"/>
                      </a:srgbClr>
                    </a:solidFill>
                  </a:tcPr>
                </a:tc>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rgbClr val="000000"/>
                          </a:solidFill>
                          <a:effectLst/>
                          <a:latin typeface="Candara" panose="020E0502030303020204" pitchFamily="34" charset="0"/>
                          <a:cs typeface="Arial" charset="0"/>
                        </a:rPr>
                        <a:t>Eligible dental and vision expenses only</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alpha val="10000"/>
                      </a:srgbClr>
                    </a:solidFill>
                  </a:tcPr>
                </a:tc>
                <a:extLst>
                  <a:ext uri="{0D108BD9-81ED-4DB2-BD59-A6C34878D82A}">
                    <a16:rowId xmlns:a16="http://schemas.microsoft.com/office/drawing/2014/main" val="10002"/>
                  </a:ext>
                </a:extLst>
              </a:tr>
              <a:tr h="602823">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bg1"/>
                          </a:solidFill>
                          <a:effectLst/>
                          <a:latin typeface="Candara" panose="020E0502030303020204" pitchFamily="34" charset="0"/>
                          <a:cs typeface="Arial" charset="0"/>
                        </a:rPr>
                        <a:t>Who contributes</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solidFill>
                  </a:tcPr>
                </a:tc>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chemeClr val="tx1"/>
                          </a:solidFill>
                          <a:effectLst/>
                          <a:latin typeface="Candara" panose="020E0502030303020204" pitchFamily="34" charset="0"/>
                          <a:cs typeface="Arial" charset="0"/>
                        </a:rPr>
                        <a:t>You</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alpha val="30000"/>
                      </a:srgbClr>
                    </a:solidFill>
                  </a:tcPr>
                </a:tc>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rgbClr val="000000"/>
                          </a:solidFill>
                          <a:effectLst/>
                          <a:latin typeface="Candara" panose="020E0502030303020204" pitchFamily="34" charset="0"/>
                          <a:cs typeface="Arial" charset="0"/>
                        </a:rPr>
                        <a:t>You (and JHU if you earn $60,000 or less)</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alpha val="30000"/>
                      </a:srgbClr>
                    </a:solidFill>
                  </a:tcPr>
                </a:tc>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rgbClr val="000000"/>
                          </a:solidFill>
                          <a:effectLst/>
                          <a:latin typeface="Candara" panose="020E0502030303020204" pitchFamily="34" charset="0"/>
                          <a:cs typeface="Arial" charset="0"/>
                        </a:rPr>
                        <a:t>You</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alpha val="30000"/>
                      </a:srgbClr>
                    </a:solidFill>
                  </a:tcPr>
                </a:tc>
                <a:extLst>
                  <a:ext uri="{0D108BD9-81ED-4DB2-BD59-A6C34878D82A}">
                    <a16:rowId xmlns:a16="http://schemas.microsoft.com/office/drawing/2014/main" val="10003"/>
                  </a:ext>
                </a:extLst>
              </a:tr>
              <a:tr h="890250">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bg1"/>
                          </a:solidFill>
                          <a:effectLst/>
                          <a:latin typeface="Candara" panose="020E0502030303020204" pitchFamily="34" charset="0"/>
                          <a:cs typeface="Arial" charset="0"/>
                        </a:rPr>
                        <a:t>Annual contribution limits</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solidFill>
                  </a:tcPr>
                </a:tc>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chemeClr val="tx1"/>
                          </a:solidFill>
                          <a:effectLst/>
                          <a:latin typeface="Candara" panose="020E0502030303020204" pitchFamily="34" charset="0"/>
                          <a:cs typeface="Arial" charset="0"/>
                        </a:rPr>
                        <a:t>$3,050</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alpha val="10000"/>
                      </a:srgbClr>
                    </a:solidFill>
                  </a:tcPr>
                </a:tc>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chemeClr val="tx1"/>
                          </a:solidFill>
                          <a:effectLst/>
                          <a:latin typeface="Candara" panose="020E0502030303020204" pitchFamily="34" charset="0"/>
                          <a:cs typeface="Arial" charset="0"/>
                        </a:rPr>
                        <a:t>Up to $4,150 per individual and up to $8,300 per family (including the JHU contribution)</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alpha val="10000"/>
                      </a:srgbClr>
                    </a:solidFill>
                  </a:tcPr>
                </a:tc>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chemeClr val="tx1"/>
                          </a:solidFill>
                          <a:effectLst/>
                          <a:latin typeface="Candara" panose="020E0502030303020204" pitchFamily="34" charset="0"/>
                          <a:cs typeface="Arial" charset="0"/>
                        </a:rPr>
                        <a:t>$3,050</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alpha val="10000"/>
                      </a:srgbClr>
                    </a:solidFill>
                  </a:tcPr>
                </a:tc>
                <a:extLst>
                  <a:ext uri="{0D108BD9-81ED-4DB2-BD59-A6C34878D82A}">
                    <a16:rowId xmlns:a16="http://schemas.microsoft.com/office/drawing/2014/main" val="10004"/>
                  </a:ext>
                </a:extLst>
              </a:tr>
              <a:tr h="1052202">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a:ln>
                            <a:noFill/>
                          </a:ln>
                          <a:solidFill>
                            <a:schemeClr val="bg1"/>
                          </a:solidFill>
                          <a:effectLst/>
                          <a:latin typeface="Candara" panose="020E0502030303020204" pitchFamily="34" charset="0"/>
                          <a:cs typeface="Arial" charset="0"/>
                        </a:rPr>
                        <a:t>Does the balance roll over?</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solidFill>
                  </a:tcPr>
                </a:tc>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chemeClr val="tx1"/>
                          </a:solidFill>
                          <a:effectLst/>
                          <a:latin typeface="Candara" panose="020E0502030303020204" pitchFamily="34" charset="0"/>
                          <a:cs typeface="Arial" charset="0"/>
                        </a:rPr>
                        <a:t>You can roll over up to $610 of unused funds ($30 min.); remainder is forfeited</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alpha val="30000"/>
                      </a:srgbClr>
                    </a:solidFill>
                  </a:tcPr>
                </a:tc>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chemeClr val="tx1"/>
                          </a:solidFill>
                          <a:effectLst/>
                          <a:latin typeface="Candara" panose="020E0502030303020204" pitchFamily="34" charset="0"/>
                          <a:cs typeface="Arial" charset="0"/>
                        </a:rPr>
                        <a:t>Yes</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alpha val="30000"/>
                      </a:srgbClr>
                    </a:solidFill>
                  </a:tcPr>
                </a:tc>
                <a:tc>
                  <a:txBody>
                    <a:bodyPr/>
                    <a:lstStyle/>
                    <a:p>
                      <a:pPr marL="7938" marR="0" lvl="3" indent="0" algn="l" defTabSz="4572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chemeClr val="tx1"/>
                          </a:solidFill>
                          <a:effectLst/>
                          <a:latin typeface="Candara" panose="020E0502030303020204" pitchFamily="34" charset="0"/>
                          <a:cs typeface="Arial" charset="0"/>
                        </a:rPr>
                        <a:t>You can roll over up to </a:t>
                      </a:r>
                      <a:r>
                        <a:rPr kumimoji="0" lang="en-US" sz="1400" b="0" i="0" u="none" strike="noStrike" kern="1200" cap="none" normalizeH="0" baseline="0" dirty="0">
                          <a:ln>
                            <a:noFill/>
                          </a:ln>
                          <a:solidFill>
                            <a:schemeClr val="tx1"/>
                          </a:solidFill>
                          <a:effectLst/>
                          <a:latin typeface="Candara" panose="020E0502030303020204" pitchFamily="34" charset="0"/>
                          <a:ea typeface="+mn-ea"/>
                          <a:cs typeface="Arial" charset="0"/>
                        </a:rPr>
                        <a:t>$610 </a:t>
                      </a:r>
                      <a:r>
                        <a:rPr kumimoji="0" lang="en-US" sz="1400" b="0" i="0" u="none" strike="noStrike" cap="none" normalizeH="0" baseline="0" dirty="0">
                          <a:ln>
                            <a:noFill/>
                          </a:ln>
                          <a:solidFill>
                            <a:schemeClr val="tx1"/>
                          </a:solidFill>
                          <a:effectLst/>
                          <a:latin typeface="Candara" panose="020E0502030303020204" pitchFamily="34" charset="0"/>
                          <a:cs typeface="Arial" charset="0"/>
                        </a:rPr>
                        <a:t>of unused funds ($30 min.); remainder is forfeited</a:t>
                      </a:r>
                    </a:p>
                  </a:txBody>
                  <a:tcPr marB="914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8ACE5">
                        <a:alpha val="30000"/>
                      </a:srgbClr>
                    </a:solidFill>
                  </a:tcPr>
                </a:tc>
                <a:extLst>
                  <a:ext uri="{0D108BD9-81ED-4DB2-BD59-A6C34878D82A}">
                    <a16:rowId xmlns:a16="http://schemas.microsoft.com/office/drawing/2014/main" val="10005"/>
                  </a:ext>
                </a:extLst>
              </a:tr>
            </a:tbl>
          </a:graphicData>
        </a:graphic>
      </p:graphicFrame>
      <p:pic>
        <p:nvPicPr>
          <p:cNvPr id="5" name="Recorded Sound">
            <a:hlinkClick r:id="" action="ppaction://media"/>
            <a:extLst>
              <a:ext uri="{FF2B5EF4-FFF2-40B4-BE49-F238E27FC236}">
                <a16:creationId xmlns:a16="http://schemas.microsoft.com/office/drawing/2014/main" id="{6795D365-C227-420A-8E70-1455370320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352254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744"/>
            <a:ext cx="11236148" cy="1416480"/>
          </a:xfrm>
        </p:spPr>
        <p:txBody>
          <a:bodyPr>
            <a:normAutofit/>
          </a:bodyPr>
          <a:lstStyle/>
          <a:p>
            <a:r>
              <a:rPr lang="en-US" dirty="0"/>
              <a:t>Child Care Voucher and Scholarships </a:t>
            </a:r>
          </a:p>
        </p:txBody>
      </p:sp>
      <p:sp>
        <p:nvSpPr>
          <p:cNvPr id="4" name="Slide Number Placeholder 3"/>
          <p:cNvSpPr>
            <a:spLocks noGrp="1"/>
          </p:cNvSpPr>
          <p:nvPr>
            <p:ph type="sldNum" sz="quarter" idx="12"/>
          </p:nvPr>
        </p:nvSpPr>
        <p:spPr>
          <a:xfrm>
            <a:off x="6553200" y="6414715"/>
            <a:ext cx="2133600" cy="365125"/>
          </a:xfrm>
          <a:prstGeom prst="rect">
            <a:avLst/>
          </a:prstGeom>
        </p:spPr>
        <p:txBody>
          <a:bodyPr vert="horz" lIns="91440" tIns="45720" rIns="91440" bIns="45720" rtlCol="0" anchor="ctr"/>
          <a:lstStyle>
            <a:defPPr>
              <a:defRPr lang="en-US"/>
            </a:defPPr>
            <a:lvl1pPr algn="r" defTabSz="457200" rtl="0" fontAlgn="auto">
              <a:spcBef>
                <a:spcPts val="0"/>
              </a:spcBef>
              <a:spcAft>
                <a:spcPts val="0"/>
              </a:spcAft>
              <a:defRPr sz="1200" kern="1200">
                <a:solidFill>
                  <a:schemeClr val="bg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61E1B8F0-D727-4681-BB40-911334230DD8}" type="slidenum">
              <a:rPr lang="en-US" smtClean="0"/>
              <a:pPr>
                <a:defRPr/>
              </a:pPr>
              <a:t>25</a:t>
            </a:fld>
            <a:endParaRPr lang="en-US" dirty="0"/>
          </a:p>
        </p:txBody>
      </p:sp>
      <p:sp>
        <p:nvSpPr>
          <p:cNvPr id="5" name="Content Placeholder 4"/>
          <p:cNvSpPr>
            <a:spLocks noGrp="1"/>
          </p:cNvSpPr>
          <p:nvPr>
            <p:ph idx="1"/>
          </p:nvPr>
        </p:nvSpPr>
        <p:spPr>
          <a:xfrm>
            <a:off x="589663" y="1199806"/>
            <a:ext cx="8097138" cy="5811523"/>
          </a:xfrm>
        </p:spPr>
        <p:txBody>
          <a:bodyPr>
            <a:normAutofit/>
          </a:bodyPr>
          <a:lstStyle/>
          <a:p>
            <a:pPr marL="0" indent="0">
              <a:buClr>
                <a:schemeClr val="tx1"/>
              </a:buClr>
              <a:buNone/>
            </a:pPr>
            <a:r>
              <a:rPr lang="en-US" sz="2400" b="1" dirty="0">
                <a:solidFill>
                  <a:srgbClr val="0072CE"/>
                </a:solidFill>
              </a:rPr>
              <a:t>Annual Enrollment is the time to apply or reapply for the Child Care Voucher program for 2024.  </a:t>
            </a:r>
          </a:p>
          <a:p>
            <a:pPr>
              <a:buClr>
                <a:schemeClr val="tx1"/>
              </a:buClr>
            </a:pPr>
            <a:r>
              <a:rPr lang="en-US" sz="2000" b="1" dirty="0"/>
              <a:t>New AGI limits </a:t>
            </a:r>
            <a:r>
              <a:rPr lang="en-US" sz="2000" dirty="0"/>
              <a:t>for 2024 and </a:t>
            </a:r>
            <a:r>
              <a:rPr lang="en-US" sz="2000" b="1" dirty="0"/>
              <a:t>increased scholarship award </a:t>
            </a:r>
            <a:r>
              <a:rPr lang="en-US" sz="2000" dirty="0"/>
              <a:t>amounts </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000" dirty="0"/>
          </a:p>
          <a:p>
            <a:pPr>
              <a:spcBef>
                <a:spcPts val="4200"/>
              </a:spcBef>
            </a:pPr>
            <a:r>
              <a:rPr lang="en-US" sz="2000" dirty="0"/>
              <a:t>Vouchers provide tax-free financial assistance to pay for child care.</a:t>
            </a:r>
          </a:p>
          <a:p>
            <a:r>
              <a:rPr lang="en-US" sz="2000" dirty="0"/>
              <a:t>You can also apply for a child care scholarship to be used at one of JHU’s partner centers. </a:t>
            </a:r>
          </a:p>
        </p:txBody>
      </p:sp>
      <p:sp>
        <p:nvSpPr>
          <p:cNvPr id="7" name="TextBox 6">
            <a:extLst>
              <a:ext uri="{FF2B5EF4-FFF2-40B4-BE49-F238E27FC236}">
                <a16:creationId xmlns:a16="http://schemas.microsoft.com/office/drawing/2014/main" id="{D5A29D5F-9F8A-4E75-99EC-AE99B9C5DE16}"/>
              </a:ext>
            </a:extLst>
          </p:cNvPr>
          <p:cNvSpPr txBox="1"/>
          <p:nvPr/>
        </p:nvSpPr>
        <p:spPr>
          <a:xfrm>
            <a:off x="8588809" y="2541885"/>
            <a:ext cx="2519883" cy="2698175"/>
          </a:xfrm>
          <a:prstGeom prst="rect">
            <a:avLst/>
          </a:prstGeom>
          <a:noFill/>
          <a:ln w="28575">
            <a:solidFill>
              <a:srgbClr val="9C92BC"/>
            </a:solidFill>
          </a:ln>
        </p:spPr>
        <p:txBody>
          <a:bodyPr wrap="square" lIns="182880" tIns="365760" rIns="182880" bIns="274320" rtlCol="0">
            <a:spAutoFit/>
          </a:bodyPr>
          <a:lstStyle/>
          <a:p>
            <a:pPr>
              <a:lnSpc>
                <a:spcPts val="2000"/>
              </a:lnSpc>
            </a:pPr>
            <a:r>
              <a:rPr lang="en-US" sz="1700" dirty="0"/>
              <a:t>For children ages </a:t>
            </a:r>
            <a:br>
              <a:rPr lang="en-US" sz="1700" dirty="0"/>
            </a:br>
            <a:r>
              <a:rPr lang="en-US" sz="1700" dirty="0"/>
              <a:t>0–5, not in kindergarten</a:t>
            </a:r>
          </a:p>
          <a:p>
            <a:pPr>
              <a:lnSpc>
                <a:spcPts val="2000"/>
              </a:lnSpc>
            </a:pPr>
            <a:endParaRPr lang="en-US" sz="1700" dirty="0"/>
          </a:p>
          <a:p>
            <a:pPr>
              <a:lnSpc>
                <a:spcPts val="2000"/>
              </a:lnSpc>
            </a:pPr>
            <a:r>
              <a:rPr lang="en-US" sz="1700" dirty="0"/>
              <a:t>For any type of </a:t>
            </a:r>
            <a:br>
              <a:rPr lang="en-US" sz="1700" dirty="0"/>
            </a:br>
            <a:r>
              <a:rPr lang="en-US" sz="1700" dirty="0"/>
              <a:t>paid care (not just licensed) during scheduled work hours</a:t>
            </a:r>
          </a:p>
        </p:txBody>
      </p:sp>
      <p:graphicFrame>
        <p:nvGraphicFramePr>
          <p:cNvPr id="8" name="Table 7">
            <a:extLst>
              <a:ext uri="{FF2B5EF4-FFF2-40B4-BE49-F238E27FC236}">
                <a16:creationId xmlns:a16="http://schemas.microsoft.com/office/drawing/2014/main" id="{16DC02C8-E0D1-4A45-A8BC-91BE024436D6}"/>
              </a:ext>
            </a:extLst>
          </p:cNvPr>
          <p:cNvGraphicFramePr>
            <a:graphicFrameLocks noGrp="1"/>
          </p:cNvGraphicFramePr>
          <p:nvPr/>
        </p:nvGraphicFramePr>
        <p:xfrm>
          <a:off x="518985" y="2541885"/>
          <a:ext cx="7949428" cy="2432304"/>
        </p:xfrm>
        <a:graphic>
          <a:graphicData uri="http://schemas.openxmlformats.org/drawingml/2006/table">
            <a:tbl>
              <a:tblPr firstRow="1" bandRow="1">
                <a:tableStyleId>{5C22544A-7EE6-4342-B048-85BDC9FD1C3A}</a:tableStyleId>
              </a:tblPr>
              <a:tblGrid>
                <a:gridCol w="1987357">
                  <a:extLst>
                    <a:ext uri="{9D8B030D-6E8A-4147-A177-3AD203B41FA5}">
                      <a16:colId xmlns:a16="http://schemas.microsoft.com/office/drawing/2014/main" val="183259128"/>
                    </a:ext>
                  </a:extLst>
                </a:gridCol>
                <a:gridCol w="1987357">
                  <a:extLst>
                    <a:ext uri="{9D8B030D-6E8A-4147-A177-3AD203B41FA5}">
                      <a16:colId xmlns:a16="http://schemas.microsoft.com/office/drawing/2014/main" val="164448232"/>
                    </a:ext>
                  </a:extLst>
                </a:gridCol>
                <a:gridCol w="1987357">
                  <a:extLst>
                    <a:ext uri="{9D8B030D-6E8A-4147-A177-3AD203B41FA5}">
                      <a16:colId xmlns:a16="http://schemas.microsoft.com/office/drawing/2014/main" val="2967455728"/>
                    </a:ext>
                  </a:extLst>
                </a:gridCol>
                <a:gridCol w="1987357">
                  <a:extLst>
                    <a:ext uri="{9D8B030D-6E8A-4147-A177-3AD203B41FA5}">
                      <a16:colId xmlns:a16="http://schemas.microsoft.com/office/drawing/2014/main" val="1334387142"/>
                    </a:ext>
                  </a:extLst>
                </a:gridCol>
              </a:tblGrid>
              <a:tr h="694944">
                <a:tc>
                  <a:txBody>
                    <a:bodyPr/>
                    <a:lstStyle/>
                    <a:p>
                      <a:r>
                        <a:rPr lang="en-US" sz="1900" dirty="0"/>
                        <a:t>1 Pre-K Child Under Age 6</a:t>
                      </a:r>
                    </a:p>
                  </a:txBody>
                  <a:tcPr marL="109728" marR="109728" marT="54864" marB="54864">
                    <a:solidFill>
                      <a:srgbClr val="0072CE"/>
                    </a:solidFill>
                  </a:tcPr>
                </a:tc>
                <a:tc>
                  <a:txBody>
                    <a:bodyPr/>
                    <a:lstStyle/>
                    <a:p>
                      <a:r>
                        <a:rPr lang="en-US" sz="1900" dirty="0"/>
                        <a:t>2 Pre-K Children Under Age 6</a:t>
                      </a:r>
                    </a:p>
                  </a:txBody>
                  <a:tcPr marL="109728" marR="109728" marT="54864" marB="54864">
                    <a:solidFill>
                      <a:srgbClr val="0072CE"/>
                    </a:solidFill>
                  </a:tcPr>
                </a:tc>
                <a:tc>
                  <a:txBody>
                    <a:bodyPr/>
                    <a:lstStyle/>
                    <a:p>
                      <a:r>
                        <a:rPr lang="en-US" sz="1900" dirty="0"/>
                        <a:t>3 Pre-K Children Under Age 6</a:t>
                      </a:r>
                    </a:p>
                  </a:txBody>
                  <a:tcPr marL="109728" marR="109728" marT="54864" marB="54864">
                    <a:solidFill>
                      <a:srgbClr val="0072CE"/>
                    </a:solidFill>
                  </a:tcPr>
                </a:tc>
                <a:tc>
                  <a:txBody>
                    <a:bodyPr/>
                    <a:lstStyle/>
                    <a:p>
                      <a:r>
                        <a:rPr lang="en-US" sz="1900" dirty="0"/>
                        <a:t>Voucher Award </a:t>
                      </a:r>
                    </a:p>
                  </a:txBody>
                  <a:tcPr marL="109728" marR="109728" marT="54864" marB="54864">
                    <a:solidFill>
                      <a:srgbClr val="0072CE"/>
                    </a:solidFill>
                  </a:tcPr>
                </a:tc>
                <a:extLst>
                  <a:ext uri="{0D108BD9-81ED-4DB2-BD59-A6C34878D82A}">
                    <a16:rowId xmlns:a16="http://schemas.microsoft.com/office/drawing/2014/main" val="460210981"/>
                  </a:ext>
                </a:extLst>
              </a:tr>
              <a:tr h="402336">
                <a:tc gridSpan="3">
                  <a:txBody>
                    <a:bodyPr/>
                    <a:lstStyle/>
                    <a:p>
                      <a:pPr algn="l"/>
                      <a:r>
                        <a:rPr lang="en-US" sz="1900" dirty="0">
                          <a:solidFill>
                            <a:schemeClr val="bg1"/>
                          </a:solidFill>
                        </a:rPr>
                        <a:t>Family Adjusted Gross Income (AGI)</a:t>
                      </a:r>
                    </a:p>
                  </a:txBody>
                  <a:tcPr marL="109728" marR="109728" marT="54864" marB="54864">
                    <a:solidFill>
                      <a:srgbClr val="68ACE5"/>
                    </a:solidFill>
                  </a:tcPr>
                </a:tc>
                <a:tc hMerge="1">
                  <a:txBody>
                    <a:bodyPr/>
                    <a:lstStyle/>
                    <a:p>
                      <a:endParaRPr lang="en-US"/>
                    </a:p>
                  </a:txBody>
                  <a:tcPr/>
                </a:tc>
                <a:tc hMerge="1">
                  <a:txBody>
                    <a:bodyPr/>
                    <a:lstStyle/>
                    <a:p>
                      <a:endParaRPr lang="en-US" dirty="0"/>
                    </a:p>
                  </a:txBody>
                  <a:tcPr/>
                </a:tc>
                <a:tc>
                  <a:txBody>
                    <a:bodyPr/>
                    <a:lstStyle/>
                    <a:p>
                      <a:r>
                        <a:rPr lang="en-US" sz="1900" dirty="0">
                          <a:solidFill>
                            <a:schemeClr val="bg1"/>
                          </a:solidFill>
                        </a:rPr>
                        <a:t>Per Family</a:t>
                      </a:r>
                    </a:p>
                  </a:txBody>
                  <a:tcPr marL="109728" marR="109728" marT="54864" marB="54864">
                    <a:solidFill>
                      <a:srgbClr val="68ACE5"/>
                    </a:solidFill>
                  </a:tcPr>
                </a:tc>
                <a:extLst>
                  <a:ext uri="{0D108BD9-81ED-4DB2-BD59-A6C34878D82A}">
                    <a16:rowId xmlns:a16="http://schemas.microsoft.com/office/drawing/2014/main" val="4286280518"/>
                  </a:ext>
                </a:extLst>
              </a:tr>
              <a:tr h="445008">
                <a:tc>
                  <a:txBody>
                    <a:bodyPr/>
                    <a:lstStyle/>
                    <a:p>
                      <a:r>
                        <a:rPr lang="en-US" sz="1900" kern="1200" dirty="0">
                          <a:solidFill>
                            <a:schemeClr val="dk1"/>
                          </a:solidFill>
                          <a:effectLst/>
                          <a:latin typeface="+mn-lt"/>
                          <a:ea typeface="+mn-ea"/>
                          <a:cs typeface="+mn-cs"/>
                        </a:rPr>
                        <a:t>≤</a:t>
                      </a:r>
                      <a:r>
                        <a:rPr lang="en-US" sz="1700" dirty="0"/>
                        <a:t>$60,000</a:t>
                      </a:r>
                    </a:p>
                  </a:txBody>
                  <a:tcPr marL="109728" marR="109728" marT="54864" marB="54864">
                    <a:solidFill>
                      <a:srgbClr val="68ACE5">
                        <a:alpha val="10000"/>
                      </a:srgbClr>
                    </a:solidFill>
                  </a:tcPr>
                </a:tc>
                <a:tc>
                  <a:txBody>
                    <a:bodyPr/>
                    <a:lstStyle/>
                    <a:p>
                      <a:r>
                        <a:rPr lang="en-US" sz="1900" kern="1200" dirty="0">
                          <a:solidFill>
                            <a:schemeClr val="dk1"/>
                          </a:solidFill>
                          <a:effectLst/>
                          <a:latin typeface="+mn-lt"/>
                          <a:ea typeface="+mn-ea"/>
                          <a:cs typeface="+mn-cs"/>
                        </a:rPr>
                        <a:t>≤</a:t>
                      </a:r>
                      <a:r>
                        <a:rPr lang="en-US" sz="1700" dirty="0"/>
                        <a:t>$70,000</a:t>
                      </a:r>
                    </a:p>
                  </a:txBody>
                  <a:tcPr marL="109728" marR="109728" marT="54864" marB="54864">
                    <a:solidFill>
                      <a:srgbClr val="68ACE5">
                        <a:alpha val="10000"/>
                      </a:srgbClr>
                    </a:solidFill>
                  </a:tcPr>
                </a:tc>
                <a:tc>
                  <a:txBody>
                    <a:bodyPr/>
                    <a:lstStyle/>
                    <a:p>
                      <a:r>
                        <a:rPr lang="en-US" sz="1900" kern="1200" dirty="0">
                          <a:solidFill>
                            <a:schemeClr val="dk1"/>
                          </a:solidFill>
                          <a:effectLst/>
                          <a:latin typeface="+mn-lt"/>
                          <a:ea typeface="+mn-ea"/>
                          <a:cs typeface="+mn-cs"/>
                        </a:rPr>
                        <a:t>≤</a:t>
                      </a:r>
                      <a:r>
                        <a:rPr lang="en-US" sz="1700" dirty="0"/>
                        <a:t>$80,000</a:t>
                      </a:r>
                    </a:p>
                  </a:txBody>
                  <a:tcPr marL="109728" marR="109728" marT="54864" marB="54864">
                    <a:solidFill>
                      <a:srgbClr val="68ACE5">
                        <a:alpha val="10000"/>
                      </a:srgbClr>
                    </a:solidFill>
                  </a:tcPr>
                </a:tc>
                <a:tc>
                  <a:txBody>
                    <a:bodyPr/>
                    <a:lstStyle/>
                    <a:p>
                      <a:r>
                        <a:rPr lang="en-US" sz="1700" dirty="0"/>
                        <a:t>$5,000</a:t>
                      </a:r>
                    </a:p>
                  </a:txBody>
                  <a:tcPr marL="109728" marR="109728" marT="54864" marB="54864">
                    <a:solidFill>
                      <a:srgbClr val="68ACE5">
                        <a:alpha val="10000"/>
                      </a:srgbClr>
                    </a:solidFill>
                  </a:tcPr>
                </a:tc>
                <a:extLst>
                  <a:ext uri="{0D108BD9-81ED-4DB2-BD59-A6C34878D82A}">
                    <a16:rowId xmlns:a16="http://schemas.microsoft.com/office/drawing/2014/main" val="4229263795"/>
                  </a:ext>
                </a:extLst>
              </a:tr>
              <a:tr h="445008">
                <a:tc>
                  <a:txBody>
                    <a:bodyPr/>
                    <a:lstStyle/>
                    <a:p>
                      <a:r>
                        <a:rPr lang="en-US" sz="1700" dirty="0"/>
                        <a:t>$60,001 - $90,000</a:t>
                      </a:r>
                    </a:p>
                  </a:txBody>
                  <a:tcPr marL="109728" marR="109728" marT="54864" marB="54864">
                    <a:solidFill>
                      <a:srgbClr val="68ACE5">
                        <a:alpha val="30000"/>
                      </a:srgbClr>
                    </a:solidFill>
                  </a:tcPr>
                </a:tc>
                <a:tc>
                  <a:txBody>
                    <a:bodyPr/>
                    <a:lstStyle/>
                    <a:p>
                      <a:r>
                        <a:rPr lang="en-US" sz="1700" dirty="0"/>
                        <a:t>$70,001 - $100,000</a:t>
                      </a:r>
                    </a:p>
                  </a:txBody>
                  <a:tcPr marL="109728" marR="109728" marT="54864" marB="54864">
                    <a:solidFill>
                      <a:srgbClr val="68ACE5">
                        <a:alpha val="30000"/>
                      </a:srgbClr>
                    </a:solidFill>
                  </a:tcPr>
                </a:tc>
                <a:tc>
                  <a:txBody>
                    <a:bodyPr/>
                    <a:lstStyle/>
                    <a:p>
                      <a:r>
                        <a:rPr lang="en-US" sz="1700" dirty="0"/>
                        <a:t>$80,001 - $110,000</a:t>
                      </a:r>
                    </a:p>
                  </a:txBody>
                  <a:tcPr marL="109728" marR="109728" marT="54864" marB="54864">
                    <a:solidFill>
                      <a:srgbClr val="68ACE5">
                        <a:alpha val="30000"/>
                      </a:srgbClr>
                    </a:solidFill>
                  </a:tcPr>
                </a:tc>
                <a:tc>
                  <a:txBody>
                    <a:bodyPr/>
                    <a:lstStyle/>
                    <a:p>
                      <a:r>
                        <a:rPr lang="en-US" sz="1700" dirty="0"/>
                        <a:t>$2,500</a:t>
                      </a:r>
                    </a:p>
                  </a:txBody>
                  <a:tcPr marL="109728" marR="109728" marT="54864" marB="54864">
                    <a:solidFill>
                      <a:srgbClr val="68ACE5">
                        <a:alpha val="30000"/>
                      </a:srgbClr>
                    </a:solidFill>
                  </a:tcPr>
                </a:tc>
                <a:extLst>
                  <a:ext uri="{0D108BD9-81ED-4DB2-BD59-A6C34878D82A}">
                    <a16:rowId xmlns:a16="http://schemas.microsoft.com/office/drawing/2014/main" val="2791269647"/>
                  </a:ext>
                </a:extLst>
              </a:tr>
              <a:tr h="445008">
                <a:tc>
                  <a:txBody>
                    <a:bodyPr/>
                    <a:lstStyle/>
                    <a:p>
                      <a:r>
                        <a:rPr lang="en-US" sz="1700" dirty="0"/>
                        <a:t>$90,001 - $120,000</a:t>
                      </a:r>
                    </a:p>
                  </a:txBody>
                  <a:tcPr marL="109728" marR="109728" marT="54864" marB="54864">
                    <a:solidFill>
                      <a:srgbClr val="68ACE5">
                        <a:alpha val="10000"/>
                      </a:srgbClr>
                    </a:solidFill>
                  </a:tcPr>
                </a:tc>
                <a:tc>
                  <a:txBody>
                    <a:bodyPr/>
                    <a:lstStyle/>
                    <a:p>
                      <a:r>
                        <a:rPr lang="en-US" sz="1700" dirty="0"/>
                        <a:t>$100,001 - $130,000</a:t>
                      </a:r>
                    </a:p>
                  </a:txBody>
                  <a:tcPr marL="109728" marR="109728" marT="54864" marB="54864">
                    <a:solidFill>
                      <a:srgbClr val="68ACE5">
                        <a:alpha val="10000"/>
                      </a:srgbClr>
                    </a:solidFill>
                  </a:tcPr>
                </a:tc>
                <a:tc>
                  <a:txBody>
                    <a:bodyPr/>
                    <a:lstStyle/>
                    <a:p>
                      <a:r>
                        <a:rPr lang="en-US" sz="1700" dirty="0"/>
                        <a:t>$110,001 - $140,000</a:t>
                      </a:r>
                    </a:p>
                  </a:txBody>
                  <a:tcPr marL="109728" marR="109728" marT="54864" marB="54864">
                    <a:solidFill>
                      <a:srgbClr val="68ACE5">
                        <a:alpha val="10000"/>
                      </a:srgbClr>
                    </a:solidFill>
                  </a:tcPr>
                </a:tc>
                <a:tc>
                  <a:txBody>
                    <a:bodyPr/>
                    <a:lstStyle/>
                    <a:p>
                      <a:r>
                        <a:rPr lang="en-US" sz="1700" dirty="0"/>
                        <a:t>$1,000</a:t>
                      </a:r>
                    </a:p>
                  </a:txBody>
                  <a:tcPr marL="109728" marR="109728" marT="54864" marB="54864">
                    <a:solidFill>
                      <a:srgbClr val="68ACE5">
                        <a:alpha val="10000"/>
                      </a:srgbClr>
                    </a:solidFill>
                  </a:tcPr>
                </a:tc>
                <a:extLst>
                  <a:ext uri="{0D108BD9-81ED-4DB2-BD59-A6C34878D82A}">
                    <a16:rowId xmlns:a16="http://schemas.microsoft.com/office/drawing/2014/main" val="1760226083"/>
                  </a:ext>
                </a:extLst>
              </a:tr>
            </a:tbl>
          </a:graphicData>
        </a:graphic>
      </p:graphicFrame>
      <p:sp>
        <p:nvSpPr>
          <p:cNvPr id="9" name="TextBox 8">
            <a:extLst>
              <a:ext uri="{FF2B5EF4-FFF2-40B4-BE49-F238E27FC236}">
                <a16:creationId xmlns:a16="http://schemas.microsoft.com/office/drawing/2014/main" id="{DE931AA3-CD9F-3F38-F120-9A5A5D9D3B0B}"/>
              </a:ext>
            </a:extLst>
          </p:cNvPr>
          <p:cNvSpPr txBox="1"/>
          <p:nvPr/>
        </p:nvSpPr>
        <p:spPr>
          <a:xfrm>
            <a:off x="714542" y="4974189"/>
            <a:ext cx="7658061" cy="353943"/>
          </a:xfrm>
          <a:prstGeom prst="rect">
            <a:avLst/>
          </a:prstGeom>
          <a:noFill/>
        </p:spPr>
        <p:txBody>
          <a:bodyPr wrap="square" rtlCol="0">
            <a:spAutoFit/>
          </a:bodyPr>
          <a:lstStyle/>
          <a:p>
            <a:r>
              <a:rPr lang="en-US" sz="1700" dirty="0"/>
              <a:t>For each additional child under 6, the income caps rise $10,000.</a:t>
            </a:r>
          </a:p>
        </p:txBody>
      </p:sp>
      <p:pic>
        <p:nvPicPr>
          <p:cNvPr id="6" name="Picture 5">
            <a:extLst>
              <a:ext uri="{FF2B5EF4-FFF2-40B4-BE49-F238E27FC236}">
                <a16:creationId xmlns:a16="http://schemas.microsoft.com/office/drawing/2014/main" id="{0F44A303-EFD4-4035-811E-13BE6CAC4DE3}"/>
              </a:ext>
            </a:extLst>
          </p:cNvPr>
          <p:cNvPicPr>
            <a:picLocks noChangeAspect="1"/>
          </p:cNvPicPr>
          <p:nvPr/>
        </p:nvPicPr>
        <p:blipFill>
          <a:blip r:embed="rId5"/>
          <a:stretch>
            <a:fillRect/>
          </a:stretch>
        </p:blipFill>
        <p:spPr>
          <a:xfrm>
            <a:off x="9208827" y="886821"/>
            <a:ext cx="1279846" cy="1886440"/>
          </a:xfrm>
          <a:prstGeom prst="rect">
            <a:avLst/>
          </a:prstGeom>
        </p:spPr>
      </p:pic>
      <p:sp>
        <p:nvSpPr>
          <p:cNvPr id="12" name="TextBox 11">
            <a:extLst>
              <a:ext uri="{FF2B5EF4-FFF2-40B4-BE49-F238E27FC236}">
                <a16:creationId xmlns:a16="http://schemas.microsoft.com/office/drawing/2014/main" id="{1C4A96CA-C19C-6995-067E-BBE5BECC35A6}"/>
              </a:ext>
            </a:extLst>
          </p:cNvPr>
          <p:cNvSpPr txBox="1"/>
          <p:nvPr/>
        </p:nvSpPr>
        <p:spPr>
          <a:xfrm>
            <a:off x="8588809" y="5177509"/>
            <a:ext cx="2519883" cy="1246495"/>
          </a:xfrm>
          <a:prstGeom prst="rect">
            <a:avLst/>
          </a:prstGeom>
          <a:noFill/>
          <a:ln w="28575">
            <a:solidFill>
              <a:srgbClr val="9C92BC"/>
            </a:solidFill>
          </a:ln>
        </p:spPr>
        <p:txBody>
          <a:bodyPr wrap="square" lIns="182880" tIns="182880" rIns="182880" bIns="274320" rtlCol="0">
            <a:spAutoFit/>
          </a:bodyPr>
          <a:lstStyle/>
          <a:p>
            <a:pPr marL="0" indent="0">
              <a:buNone/>
            </a:pPr>
            <a:r>
              <a:rPr lang="en-US" sz="1700" i="1" dirty="0"/>
              <a:t>A copy of your most recent tax filing is required at enrollment.  </a:t>
            </a:r>
          </a:p>
        </p:txBody>
      </p:sp>
      <p:pic>
        <p:nvPicPr>
          <p:cNvPr id="3" name="Recorded Sound">
            <a:hlinkClick r:id="" action="ppaction://media"/>
            <a:extLst>
              <a:ext uri="{FF2B5EF4-FFF2-40B4-BE49-F238E27FC236}">
                <a16:creationId xmlns:a16="http://schemas.microsoft.com/office/drawing/2014/main" id="{1E35F802-7A5E-4101-96C4-5619C6EEDE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99785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r>
              <a:rPr lang="en-US" dirty="0"/>
              <a:t>Basic and Supplemental Life Insurance </a:t>
            </a:r>
          </a:p>
        </p:txBody>
      </p:sp>
      <p:sp>
        <p:nvSpPr>
          <p:cNvPr id="3" name="Content Placeholder 2">
            <a:extLst>
              <a:ext uri="{FF2B5EF4-FFF2-40B4-BE49-F238E27FC236}">
                <a16:creationId xmlns:a16="http://schemas.microsoft.com/office/drawing/2014/main" id="{8DDF5878-92FC-A4A1-BBBB-7846D7791273}"/>
              </a:ext>
            </a:extLst>
          </p:cNvPr>
          <p:cNvSpPr>
            <a:spLocks noGrp="1"/>
          </p:cNvSpPr>
          <p:nvPr>
            <p:ph idx="1"/>
          </p:nvPr>
        </p:nvSpPr>
        <p:spPr>
          <a:xfrm>
            <a:off x="817247" y="1289305"/>
            <a:ext cx="9154067" cy="5209337"/>
          </a:xfrm>
        </p:spPr>
        <p:txBody>
          <a:bodyPr>
            <a:normAutofit lnSpcReduction="10000"/>
          </a:bodyPr>
          <a:lstStyle/>
          <a:p>
            <a:pPr marL="0" indent="0">
              <a:spcBef>
                <a:spcPts val="0"/>
              </a:spcBef>
              <a:spcAft>
                <a:spcPts val="2400"/>
              </a:spcAft>
              <a:buNone/>
            </a:pPr>
            <a:r>
              <a:rPr lang="en-US" sz="2700" b="1" dirty="0">
                <a:solidFill>
                  <a:srgbClr val="0072CE"/>
                </a:solidFill>
              </a:rPr>
              <a:t>JHU covers basic life insurance of $10,000 at no cost to you.</a:t>
            </a:r>
          </a:p>
          <a:p>
            <a:pPr marL="0" indent="0">
              <a:spcBef>
                <a:spcPts val="0"/>
              </a:spcBef>
              <a:spcAft>
                <a:spcPts val="2400"/>
              </a:spcAft>
              <a:buNone/>
            </a:pPr>
            <a:r>
              <a:rPr lang="en-US" sz="2700" dirty="0"/>
              <a:t>You can elect </a:t>
            </a:r>
            <a:r>
              <a:rPr lang="en-US" sz="2700" b="1" dirty="0"/>
              <a:t>additional supplemental life insurance </a:t>
            </a:r>
            <a:r>
              <a:rPr lang="en-US" sz="2700" dirty="0"/>
              <a:t>coverage of up to 8 times your annual base salary, to a </a:t>
            </a:r>
            <a:br>
              <a:rPr lang="en-US" sz="2700" dirty="0"/>
            </a:br>
            <a:r>
              <a:rPr lang="en-US" sz="2700" dirty="0"/>
              <a:t>maximum benefit of $3,000,000 (basic and supplemental coverage combined).</a:t>
            </a:r>
          </a:p>
          <a:p>
            <a:pPr marL="0" marR="0" lvl="0" indent="0" algn="l" defTabSz="1015660" rtl="0" eaLnBrk="1" fontAlgn="auto" latinLnBrk="0" hangingPunct="1">
              <a:lnSpc>
                <a:spcPct val="100000"/>
              </a:lnSpc>
              <a:spcBef>
                <a:spcPts val="300"/>
              </a:spcBef>
              <a:spcAft>
                <a:spcPts val="600"/>
              </a:spcAft>
              <a:buClrTx/>
              <a:buSzTx/>
              <a:buFontTx/>
              <a:buNone/>
              <a:tabLst/>
              <a:defRPr/>
            </a:pPr>
            <a:r>
              <a:rPr kumimoji="0" lang="en-US" sz="2700" b="0" i="1"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If you elect supplemental life insurance</a:t>
            </a:r>
            <a:r>
              <a:rPr kumimoji="0" lang="en-US" sz="2700" b="0" i="1" u="none" strike="noStrike" kern="1200" cap="none" spc="0" normalizeH="0" baseline="0" noProof="0" dirty="0">
                <a:ln>
                  <a:noFill/>
                </a:ln>
                <a:solidFill>
                  <a:srgbClr val="121A1F"/>
                </a:solidFill>
                <a:effectLst/>
                <a:uLnTx/>
                <a:uFillTx/>
                <a:ea typeface="Arial" panose="020B0604020202020204" pitchFamily="34" charset="0"/>
                <a:cs typeface="Verdana" panose="020B0604030504040204" pitchFamily="34" charset="0"/>
              </a:rPr>
              <a:t> </a:t>
            </a:r>
            <a:r>
              <a:rPr kumimoji="0" lang="en-US" sz="2700" b="0" i="1"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for the first time </a:t>
            </a:r>
            <a:br>
              <a:rPr kumimoji="0" lang="en-US" sz="2700" b="0" i="1"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br>
            <a:r>
              <a:rPr kumimoji="0" lang="en-US" sz="2700" b="0" i="1"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(and you’re not a new hire), you must provide evidence </a:t>
            </a:r>
            <a:br>
              <a:rPr kumimoji="0" lang="en-US" sz="2700" b="0" i="1"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br>
            <a:r>
              <a:rPr kumimoji="0" lang="en-US" sz="2700" b="0" i="1"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of insurability (EOI). </a:t>
            </a:r>
          </a:p>
          <a:p>
            <a:pPr marL="0" marR="0" lvl="0" indent="0" algn="l" defTabSz="1015660" rtl="0" eaLnBrk="1" fontAlgn="auto" latinLnBrk="0" hangingPunct="1">
              <a:lnSpc>
                <a:spcPct val="100000"/>
              </a:lnSpc>
              <a:spcBef>
                <a:spcPts val="300"/>
              </a:spcBef>
              <a:spcAft>
                <a:spcPts val="600"/>
              </a:spcAft>
              <a:buClrTx/>
              <a:buSzTx/>
              <a:buFontTx/>
              <a:buNone/>
              <a:tabLst/>
              <a:defRPr/>
            </a:pPr>
            <a:r>
              <a:rPr kumimoji="0" lang="en-US" sz="2700" b="0" i="1"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If you’re currently enrolled </a:t>
            </a:r>
            <a:r>
              <a:rPr lang="en-US" sz="2700" i="1" dirty="0">
                <a:solidFill>
                  <a:prstClr val="black"/>
                </a:solidFill>
                <a:ea typeface="Times New Roman" panose="02020603050405020304" pitchFamily="18" charset="0"/>
                <a:cs typeface="Times New Roman" panose="02020603050405020304" pitchFamily="18" charset="0"/>
              </a:rPr>
              <a:t>in </a:t>
            </a:r>
            <a:r>
              <a:rPr kumimoji="0" lang="en-US" sz="2700" b="0" i="1"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supplemental life insurance, you may elect to move up one coverage level without providing     EOI (up to 4 times your base salary or $500,000).</a:t>
            </a:r>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26</a:t>
            </a:fld>
            <a:endParaRPr lang="en-US" dirty="0"/>
          </a:p>
        </p:txBody>
      </p:sp>
      <p:pic>
        <p:nvPicPr>
          <p:cNvPr id="6" name="Picture 5">
            <a:extLst>
              <a:ext uri="{FF2B5EF4-FFF2-40B4-BE49-F238E27FC236}">
                <a16:creationId xmlns:a16="http://schemas.microsoft.com/office/drawing/2014/main" id="{4FDC01E1-D63B-A5F9-9038-ECA27C4BCDE2}"/>
              </a:ext>
            </a:extLst>
          </p:cNvPr>
          <p:cNvPicPr>
            <a:picLocks noChangeAspect="1"/>
          </p:cNvPicPr>
          <p:nvPr/>
        </p:nvPicPr>
        <p:blipFill>
          <a:blip r:embed="rId5" cstate="screen">
            <a:extLst>
              <a:ext uri="{28A0092B-C50C-407E-A947-70E740481C1C}">
                <a14:useLocalDpi xmlns:a14="http://schemas.microsoft.com/office/drawing/2010/main"/>
              </a:ext>
            </a:extLst>
          </a:blip>
          <a:srcRect t="9853" b="9853"/>
          <a:stretch/>
        </p:blipFill>
        <p:spPr>
          <a:xfrm>
            <a:off x="9144000" y="4572000"/>
            <a:ext cx="2467434" cy="1981200"/>
          </a:xfrm>
          <a:prstGeom prst="rect">
            <a:avLst/>
          </a:prstGeom>
        </p:spPr>
      </p:pic>
      <p:pic>
        <p:nvPicPr>
          <p:cNvPr id="5" name="Recorded Sound">
            <a:hlinkClick r:id="" action="ppaction://media"/>
            <a:extLst>
              <a:ext uri="{FF2B5EF4-FFF2-40B4-BE49-F238E27FC236}">
                <a16:creationId xmlns:a16="http://schemas.microsoft.com/office/drawing/2014/main" id="{D7FF3098-27EE-4E1F-A167-8E7A542761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413031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r>
              <a:rPr lang="en-US" dirty="0"/>
              <a:t>Dependent Life Insurance </a:t>
            </a:r>
          </a:p>
        </p:txBody>
      </p:sp>
      <p:sp>
        <p:nvSpPr>
          <p:cNvPr id="3" name="Content Placeholder 2">
            <a:extLst>
              <a:ext uri="{FF2B5EF4-FFF2-40B4-BE49-F238E27FC236}">
                <a16:creationId xmlns:a16="http://schemas.microsoft.com/office/drawing/2014/main" id="{8DDF5878-92FC-A4A1-BBBB-7846D7791273}"/>
              </a:ext>
            </a:extLst>
          </p:cNvPr>
          <p:cNvSpPr>
            <a:spLocks noGrp="1"/>
          </p:cNvSpPr>
          <p:nvPr>
            <p:ph idx="1"/>
          </p:nvPr>
        </p:nvSpPr>
        <p:spPr>
          <a:xfrm>
            <a:off x="817248" y="1289305"/>
            <a:ext cx="9350010" cy="5209337"/>
          </a:xfrm>
        </p:spPr>
        <p:txBody>
          <a:bodyPr>
            <a:normAutofit/>
          </a:bodyPr>
          <a:lstStyle/>
          <a:p>
            <a:pPr marL="0" indent="0">
              <a:spcBef>
                <a:spcPts val="0"/>
              </a:spcBef>
              <a:buNone/>
            </a:pPr>
            <a:r>
              <a:rPr lang="en-US" sz="2700" b="1" dirty="0">
                <a:solidFill>
                  <a:srgbClr val="0072CE"/>
                </a:solidFill>
              </a:rPr>
              <a:t>You can elect coverage for your spouse, domestic partner, and unmarried dependent child(ren) </a:t>
            </a:r>
            <a:r>
              <a:rPr lang="en-US" sz="2700" dirty="0"/>
              <a:t>until the end of the year in which your dependent turns 26. Choose from two options:</a:t>
            </a:r>
          </a:p>
          <a:p>
            <a:pPr marL="0" indent="0">
              <a:spcBef>
                <a:spcPts val="0"/>
              </a:spcBef>
              <a:buNone/>
            </a:pPr>
            <a:endParaRPr lang="en-US" sz="2400" dirty="0"/>
          </a:p>
          <a:p>
            <a:pPr>
              <a:spcBef>
                <a:spcPts val="0"/>
              </a:spcBef>
            </a:pPr>
            <a:r>
              <a:rPr lang="en-US" sz="2400" b="1" dirty="0"/>
              <a:t>Plan 1: </a:t>
            </a:r>
            <a:r>
              <a:rPr lang="en-US" sz="2400" dirty="0"/>
              <a:t>$4,000 spouse or domestic partner; </a:t>
            </a:r>
            <a:br>
              <a:rPr lang="en-US" sz="2400" dirty="0"/>
            </a:br>
            <a:r>
              <a:rPr lang="en-US" sz="2400" dirty="0"/>
              <a:t>$2,000 per dependent child</a:t>
            </a:r>
          </a:p>
          <a:p>
            <a:pPr>
              <a:spcBef>
                <a:spcPts val="0"/>
              </a:spcBef>
            </a:pPr>
            <a:r>
              <a:rPr lang="en-US" sz="2400" b="1" dirty="0"/>
              <a:t>Plan 2</a:t>
            </a:r>
            <a:r>
              <a:rPr lang="en-US" sz="2400" dirty="0"/>
              <a:t>: $10,000 for your spouse or domestic partner; </a:t>
            </a:r>
            <a:br>
              <a:rPr lang="en-US" sz="2400" dirty="0"/>
            </a:br>
            <a:r>
              <a:rPr lang="en-US" sz="2400" dirty="0"/>
              <a:t>$5,000 per dependent child</a:t>
            </a:r>
          </a:p>
          <a:p>
            <a:pPr marL="0" indent="0">
              <a:buNone/>
            </a:pPr>
            <a:endParaRPr lang="en-US" dirty="0"/>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27</a:t>
            </a:fld>
            <a:endParaRPr lang="en-US" dirty="0"/>
          </a:p>
        </p:txBody>
      </p:sp>
      <p:pic>
        <p:nvPicPr>
          <p:cNvPr id="6" name="Picture 5">
            <a:extLst>
              <a:ext uri="{FF2B5EF4-FFF2-40B4-BE49-F238E27FC236}">
                <a16:creationId xmlns:a16="http://schemas.microsoft.com/office/drawing/2014/main" id="{AB540FEF-D0B1-DBAF-34A9-C53DAE029BDE}"/>
              </a:ext>
            </a:extLst>
          </p:cNvPr>
          <p:cNvPicPr>
            <a:picLocks noChangeAspect="1"/>
          </p:cNvPicPr>
          <p:nvPr/>
        </p:nvPicPr>
        <p:blipFill>
          <a:blip r:embed="rId5" cstate="screen">
            <a:extLst>
              <a:ext uri="{28A0092B-C50C-407E-A947-70E740481C1C}">
                <a14:useLocalDpi xmlns:a14="http://schemas.microsoft.com/office/drawing/2010/main"/>
              </a:ext>
            </a:extLst>
          </a:blip>
          <a:srcRect t="9853" b="9853"/>
          <a:stretch/>
        </p:blipFill>
        <p:spPr>
          <a:xfrm>
            <a:off x="9144000" y="4572000"/>
            <a:ext cx="2467434" cy="1981200"/>
          </a:xfrm>
          <a:prstGeom prst="rect">
            <a:avLst/>
          </a:prstGeom>
        </p:spPr>
      </p:pic>
      <p:pic>
        <p:nvPicPr>
          <p:cNvPr id="5" name="Recorded Sound">
            <a:hlinkClick r:id="" action="ppaction://media"/>
            <a:extLst>
              <a:ext uri="{FF2B5EF4-FFF2-40B4-BE49-F238E27FC236}">
                <a16:creationId xmlns:a16="http://schemas.microsoft.com/office/drawing/2014/main" id="{87DBE775-1CDD-49D8-95B8-0A26F3A044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317154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r>
              <a:rPr lang="en-US" dirty="0"/>
              <a:t>Disability Protection </a:t>
            </a:r>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28</a:t>
            </a:fld>
            <a:endParaRPr lang="en-US" dirty="0"/>
          </a:p>
        </p:txBody>
      </p:sp>
      <p:sp>
        <p:nvSpPr>
          <p:cNvPr id="9" name="Content Placeholder 8">
            <a:extLst>
              <a:ext uri="{FF2B5EF4-FFF2-40B4-BE49-F238E27FC236}">
                <a16:creationId xmlns:a16="http://schemas.microsoft.com/office/drawing/2014/main" id="{AD4A1815-8136-912D-FBC5-4E7C4E354326}"/>
              </a:ext>
            </a:extLst>
          </p:cNvPr>
          <p:cNvSpPr>
            <a:spLocks noGrp="1"/>
          </p:cNvSpPr>
          <p:nvPr>
            <p:ph idx="1"/>
          </p:nvPr>
        </p:nvSpPr>
        <p:spPr>
          <a:xfrm>
            <a:off x="826241" y="1272717"/>
            <a:ext cx="8927359" cy="5209337"/>
          </a:xfrm>
        </p:spPr>
        <p:txBody>
          <a:bodyPr>
            <a:normAutofit/>
          </a:bodyPr>
          <a:lstStyle/>
          <a:p>
            <a:pPr marL="0" marR="0" lvl="0" indent="0">
              <a:spcBef>
                <a:spcPts val="0"/>
              </a:spcBef>
              <a:spcAft>
                <a:spcPts val="0"/>
              </a:spcAft>
              <a:buNone/>
            </a:pPr>
            <a:r>
              <a:rPr lang="en-US" sz="2700" b="1" dirty="0">
                <a:solidFill>
                  <a:srgbClr val="0072CE"/>
                </a:solidFill>
              </a:rPr>
              <a:t>Short-term disability: </a:t>
            </a:r>
            <a:r>
              <a:rPr lang="en-US" sz="2700" dirty="0"/>
              <a:t>After a 14-day period, replaces 60% of your pay for up to 11 weeks (up to $2,500 weekly).  Pregnancy is covered under STD</a:t>
            </a:r>
          </a:p>
          <a:p>
            <a:pPr marL="0" marR="0" lvl="0" indent="0">
              <a:spcBef>
                <a:spcPts val="0"/>
              </a:spcBef>
              <a:spcAft>
                <a:spcPts val="0"/>
              </a:spcAft>
              <a:buNone/>
            </a:pPr>
            <a:endParaRPr lang="en-US" sz="2700" dirty="0"/>
          </a:p>
          <a:p>
            <a:pPr marL="0" marR="0" lvl="0" indent="0">
              <a:spcBef>
                <a:spcPts val="0"/>
              </a:spcBef>
              <a:spcAft>
                <a:spcPts val="0"/>
              </a:spcAft>
              <a:buNone/>
            </a:pPr>
            <a:r>
              <a:rPr lang="en-US" sz="2700" b="1" dirty="0"/>
              <a:t>Automatically provided</a:t>
            </a:r>
          </a:p>
          <a:p>
            <a:pPr marL="0" marR="0" lvl="0" indent="0">
              <a:spcBef>
                <a:spcPts val="0"/>
              </a:spcBef>
              <a:spcAft>
                <a:spcPts val="0"/>
              </a:spcAft>
              <a:buNone/>
            </a:pPr>
            <a:r>
              <a:rPr lang="en-US" sz="2700" b="1" dirty="0">
                <a:solidFill>
                  <a:srgbClr val="0072CE"/>
                </a:solidFill>
              </a:rPr>
              <a:t>Long-term disability: </a:t>
            </a:r>
            <a:r>
              <a:rPr lang="en-US" sz="2700" dirty="0"/>
              <a:t>After 90 consecutive days, replaces 60% of your pay (up to $10,000 monthly)</a:t>
            </a:r>
          </a:p>
        </p:txBody>
      </p:sp>
      <p:pic>
        <p:nvPicPr>
          <p:cNvPr id="3" name="Picture 2">
            <a:extLst>
              <a:ext uri="{FF2B5EF4-FFF2-40B4-BE49-F238E27FC236}">
                <a16:creationId xmlns:a16="http://schemas.microsoft.com/office/drawing/2014/main" id="{878CEA3F-EB3B-5F5B-22ED-A95C6B984647}"/>
              </a:ext>
            </a:extLst>
          </p:cNvPr>
          <p:cNvPicPr>
            <a:picLocks noChangeAspect="1"/>
          </p:cNvPicPr>
          <p:nvPr/>
        </p:nvPicPr>
        <p:blipFill>
          <a:blip r:embed="rId5" cstate="screen">
            <a:extLst>
              <a:ext uri="{28A0092B-C50C-407E-A947-70E740481C1C}">
                <a14:useLocalDpi xmlns:a14="http://schemas.microsoft.com/office/drawing/2010/main"/>
              </a:ext>
            </a:extLst>
          </a:blip>
          <a:srcRect t="9853" b="9853"/>
          <a:stretch/>
        </p:blipFill>
        <p:spPr>
          <a:xfrm>
            <a:off x="9144000" y="4572000"/>
            <a:ext cx="2467434" cy="1981200"/>
          </a:xfrm>
          <a:prstGeom prst="rect">
            <a:avLst/>
          </a:prstGeom>
        </p:spPr>
      </p:pic>
      <p:pic>
        <p:nvPicPr>
          <p:cNvPr id="5" name="Recorded Sound">
            <a:hlinkClick r:id="" action="ppaction://media"/>
            <a:extLst>
              <a:ext uri="{FF2B5EF4-FFF2-40B4-BE49-F238E27FC236}">
                <a16:creationId xmlns:a16="http://schemas.microsoft.com/office/drawing/2014/main" id="{ABE35816-86C2-4FC8-B95D-674C4D67B8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422248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EBC92-A151-5D18-EF6B-5A8A319EDE50}"/>
              </a:ext>
            </a:extLst>
          </p:cNvPr>
          <p:cNvSpPr>
            <a:spLocks noGrp="1"/>
          </p:cNvSpPr>
          <p:nvPr>
            <p:ph type="title"/>
          </p:nvPr>
        </p:nvSpPr>
        <p:spPr/>
        <p:txBody>
          <a:bodyPr/>
          <a:lstStyle/>
          <a:p>
            <a:r>
              <a:rPr lang="en-US" dirty="0"/>
              <a:t>Benefits Enrollment Is October 11–31, 2023</a:t>
            </a:r>
          </a:p>
        </p:txBody>
      </p:sp>
      <p:sp>
        <p:nvSpPr>
          <p:cNvPr id="4" name="Slide Number Placeholder 3">
            <a:extLst>
              <a:ext uri="{FF2B5EF4-FFF2-40B4-BE49-F238E27FC236}">
                <a16:creationId xmlns:a16="http://schemas.microsoft.com/office/drawing/2014/main" id="{8FDF394D-86B0-826D-BFF9-19E650F8BFA7}"/>
              </a:ext>
            </a:extLst>
          </p:cNvPr>
          <p:cNvSpPr>
            <a:spLocks noGrp="1"/>
          </p:cNvSpPr>
          <p:nvPr>
            <p:ph type="sldNum" sz="quarter" idx="4"/>
          </p:nvPr>
        </p:nvSpPr>
        <p:spPr/>
        <p:txBody>
          <a:bodyPr/>
          <a:lstStyle/>
          <a:p>
            <a:fld id="{BC825DD3-F8EA-8B4C-9EBB-4B822F02D76E}" type="slidenum">
              <a:rPr lang="en-US" smtClean="0"/>
              <a:pPr/>
              <a:t>2</a:t>
            </a:fld>
            <a:endParaRPr lang="en-US" dirty="0"/>
          </a:p>
        </p:txBody>
      </p:sp>
      <p:sp>
        <p:nvSpPr>
          <p:cNvPr id="9" name="Rectangle 8">
            <a:extLst>
              <a:ext uri="{FF2B5EF4-FFF2-40B4-BE49-F238E27FC236}">
                <a16:creationId xmlns:a16="http://schemas.microsoft.com/office/drawing/2014/main" id="{ADB80A6F-2791-82C4-FD15-5BEE92C8A2D7}"/>
              </a:ext>
            </a:extLst>
          </p:cNvPr>
          <p:cNvSpPr/>
          <p:nvPr/>
        </p:nvSpPr>
        <p:spPr>
          <a:xfrm>
            <a:off x="875258" y="1405675"/>
            <a:ext cx="3121108" cy="2604542"/>
          </a:xfrm>
          <a:prstGeom prst="rect">
            <a:avLst/>
          </a:prstGeom>
          <a:solidFill>
            <a:srgbClr val="9C9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0FEFBD1-260C-A1CF-11B5-40D034FEB280}"/>
              </a:ext>
            </a:extLst>
          </p:cNvPr>
          <p:cNvSpPr/>
          <p:nvPr/>
        </p:nvSpPr>
        <p:spPr>
          <a:xfrm>
            <a:off x="875258" y="4246847"/>
            <a:ext cx="3121108" cy="2604542"/>
          </a:xfrm>
          <a:prstGeom prst="rect">
            <a:avLst/>
          </a:prstGeom>
          <a:solidFill>
            <a:srgbClr val="9C9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FB0524F-6708-EBFB-57BC-6D61009F30D8}"/>
              </a:ext>
            </a:extLst>
          </p:cNvPr>
          <p:cNvSpPr/>
          <p:nvPr/>
        </p:nvSpPr>
        <p:spPr>
          <a:xfrm>
            <a:off x="4248283" y="4246847"/>
            <a:ext cx="3255871" cy="2604542"/>
          </a:xfrm>
          <a:prstGeom prst="rect">
            <a:avLst/>
          </a:prstGeom>
          <a:solidFill>
            <a:srgbClr val="9C9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10DD7A3E-792D-FAFB-6F18-D9A026C933D6}"/>
              </a:ext>
            </a:extLst>
          </p:cNvPr>
          <p:cNvSpPr txBox="1">
            <a:spLocks/>
          </p:cNvSpPr>
          <p:nvPr/>
        </p:nvSpPr>
        <p:spPr>
          <a:xfrm>
            <a:off x="1718243" y="2691191"/>
            <a:ext cx="1435135" cy="929150"/>
          </a:xfrm>
          <a:prstGeom prst="rect">
            <a:avLst/>
          </a:prstGeom>
        </p:spPr>
        <p:txBody>
          <a:bodyPr vert="horz" lIns="91440" tIns="45720" rIns="91440" bIns="45720" rtlCol="0">
            <a:norm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50000"/>
              </a:lnSpc>
              <a:buNone/>
            </a:pPr>
            <a:r>
              <a:rPr lang="en-US" sz="2700" dirty="0">
                <a:solidFill>
                  <a:schemeClr val="bg1"/>
                </a:solidFill>
              </a:rPr>
              <a:t>Medical</a:t>
            </a:r>
          </a:p>
        </p:txBody>
      </p:sp>
      <p:sp>
        <p:nvSpPr>
          <p:cNvPr id="13" name="Rectangle 12">
            <a:extLst>
              <a:ext uri="{FF2B5EF4-FFF2-40B4-BE49-F238E27FC236}">
                <a16:creationId xmlns:a16="http://schemas.microsoft.com/office/drawing/2014/main" id="{7123CEF2-BBCD-3950-6E28-0470534B82AC}"/>
              </a:ext>
            </a:extLst>
          </p:cNvPr>
          <p:cNvSpPr/>
          <p:nvPr/>
        </p:nvSpPr>
        <p:spPr>
          <a:xfrm>
            <a:off x="4248283" y="1405675"/>
            <a:ext cx="3255871" cy="2604542"/>
          </a:xfrm>
          <a:prstGeom prst="rect">
            <a:avLst/>
          </a:prstGeom>
          <a:solidFill>
            <a:srgbClr val="9C9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651008F0-7BB0-A350-1C64-B57DB9AC05BB}"/>
              </a:ext>
            </a:extLst>
          </p:cNvPr>
          <p:cNvSpPr txBox="1">
            <a:spLocks/>
          </p:cNvSpPr>
          <p:nvPr/>
        </p:nvSpPr>
        <p:spPr>
          <a:xfrm>
            <a:off x="1089594" y="5400976"/>
            <a:ext cx="2692435" cy="1085851"/>
          </a:xfrm>
          <a:prstGeom prst="rect">
            <a:avLst/>
          </a:prstGeom>
        </p:spPr>
        <p:txBody>
          <a:bodyPr vert="horz" lIns="91440" tIns="45720" rIns="91440" bIns="45720" rtlCol="0">
            <a:norm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2700" dirty="0">
                <a:solidFill>
                  <a:schemeClr val="bg1"/>
                </a:solidFill>
              </a:rPr>
              <a:t>Tax-advantaged accounts</a:t>
            </a:r>
          </a:p>
        </p:txBody>
      </p:sp>
      <p:pic>
        <p:nvPicPr>
          <p:cNvPr id="15" name="Picture 14">
            <a:extLst>
              <a:ext uri="{FF2B5EF4-FFF2-40B4-BE49-F238E27FC236}">
                <a16:creationId xmlns:a16="http://schemas.microsoft.com/office/drawing/2014/main" id="{035B27D9-3AA8-39D9-A38B-53D275FFE266}"/>
              </a:ext>
            </a:extLst>
          </p:cNvPr>
          <p:cNvPicPr>
            <a:picLocks noChangeAspect="1"/>
          </p:cNvPicPr>
          <p:nvPr/>
        </p:nvPicPr>
        <p:blipFill>
          <a:blip r:embed="rId5" cstate="screen">
            <a:extLst>
              <a:ext uri="{28A0092B-C50C-407E-A947-70E740481C1C}">
                <a14:useLocalDpi xmlns:a14="http://schemas.microsoft.com/office/drawing/2010/main"/>
              </a:ext>
            </a:extLst>
          </a:blip>
          <a:srcRect t="3691" b="3691"/>
          <a:stretch/>
        </p:blipFill>
        <p:spPr>
          <a:xfrm>
            <a:off x="1856933" y="4391931"/>
            <a:ext cx="1182142" cy="1094877"/>
          </a:xfrm>
          <a:prstGeom prst="rect">
            <a:avLst/>
          </a:prstGeom>
        </p:spPr>
      </p:pic>
      <p:sp>
        <p:nvSpPr>
          <p:cNvPr id="17" name="Content Placeholder 2">
            <a:extLst>
              <a:ext uri="{FF2B5EF4-FFF2-40B4-BE49-F238E27FC236}">
                <a16:creationId xmlns:a16="http://schemas.microsoft.com/office/drawing/2014/main" id="{9C025B46-D7A7-7595-CFBD-9EA624C81888}"/>
              </a:ext>
            </a:extLst>
          </p:cNvPr>
          <p:cNvSpPr txBox="1">
            <a:spLocks/>
          </p:cNvSpPr>
          <p:nvPr/>
        </p:nvSpPr>
        <p:spPr>
          <a:xfrm>
            <a:off x="5158649" y="2674107"/>
            <a:ext cx="1435135" cy="929150"/>
          </a:xfrm>
          <a:prstGeom prst="rect">
            <a:avLst/>
          </a:prstGeom>
          <a:ln>
            <a:noFill/>
          </a:ln>
        </p:spPr>
        <p:txBody>
          <a:bodyPr vert="horz" lIns="91440" tIns="45720" rIns="91440" bIns="45720" rtlCol="0">
            <a:norm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50000"/>
              </a:lnSpc>
              <a:buNone/>
            </a:pPr>
            <a:r>
              <a:rPr lang="en-US" sz="2700" dirty="0">
                <a:solidFill>
                  <a:schemeClr val="bg1"/>
                </a:solidFill>
              </a:rPr>
              <a:t>Dental</a:t>
            </a:r>
          </a:p>
        </p:txBody>
      </p:sp>
      <p:pic>
        <p:nvPicPr>
          <p:cNvPr id="19" name="Picture 18">
            <a:extLst>
              <a:ext uri="{FF2B5EF4-FFF2-40B4-BE49-F238E27FC236}">
                <a16:creationId xmlns:a16="http://schemas.microsoft.com/office/drawing/2014/main" id="{66A995F3-9475-8CE4-EFAE-2DA42C4D5E80}"/>
              </a:ext>
            </a:extLst>
          </p:cNvPr>
          <p:cNvPicPr>
            <a:picLocks noChangeAspect="1"/>
          </p:cNvPicPr>
          <p:nvPr/>
        </p:nvPicPr>
        <p:blipFill>
          <a:blip r:embed="rId6" cstate="screen">
            <a:extLst>
              <a:ext uri="{28A0092B-C50C-407E-A947-70E740481C1C}">
                <a14:useLocalDpi xmlns:a14="http://schemas.microsoft.com/office/drawing/2010/main"/>
              </a:ext>
            </a:extLst>
          </a:blip>
          <a:srcRect t="3691" b="3691"/>
          <a:stretch/>
        </p:blipFill>
        <p:spPr>
          <a:xfrm>
            <a:off x="5297339" y="4390463"/>
            <a:ext cx="1182142" cy="1094877"/>
          </a:xfrm>
          <a:prstGeom prst="rect">
            <a:avLst/>
          </a:prstGeom>
        </p:spPr>
      </p:pic>
      <p:sp>
        <p:nvSpPr>
          <p:cNvPr id="20" name="Rectangle 19">
            <a:extLst>
              <a:ext uri="{FF2B5EF4-FFF2-40B4-BE49-F238E27FC236}">
                <a16:creationId xmlns:a16="http://schemas.microsoft.com/office/drawing/2014/main" id="{412B9DD7-3E40-36A6-81AD-D0A2029EECA9}"/>
              </a:ext>
            </a:extLst>
          </p:cNvPr>
          <p:cNvSpPr/>
          <p:nvPr/>
        </p:nvSpPr>
        <p:spPr>
          <a:xfrm>
            <a:off x="7756071" y="1405675"/>
            <a:ext cx="3255871" cy="2604542"/>
          </a:xfrm>
          <a:prstGeom prst="rect">
            <a:avLst/>
          </a:prstGeom>
          <a:solidFill>
            <a:srgbClr val="9C9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AA8517E-C47C-8A2F-9770-F99BE537B53D}"/>
              </a:ext>
            </a:extLst>
          </p:cNvPr>
          <p:cNvSpPr/>
          <p:nvPr/>
        </p:nvSpPr>
        <p:spPr>
          <a:xfrm>
            <a:off x="7756071" y="4246847"/>
            <a:ext cx="3255871" cy="2604542"/>
          </a:xfrm>
          <a:prstGeom prst="rect">
            <a:avLst/>
          </a:prstGeom>
          <a:solidFill>
            <a:srgbClr val="9C9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2">
            <a:extLst>
              <a:ext uri="{FF2B5EF4-FFF2-40B4-BE49-F238E27FC236}">
                <a16:creationId xmlns:a16="http://schemas.microsoft.com/office/drawing/2014/main" id="{4416C5C8-C192-8B27-58AD-F34AFE549B49}"/>
              </a:ext>
            </a:extLst>
          </p:cNvPr>
          <p:cNvSpPr txBox="1">
            <a:spLocks/>
          </p:cNvSpPr>
          <p:nvPr/>
        </p:nvSpPr>
        <p:spPr>
          <a:xfrm>
            <a:off x="8666437" y="2637840"/>
            <a:ext cx="1435135" cy="929150"/>
          </a:xfrm>
          <a:prstGeom prst="rect">
            <a:avLst/>
          </a:prstGeom>
        </p:spPr>
        <p:txBody>
          <a:bodyPr vert="horz" lIns="91440" tIns="45720" rIns="91440" bIns="45720" rtlCol="0">
            <a:norm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50000"/>
              </a:lnSpc>
              <a:buNone/>
            </a:pPr>
            <a:r>
              <a:rPr lang="en-US" sz="2700" dirty="0">
                <a:solidFill>
                  <a:schemeClr val="bg1"/>
                </a:solidFill>
              </a:rPr>
              <a:t>Vision</a:t>
            </a:r>
          </a:p>
        </p:txBody>
      </p:sp>
      <p:pic>
        <p:nvPicPr>
          <p:cNvPr id="23" name="Picture 22">
            <a:extLst>
              <a:ext uri="{FF2B5EF4-FFF2-40B4-BE49-F238E27FC236}">
                <a16:creationId xmlns:a16="http://schemas.microsoft.com/office/drawing/2014/main" id="{2B8E0BCC-7FA1-D41C-B69C-3EF7424A0A3B}"/>
              </a:ext>
            </a:extLst>
          </p:cNvPr>
          <p:cNvPicPr>
            <a:picLocks noChangeAspect="1"/>
          </p:cNvPicPr>
          <p:nvPr/>
        </p:nvPicPr>
        <p:blipFill>
          <a:blip r:embed="rId7" cstate="screen">
            <a:extLst>
              <a:ext uri="{28A0092B-C50C-407E-A947-70E740481C1C}">
                <a14:useLocalDpi xmlns:a14="http://schemas.microsoft.com/office/drawing/2010/main"/>
              </a:ext>
            </a:extLst>
          </a:blip>
          <a:srcRect t="3691" b="3691"/>
          <a:stretch/>
        </p:blipFill>
        <p:spPr>
          <a:xfrm>
            <a:off x="8805127" y="1617775"/>
            <a:ext cx="1182142" cy="1094877"/>
          </a:xfrm>
          <a:prstGeom prst="rect">
            <a:avLst/>
          </a:prstGeom>
        </p:spPr>
      </p:pic>
      <p:pic>
        <p:nvPicPr>
          <p:cNvPr id="24" name="Picture 23">
            <a:extLst>
              <a:ext uri="{FF2B5EF4-FFF2-40B4-BE49-F238E27FC236}">
                <a16:creationId xmlns:a16="http://schemas.microsoft.com/office/drawing/2014/main" id="{E76ACE1A-74B8-296F-17FE-5ADD21360FB2}"/>
              </a:ext>
            </a:extLst>
          </p:cNvPr>
          <p:cNvPicPr>
            <a:picLocks noChangeAspect="1"/>
          </p:cNvPicPr>
          <p:nvPr/>
        </p:nvPicPr>
        <p:blipFill>
          <a:blip r:embed="rId8" cstate="screen">
            <a:extLst>
              <a:ext uri="{28A0092B-C50C-407E-A947-70E740481C1C}">
                <a14:useLocalDpi xmlns:a14="http://schemas.microsoft.com/office/drawing/2010/main"/>
              </a:ext>
            </a:extLst>
          </a:blip>
          <a:srcRect t="3691" b="3691"/>
          <a:stretch/>
        </p:blipFill>
        <p:spPr>
          <a:xfrm>
            <a:off x="8805127" y="4393631"/>
            <a:ext cx="1182142" cy="1094877"/>
          </a:xfrm>
          <a:prstGeom prst="rect">
            <a:avLst/>
          </a:prstGeom>
        </p:spPr>
      </p:pic>
      <p:sp>
        <p:nvSpPr>
          <p:cNvPr id="25" name="Content Placeholder 2">
            <a:extLst>
              <a:ext uri="{FF2B5EF4-FFF2-40B4-BE49-F238E27FC236}">
                <a16:creationId xmlns:a16="http://schemas.microsoft.com/office/drawing/2014/main" id="{523FD272-55D7-6C6A-76EE-A0F53A370AC5}"/>
              </a:ext>
            </a:extLst>
          </p:cNvPr>
          <p:cNvSpPr txBox="1">
            <a:spLocks/>
          </p:cNvSpPr>
          <p:nvPr/>
        </p:nvSpPr>
        <p:spPr>
          <a:xfrm>
            <a:off x="4530000" y="5400976"/>
            <a:ext cx="2692435" cy="1279333"/>
          </a:xfrm>
          <a:prstGeom prst="rect">
            <a:avLst/>
          </a:prstGeom>
        </p:spPr>
        <p:txBody>
          <a:bodyPr vert="horz" lIns="91440" tIns="45720" rIns="91440" bIns="45720" rtlCol="0">
            <a:no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2700" dirty="0">
                <a:solidFill>
                  <a:schemeClr val="bg1"/>
                </a:solidFill>
              </a:rPr>
              <a:t>Life insurance </a:t>
            </a:r>
            <a:br>
              <a:rPr lang="en-US" sz="2700" dirty="0">
                <a:solidFill>
                  <a:schemeClr val="bg1"/>
                </a:solidFill>
              </a:rPr>
            </a:br>
            <a:r>
              <a:rPr lang="en-US" sz="2700" dirty="0">
                <a:solidFill>
                  <a:schemeClr val="bg1"/>
                </a:solidFill>
              </a:rPr>
              <a:t>and disability coverage</a:t>
            </a:r>
          </a:p>
        </p:txBody>
      </p:sp>
      <p:sp>
        <p:nvSpPr>
          <p:cNvPr id="26" name="Content Placeholder 2">
            <a:extLst>
              <a:ext uri="{FF2B5EF4-FFF2-40B4-BE49-F238E27FC236}">
                <a16:creationId xmlns:a16="http://schemas.microsoft.com/office/drawing/2014/main" id="{1860622F-2381-61C4-CEF8-5E8ACC4A9C92}"/>
              </a:ext>
            </a:extLst>
          </p:cNvPr>
          <p:cNvSpPr txBox="1">
            <a:spLocks/>
          </p:cNvSpPr>
          <p:nvPr/>
        </p:nvSpPr>
        <p:spPr>
          <a:xfrm>
            <a:off x="8037788" y="5400975"/>
            <a:ext cx="2692435" cy="1085851"/>
          </a:xfrm>
          <a:prstGeom prst="rect">
            <a:avLst/>
          </a:prstGeom>
        </p:spPr>
        <p:txBody>
          <a:bodyPr vert="horz" lIns="91440" tIns="45720" rIns="91440" bIns="45720" rtlCol="0">
            <a:norm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2700" dirty="0">
                <a:solidFill>
                  <a:schemeClr val="bg1"/>
                </a:solidFill>
              </a:rPr>
              <a:t>And </a:t>
            </a:r>
            <a:br>
              <a:rPr lang="en-US" sz="2700" dirty="0">
                <a:solidFill>
                  <a:schemeClr val="bg1"/>
                </a:solidFill>
              </a:rPr>
            </a:br>
            <a:r>
              <a:rPr lang="en-US" sz="2700" dirty="0">
                <a:solidFill>
                  <a:schemeClr val="bg1"/>
                </a:solidFill>
              </a:rPr>
              <a:t>more!</a:t>
            </a:r>
          </a:p>
        </p:txBody>
      </p:sp>
      <p:pic>
        <p:nvPicPr>
          <p:cNvPr id="3" name="Picture 2">
            <a:extLst>
              <a:ext uri="{FF2B5EF4-FFF2-40B4-BE49-F238E27FC236}">
                <a16:creationId xmlns:a16="http://schemas.microsoft.com/office/drawing/2014/main" id="{999BA093-D693-33D6-28E4-F76359FC9A24}"/>
              </a:ext>
            </a:extLst>
          </p:cNvPr>
          <p:cNvPicPr>
            <a:picLocks noChangeAspect="1"/>
          </p:cNvPicPr>
          <p:nvPr/>
        </p:nvPicPr>
        <p:blipFill>
          <a:blip r:embed="rId9" cstate="screen">
            <a:extLst>
              <a:ext uri="{28A0092B-C50C-407E-A947-70E740481C1C}">
                <a14:useLocalDpi xmlns:a14="http://schemas.microsoft.com/office/drawing/2010/main"/>
              </a:ext>
            </a:extLst>
          </a:blip>
          <a:srcRect t="3691" b="3691"/>
          <a:stretch/>
        </p:blipFill>
        <p:spPr>
          <a:xfrm>
            <a:off x="5297339" y="1663594"/>
            <a:ext cx="1182142" cy="1094877"/>
          </a:xfrm>
          <a:prstGeom prst="rect">
            <a:avLst/>
          </a:prstGeom>
        </p:spPr>
      </p:pic>
      <p:pic>
        <p:nvPicPr>
          <p:cNvPr id="6" name="Picture 5">
            <a:extLst>
              <a:ext uri="{FF2B5EF4-FFF2-40B4-BE49-F238E27FC236}">
                <a16:creationId xmlns:a16="http://schemas.microsoft.com/office/drawing/2014/main" id="{ADB8C5FB-4545-8C30-C24A-68A8E16445F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4914" t="9088" r="6503" b="8868"/>
          <a:stretch/>
        </p:blipFill>
        <p:spPr>
          <a:xfrm>
            <a:off x="1857554" y="1658048"/>
            <a:ext cx="1182142" cy="1094877"/>
          </a:xfrm>
          <a:prstGeom prst="rect">
            <a:avLst/>
          </a:prstGeom>
        </p:spPr>
      </p:pic>
      <p:pic>
        <p:nvPicPr>
          <p:cNvPr id="5" name="Recorded Sound">
            <a:hlinkClick r:id="" action="ppaction://media"/>
            <a:extLst>
              <a:ext uri="{FF2B5EF4-FFF2-40B4-BE49-F238E27FC236}">
                <a16:creationId xmlns:a16="http://schemas.microsoft.com/office/drawing/2014/main" id="{AB5219AF-AA6C-4044-963A-8AE3284A2B4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40781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29</a:t>
            </a:fld>
            <a:endParaRPr lang="en-US" dirty="0"/>
          </a:p>
        </p:txBody>
      </p:sp>
      <p:sp>
        <p:nvSpPr>
          <p:cNvPr id="11" name="Title 1">
            <a:extLst>
              <a:ext uri="{FF2B5EF4-FFF2-40B4-BE49-F238E27FC236}">
                <a16:creationId xmlns:a16="http://schemas.microsoft.com/office/drawing/2014/main" id="{CB86B215-2BE7-C843-84A3-A0F0399CBB07}"/>
              </a:ext>
            </a:extLst>
          </p:cNvPr>
          <p:cNvSpPr>
            <a:spLocks noGrp="1"/>
          </p:cNvSpPr>
          <p:nvPr>
            <p:ph type="title"/>
          </p:nvPr>
        </p:nvSpPr>
        <p:spPr>
          <a:xfrm>
            <a:off x="817246" y="438153"/>
            <a:ext cx="10245496" cy="851152"/>
          </a:xfrm>
        </p:spPr>
        <p:txBody>
          <a:bodyPr/>
          <a:lstStyle/>
          <a:p>
            <a:br>
              <a:rPr lang="en-US" dirty="0"/>
            </a:br>
            <a:r>
              <a:rPr lang="en-US" dirty="0"/>
              <a:t>Accidental Death and Dismemberment </a:t>
            </a:r>
            <a:br>
              <a:rPr lang="en-US" dirty="0"/>
            </a:br>
            <a:r>
              <a:rPr lang="en-US" dirty="0"/>
              <a:t>(AD&amp;D) Insurance</a:t>
            </a:r>
            <a:br>
              <a:rPr lang="en-US" sz="4000" b="1" dirty="0">
                <a:solidFill>
                  <a:srgbClr val="7D858B"/>
                </a:solidFill>
                <a:effectLst/>
                <a:latin typeface="Arial" panose="020B0604020202020204" pitchFamily="34" charset="0"/>
                <a:ea typeface="MS Gothic" panose="020B0609070205080204" pitchFamily="49" charset="-128"/>
                <a:cs typeface="Times New Roman" panose="02020603050405020304" pitchFamily="18" charset="0"/>
              </a:rPr>
            </a:br>
            <a:endParaRPr lang="en-US" dirty="0"/>
          </a:p>
        </p:txBody>
      </p:sp>
      <p:sp>
        <p:nvSpPr>
          <p:cNvPr id="12" name="Content Placeholder 2">
            <a:extLst>
              <a:ext uri="{FF2B5EF4-FFF2-40B4-BE49-F238E27FC236}">
                <a16:creationId xmlns:a16="http://schemas.microsoft.com/office/drawing/2014/main" id="{D1FB3AE6-7759-0639-5109-85EA5B7E97C7}"/>
              </a:ext>
            </a:extLst>
          </p:cNvPr>
          <p:cNvSpPr>
            <a:spLocks noGrp="1"/>
          </p:cNvSpPr>
          <p:nvPr>
            <p:ph idx="1"/>
          </p:nvPr>
        </p:nvSpPr>
        <p:spPr>
          <a:xfrm>
            <a:off x="780704" y="1472772"/>
            <a:ext cx="10245494" cy="5209337"/>
          </a:xfrm>
        </p:spPr>
        <p:txBody>
          <a:bodyPr>
            <a:normAutofit/>
          </a:bodyPr>
          <a:lstStyle/>
          <a:p>
            <a:pPr marL="0" marR="0" lvl="0" indent="0">
              <a:spcAft>
                <a:spcPts val="600"/>
              </a:spcAft>
              <a:buNone/>
            </a:pPr>
            <a:r>
              <a:rPr lang="en-US" sz="2700" b="1" dirty="0">
                <a:solidFill>
                  <a:srgbClr val="0072CE"/>
                </a:solidFill>
              </a:rPr>
              <a:t>For you: </a:t>
            </a:r>
            <a:r>
              <a:rPr lang="en-US" sz="2700" dirty="0"/>
              <a:t>Supplemental AD&amp;D of up to 8 times your annual base salary, to a maximum benefit of $3,000,000 </a:t>
            </a:r>
          </a:p>
          <a:p>
            <a:pPr marL="0" marR="0" lvl="0" indent="0">
              <a:spcAft>
                <a:spcPts val="600"/>
              </a:spcAft>
              <a:buNone/>
            </a:pPr>
            <a:r>
              <a:rPr lang="en-US" sz="2700" b="1" dirty="0">
                <a:solidFill>
                  <a:srgbClr val="0072CE"/>
                </a:solidFill>
              </a:rPr>
              <a:t>For your spouse or domestic partner and children: </a:t>
            </a:r>
            <a:r>
              <a:rPr lang="en-US" sz="2700" dirty="0"/>
              <a:t>50% of </a:t>
            </a:r>
            <a:br>
              <a:rPr lang="en-US" sz="2700" dirty="0"/>
            </a:br>
            <a:r>
              <a:rPr lang="en-US" sz="2700" dirty="0"/>
              <a:t>your benefit amount, up to $250,000, for your spouse or domestic partner; 15% of your benefit amount, up to $50,000, for your children</a:t>
            </a:r>
          </a:p>
          <a:p>
            <a:pPr marL="0" marR="0" lvl="0" indent="0">
              <a:spcAft>
                <a:spcPts val="600"/>
              </a:spcAft>
              <a:buNone/>
            </a:pPr>
            <a:r>
              <a:rPr lang="en-US" sz="2700" b="1" dirty="0">
                <a:solidFill>
                  <a:srgbClr val="0072CE"/>
                </a:solidFill>
              </a:rPr>
              <a:t>For your spouse or domestic partner only: </a:t>
            </a:r>
            <a:r>
              <a:rPr lang="en-US" sz="2700" dirty="0"/>
              <a:t>60% of your </a:t>
            </a:r>
            <a:br>
              <a:rPr lang="en-US" sz="2700" dirty="0"/>
            </a:br>
            <a:r>
              <a:rPr lang="en-US" sz="2700" dirty="0"/>
              <a:t>benefit amount, up to $250,000</a:t>
            </a:r>
          </a:p>
          <a:p>
            <a:pPr marL="0" marR="0" lvl="0" indent="0">
              <a:spcAft>
                <a:spcPts val="0"/>
              </a:spcAft>
              <a:buNone/>
            </a:pPr>
            <a:r>
              <a:rPr lang="en-US" sz="2700" b="1" dirty="0">
                <a:solidFill>
                  <a:srgbClr val="0072CE"/>
                </a:solidFill>
              </a:rPr>
              <a:t>For your children only</a:t>
            </a:r>
            <a:r>
              <a:rPr lang="en-US" sz="2700" b="1" dirty="0"/>
              <a:t>: </a:t>
            </a:r>
            <a:r>
              <a:rPr lang="en-US" sz="2700" dirty="0"/>
              <a:t>20% of your benefit amount, </a:t>
            </a:r>
            <a:br>
              <a:rPr lang="en-US" sz="2700" dirty="0"/>
            </a:br>
            <a:r>
              <a:rPr lang="en-US" sz="2700" dirty="0"/>
              <a:t>up to $50,000</a:t>
            </a:r>
          </a:p>
          <a:p>
            <a:pPr marL="0" indent="0">
              <a:buNone/>
            </a:pPr>
            <a:endParaRPr lang="en-US" dirty="0"/>
          </a:p>
        </p:txBody>
      </p:sp>
      <p:pic>
        <p:nvPicPr>
          <p:cNvPr id="2" name="Picture 1">
            <a:extLst>
              <a:ext uri="{FF2B5EF4-FFF2-40B4-BE49-F238E27FC236}">
                <a16:creationId xmlns:a16="http://schemas.microsoft.com/office/drawing/2014/main" id="{09893AF5-DDD6-A8A4-BBD8-FB24E3EDE672}"/>
              </a:ext>
            </a:extLst>
          </p:cNvPr>
          <p:cNvPicPr>
            <a:picLocks noChangeAspect="1"/>
          </p:cNvPicPr>
          <p:nvPr/>
        </p:nvPicPr>
        <p:blipFill>
          <a:blip r:embed="rId5" cstate="screen">
            <a:extLst>
              <a:ext uri="{28A0092B-C50C-407E-A947-70E740481C1C}">
                <a14:useLocalDpi xmlns:a14="http://schemas.microsoft.com/office/drawing/2010/main"/>
              </a:ext>
            </a:extLst>
          </a:blip>
          <a:srcRect t="9853" b="9853"/>
          <a:stretch/>
        </p:blipFill>
        <p:spPr>
          <a:xfrm>
            <a:off x="9144000" y="4572000"/>
            <a:ext cx="2467434" cy="1981200"/>
          </a:xfrm>
          <a:prstGeom prst="rect">
            <a:avLst/>
          </a:prstGeom>
        </p:spPr>
      </p:pic>
      <p:pic>
        <p:nvPicPr>
          <p:cNvPr id="3" name="Recorded Sound">
            <a:hlinkClick r:id="" action="ppaction://media"/>
            <a:extLst>
              <a:ext uri="{FF2B5EF4-FFF2-40B4-BE49-F238E27FC236}">
                <a16:creationId xmlns:a16="http://schemas.microsoft.com/office/drawing/2014/main" id="{75F77DBD-B8F1-42F0-B75F-D7E22EBC98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75323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br>
              <a:rPr lang="en-US" dirty="0"/>
            </a:br>
            <a:r>
              <a:rPr lang="en-US" dirty="0"/>
              <a:t>Voluntary Benefits </a:t>
            </a:r>
            <a:br>
              <a:rPr lang="en-US" sz="4000" b="1" dirty="0">
                <a:solidFill>
                  <a:srgbClr val="7D858B"/>
                </a:solidFill>
                <a:effectLst/>
                <a:latin typeface="Arial" panose="020B0604020202020204" pitchFamily="34" charset="0"/>
                <a:ea typeface="MS Gothic" panose="020B0609070205080204" pitchFamily="49" charset="-128"/>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8DDF5878-92FC-A4A1-BBBB-7846D7791273}"/>
              </a:ext>
            </a:extLst>
          </p:cNvPr>
          <p:cNvSpPr>
            <a:spLocks noGrp="1"/>
          </p:cNvSpPr>
          <p:nvPr>
            <p:ph idx="1"/>
          </p:nvPr>
        </p:nvSpPr>
        <p:spPr>
          <a:xfrm>
            <a:off x="953724" y="1272717"/>
            <a:ext cx="10245494" cy="5209337"/>
          </a:xfrm>
        </p:spPr>
        <p:txBody>
          <a:bodyPr>
            <a:normAutofit/>
          </a:bodyPr>
          <a:lstStyle/>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Times New Roman" panose="02020603050405020304" pitchFamily="18" charset="0"/>
                <a:cs typeface="Times New Roman" panose="02020603050405020304" pitchFamily="18" charset="0"/>
              </a:rPr>
              <a:t>Identity theft protection</a:t>
            </a:r>
            <a:endPar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endParaRPr>
          </a:p>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Times New Roman" panose="02020603050405020304" pitchFamily="18" charset="0"/>
                <a:cs typeface="Times New Roman" panose="02020603050405020304" pitchFamily="18" charset="0"/>
              </a:rPr>
              <a:t>Pet insurance</a:t>
            </a:r>
            <a:endPar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endParaRPr>
          </a:p>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Times New Roman" panose="02020603050405020304" pitchFamily="18" charset="0"/>
                <a:cs typeface="Times New Roman" panose="02020603050405020304" pitchFamily="18" charset="0"/>
              </a:rPr>
              <a:t>Auto insurance</a:t>
            </a:r>
            <a:endPar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endParaRPr>
          </a:p>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Times New Roman" panose="02020603050405020304" pitchFamily="18" charset="0"/>
                <a:cs typeface="Times New Roman" panose="02020603050405020304" pitchFamily="18" charset="0"/>
              </a:rPr>
              <a:t>Homeowner’s insurance</a:t>
            </a:r>
            <a:endPar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endParaRPr>
          </a:p>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Times New Roman" panose="02020603050405020304" pitchFamily="18" charset="0"/>
                <a:cs typeface="Times New Roman" panose="02020603050405020304" pitchFamily="18" charset="0"/>
              </a:rPr>
              <a:t>Critical illness insurance</a:t>
            </a:r>
            <a:endPar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endParaRPr>
          </a:p>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Times New Roman" panose="02020603050405020304" pitchFamily="18" charset="0"/>
                <a:cs typeface="Times New Roman" panose="02020603050405020304" pitchFamily="18" charset="0"/>
              </a:rPr>
              <a:t>Accident insurance</a:t>
            </a:r>
            <a:endPar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endParaRPr>
          </a:p>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Times New Roman" panose="02020603050405020304" pitchFamily="18" charset="0"/>
                <a:cs typeface="Times New Roman" panose="02020603050405020304" pitchFamily="18" charset="0"/>
              </a:rPr>
              <a:t>Legal plan</a:t>
            </a:r>
            <a:endPar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30</a:t>
            </a:fld>
            <a:endParaRPr lang="en-US" dirty="0"/>
          </a:p>
        </p:txBody>
      </p:sp>
      <p:pic>
        <p:nvPicPr>
          <p:cNvPr id="5" name="Picture 5">
            <a:extLst>
              <a:ext uri="{FF2B5EF4-FFF2-40B4-BE49-F238E27FC236}">
                <a16:creationId xmlns:a16="http://schemas.microsoft.com/office/drawing/2014/main" id="{D4E416B7-4126-7B5E-C0C4-EC8ACDCD6686}"/>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9433" t="9853" r="11175" b="9853"/>
          <a:stretch/>
        </p:blipFill>
        <p:spPr>
          <a:xfrm>
            <a:off x="9376756" y="4572000"/>
            <a:ext cx="1958940" cy="1981200"/>
          </a:xfrm>
          <a:prstGeom prst="rect">
            <a:avLst/>
          </a:prstGeom>
        </p:spPr>
      </p:pic>
      <p:pic>
        <p:nvPicPr>
          <p:cNvPr id="6" name="Recorded Sound">
            <a:hlinkClick r:id="" action="ppaction://media"/>
            <a:extLst>
              <a:ext uri="{FF2B5EF4-FFF2-40B4-BE49-F238E27FC236}">
                <a16:creationId xmlns:a16="http://schemas.microsoft.com/office/drawing/2014/main" id="{B4B73B1E-883A-4EFC-9B77-22A01D1DE6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320097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br>
              <a:rPr lang="en-US" dirty="0"/>
            </a:br>
            <a:r>
              <a:rPr lang="en-US" dirty="0"/>
              <a:t>Other Benefits That Support Your Well-Being </a:t>
            </a:r>
            <a:br>
              <a:rPr lang="en-US" sz="4000" b="1" dirty="0">
                <a:solidFill>
                  <a:srgbClr val="7D858B"/>
                </a:solidFill>
                <a:effectLst/>
                <a:latin typeface="Arial" panose="020B0604020202020204" pitchFamily="34" charset="0"/>
                <a:ea typeface="MS Gothic" panose="020B0609070205080204" pitchFamily="49" charset="-128"/>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8DDF5878-92FC-A4A1-BBBB-7846D7791273}"/>
              </a:ext>
            </a:extLst>
          </p:cNvPr>
          <p:cNvSpPr>
            <a:spLocks noGrp="1"/>
          </p:cNvSpPr>
          <p:nvPr>
            <p:ph idx="1"/>
          </p:nvPr>
        </p:nvSpPr>
        <p:spPr>
          <a:xfrm>
            <a:off x="953723" y="1272717"/>
            <a:ext cx="10245495" cy="5660346"/>
          </a:xfrm>
        </p:spPr>
        <p:txBody>
          <a:bodyPr>
            <a:normAutofit/>
          </a:bodyPr>
          <a:lstStyle/>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rPr>
              <a:t>The 403(b) retirement plan</a:t>
            </a:r>
            <a:r>
              <a:rPr lang="en-US" sz="2800" dirty="0">
                <a:solidFill>
                  <a:srgbClr val="F27220"/>
                </a:solidFill>
                <a:effectLst/>
                <a:latin typeface="Candara" panose="020E0502030303020204" pitchFamily="34" charset="0"/>
                <a:ea typeface="Arial" panose="020B0604020202020204" pitchFamily="34" charset="0"/>
                <a:cs typeface="Verdana" panose="020B0604030504040204" pitchFamily="34" charset="0"/>
              </a:rPr>
              <a:t> </a:t>
            </a:r>
            <a:r>
              <a:rPr lang="en-US" sz="2800" dirty="0">
                <a:solidFill>
                  <a:srgbClr val="121A1F"/>
                </a:solidFill>
                <a:latin typeface="Candara" panose="020E0502030303020204" pitchFamily="34" charset="0"/>
              </a:rPr>
              <a:t>(TIAA)</a:t>
            </a:r>
          </a:p>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rPr>
              <a:t>MMA’s Prosper Wise </a:t>
            </a:r>
          </a:p>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rPr>
              <a:t>Family and caregiving programs </a:t>
            </a:r>
          </a:p>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rPr>
              <a:t>Healthy at Hopkins </a:t>
            </a:r>
          </a:p>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rPr>
              <a:t>The Johns Hopkins Employee Assistance Program (JHEAP) </a:t>
            </a:r>
          </a:p>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rPr>
              <a:t>Tuition grants and assistance</a:t>
            </a:r>
            <a:endParaRPr lang="en-US" sz="2800" dirty="0">
              <a:latin typeface="Candara" panose="020E0502030303020204" pitchFamily="34" charset="0"/>
            </a:endParaRPr>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31</a:t>
            </a:fld>
            <a:endParaRPr lang="en-US" dirty="0"/>
          </a:p>
        </p:txBody>
      </p:sp>
      <p:pic>
        <p:nvPicPr>
          <p:cNvPr id="5" name="Picture 5">
            <a:extLst>
              <a:ext uri="{FF2B5EF4-FFF2-40B4-BE49-F238E27FC236}">
                <a16:creationId xmlns:a16="http://schemas.microsoft.com/office/drawing/2014/main" id="{2F5CBFA2-A796-E2AF-80F7-E6A695EAA3D8}"/>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9433" t="9853" r="11175" b="9853"/>
          <a:stretch/>
        </p:blipFill>
        <p:spPr>
          <a:xfrm>
            <a:off x="9376756" y="4572000"/>
            <a:ext cx="1958940" cy="1981200"/>
          </a:xfrm>
          <a:prstGeom prst="rect">
            <a:avLst/>
          </a:prstGeom>
        </p:spPr>
      </p:pic>
      <p:pic>
        <p:nvPicPr>
          <p:cNvPr id="6" name="Recorded Sound">
            <a:hlinkClick r:id="" action="ppaction://media"/>
            <a:extLst>
              <a:ext uri="{FF2B5EF4-FFF2-40B4-BE49-F238E27FC236}">
                <a16:creationId xmlns:a16="http://schemas.microsoft.com/office/drawing/2014/main" id="{84322CC3-1440-44F7-AB1C-DDD5C39FD6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19501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B842B-F763-5535-F26E-99FDF368DB85}"/>
              </a:ext>
            </a:extLst>
          </p:cNvPr>
          <p:cNvSpPr>
            <a:spLocks noGrp="1"/>
          </p:cNvSpPr>
          <p:nvPr>
            <p:ph type="title"/>
          </p:nvPr>
        </p:nvSpPr>
        <p:spPr/>
        <p:txBody>
          <a:bodyPr/>
          <a:lstStyle/>
          <a:p>
            <a:r>
              <a:rPr lang="en-US" b="1" dirty="0"/>
              <a:t>Actions Needed</a:t>
            </a:r>
          </a:p>
        </p:txBody>
      </p:sp>
      <p:sp>
        <p:nvSpPr>
          <p:cNvPr id="3" name="Content Placeholder 2">
            <a:extLst>
              <a:ext uri="{FF2B5EF4-FFF2-40B4-BE49-F238E27FC236}">
                <a16:creationId xmlns:a16="http://schemas.microsoft.com/office/drawing/2014/main" id="{8080F456-5598-21CF-5399-FB09D80B64DA}"/>
              </a:ext>
            </a:extLst>
          </p:cNvPr>
          <p:cNvSpPr>
            <a:spLocks noGrp="1"/>
          </p:cNvSpPr>
          <p:nvPr>
            <p:ph idx="1"/>
          </p:nvPr>
        </p:nvSpPr>
        <p:spPr/>
        <p:txBody>
          <a:bodyPr/>
          <a:lstStyle/>
          <a:p>
            <a:pPr>
              <a:buClr>
                <a:srgbClr val="68ACE5"/>
              </a:buClr>
            </a:pPr>
            <a:r>
              <a:rPr lang="en-US" dirty="0"/>
              <a:t>Elections That May Require Action</a:t>
            </a:r>
          </a:p>
          <a:p>
            <a:pPr>
              <a:buClr>
                <a:srgbClr val="68ACE5"/>
              </a:buClr>
            </a:pPr>
            <a:r>
              <a:rPr lang="en-US" dirty="0"/>
              <a:t>Elections That Will Carry Over </a:t>
            </a:r>
          </a:p>
        </p:txBody>
      </p:sp>
      <p:sp>
        <p:nvSpPr>
          <p:cNvPr id="4" name="Slide Number Placeholder 3">
            <a:extLst>
              <a:ext uri="{FF2B5EF4-FFF2-40B4-BE49-F238E27FC236}">
                <a16:creationId xmlns:a16="http://schemas.microsoft.com/office/drawing/2014/main" id="{EE3F702A-67EF-D8B3-33F4-51D8FF6590C0}"/>
              </a:ext>
            </a:extLst>
          </p:cNvPr>
          <p:cNvSpPr>
            <a:spLocks noGrp="1"/>
          </p:cNvSpPr>
          <p:nvPr>
            <p:ph type="sldNum" sz="quarter" idx="4"/>
          </p:nvPr>
        </p:nvSpPr>
        <p:spPr/>
        <p:txBody>
          <a:bodyPr/>
          <a:lstStyle/>
          <a:p>
            <a:fld id="{BC825DD3-F8EA-8B4C-9EBB-4B822F02D76E}" type="slidenum">
              <a:rPr lang="en-US" smtClean="0"/>
              <a:pPr/>
              <a:t>32</a:t>
            </a:fld>
            <a:endParaRPr lang="en-US" dirty="0"/>
          </a:p>
        </p:txBody>
      </p:sp>
      <p:pic>
        <p:nvPicPr>
          <p:cNvPr id="5" name="Picture 4">
            <a:extLst>
              <a:ext uri="{FF2B5EF4-FFF2-40B4-BE49-F238E27FC236}">
                <a16:creationId xmlns:a16="http://schemas.microsoft.com/office/drawing/2014/main" id="{47E23B21-F947-C280-8614-400CA1D30A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4581064"/>
            <a:ext cx="2248520" cy="2248520"/>
          </a:xfrm>
          <a:prstGeom prst="rect">
            <a:avLst/>
          </a:prstGeom>
        </p:spPr>
      </p:pic>
      <p:pic>
        <p:nvPicPr>
          <p:cNvPr id="6" name="Picture 5">
            <a:extLst>
              <a:ext uri="{FF2B5EF4-FFF2-40B4-BE49-F238E27FC236}">
                <a16:creationId xmlns:a16="http://schemas.microsoft.com/office/drawing/2014/main" id="{7F885623-0414-9803-F06A-5BC6EA6C1CF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409670" y="4581064"/>
            <a:ext cx="2248520" cy="2248520"/>
          </a:xfrm>
          <a:prstGeom prst="rect">
            <a:avLst/>
          </a:prstGeom>
        </p:spPr>
      </p:pic>
      <p:pic>
        <p:nvPicPr>
          <p:cNvPr id="8" name="Picture 7">
            <a:extLst>
              <a:ext uri="{FF2B5EF4-FFF2-40B4-BE49-F238E27FC236}">
                <a16:creationId xmlns:a16="http://schemas.microsoft.com/office/drawing/2014/main" id="{6BFF160B-E89D-6202-9356-8A8E7F5C2F7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229010" y="4581064"/>
            <a:ext cx="2248520" cy="2248519"/>
          </a:xfrm>
          <a:prstGeom prst="rect">
            <a:avLst/>
          </a:prstGeom>
        </p:spPr>
      </p:pic>
      <p:pic>
        <p:nvPicPr>
          <p:cNvPr id="10" name="Picture 9">
            <a:extLst>
              <a:ext uri="{FF2B5EF4-FFF2-40B4-BE49-F238E27FC236}">
                <a16:creationId xmlns:a16="http://schemas.microsoft.com/office/drawing/2014/main" id="{1285EC8A-AFE7-AD95-823E-B3DDE72B46E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633543" y="4581064"/>
            <a:ext cx="2248520" cy="2248520"/>
          </a:xfrm>
          <a:prstGeom prst="rect">
            <a:avLst/>
          </a:prstGeom>
        </p:spPr>
      </p:pic>
      <p:pic>
        <p:nvPicPr>
          <p:cNvPr id="11" name="Picture 10">
            <a:extLst>
              <a:ext uri="{FF2B5EF4-FFF2-40B4-BE49-F238E27FC236}">
                <a16:creationId xmlns:a16="http://schemas.microsoft.com/office/drawing/2014/main" id="{35BA3996-4D00-7F77-B333-8D81C27D91D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824477" y="4581064"/>
            <a:ext cx="2248520" cy="2248519"/>
          </a:xfrm>
          <a:prstGeom prst="rect">
            <a:avLst/>
          </a:prstGeom>
        </p:spPr>
      </p:pic>
      <p:pic>
        <p:nvPicPr>
          <p:cNvPr id="7" name="Recorded Sound">
            <a:hlinkClick r:id="" action="ppaction://media"/>
            <a:extLst>
              <a:ext uri="{FF2B5EF4-FFF2-40B4-BE49-F238E27FC236}">
                <a16:creationId xmlns:a16="http://schemas.microsoft.com/office/drawing/2014/main" id="{9A2BBCA6-B132-448B-8810-4F07E14A9C8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80064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D0C97-2779-90AC-C73F-577FFECE4BFB}"/>
              </a:ext>
            </a:extLst>
          </p:cNvPr>
          <p:cNvSpPr>
            <a:spLocks noGrp="1"/>
          </p:cNvSpPr>
          <p:nvPr>
            <p:ph type="title"/>
          </p:nvPr>
        </p:nvSpPr>
        <p:spPr/>
        <p:txBody>
          <a:bodyPr/>
          <a:lstStyle/>
          <a:p>
            <a:r>
              <a:rPr lang="en-US" dirty="0"/>
              <a:t>Elections That Require Action </a:t>
            </a:r>
          </a:p>
        </p:txBody>
      </p:sp>
      <p:sp>
        <p:nvSpPr>
          <p:cNvPr id="3" name="Content Placeholder 2">
            <a:extLst>
              <a:ext uri="{FF2B5EF4-FFF2-40B4-BE49-F238E27FC236}">
                <a16:creationId xmlns:a16="http://schemas.microsoft.com/office/drawing/2014/main" id="{447E83EE-EA1E-573E-E891-67071F7A5CD8}"/>
              </a:ext>
            </a:extLst>
          </p:cNvPr>
          <p:cNvSpPr>
            <a:spLocks noGrp="1"/>
          </p:cNvSpPr>
          <p:nvPr>
            <p:ph idx="1"/>
          </p:nvPr>
        </p:nvSpPr>
        <p:spPr>
          <a:xfrm>
            <a:off x="817247" y="1549909"/>
            <a:ext cx="8862330" cy="5209337"/>
          </a:xfrm>
        </p:spPr>
        <p:txBody>
          <a:bodyPr>
            <a:normAutofit fontScale="92500" lnSpcReduction="10000"/>
          </a:bodyPr>
          <a:lstStyle/>
          <a:p>
            <a:pPr marL="0" indent="0">
              <a:buNone/>
            </a:pPr>
            <a:r>
              <a:rPr lang="en-US" b="1" dirty="0">
                <a:solidFill>
                  <a:srgbClr val="0072CE"/>
                </a:solidFill>
              </a:rPr>
              <a:t>You must enroll if you’d like to:</a:t>
            </a:r>
          </a:p>
          <a:p>
            <a:pPr marL="548640" lvl="1" indent="0">
              <a:buClr>
                <a:srgbClr val="002C77"/>
              </a:buClr>
              <a:buNone/>
            </a:pPr>
            <a:r>
              <a:rPr lang="en-US" sz="2600" dirty="0"/>
              <a:t>Select a </a:t>
            </a:r>
            <a:r>
              <a:rPr lang="en-US" sz="2600" b="1" dirty="0"/>
              <a:t>medical plan</a:t>
            </a:r>
            <a:r>
              <a:rPr lang="en-US" sz="2600" dirty="0"/>
              <a:t>. </a:t>
            </a:r>
          </a:p>
          <a:p>
            <a:pPr lvl="2">
              <a:buClr>
                <a:srgbClr val="002C77"/>
              </a:buClr>
              <a:buFont typeface="Courier New" panose="02070309020205020404" pitchFamily="49" charset="0"/>
              <a:buChar char="o"/>
            </a:pPr>
            <a:r>
              <a:rPr lang="en-US" sz="2200" dirty="0"/>
              <a:t>If you don’t choose your medical plan, we’ll enroll you in one (more details to come in the next slide).</a:t>
            </a:r>
          </a:p>
          <a:p>
            <a:pPr marL="548640" lvl="1" indent="0">
              <a:buClr>
                <a:srgbClr val="002C77"/>
              </a:buClr>
              <a:buNone/>
            </a:pPr>
            <a:r>
              <a:rPr lang="en-US" sz="2600" dirty="0"/>
              <a:t>Participate in </a:t>
            </a:r>
            <a:r>
              <a:rPr lang="en-US" sz="2600" b="1" dirty="0"/>
              <a:t>tax-advantaged spending and savings accounts</a:t>
            </a:r>
            <a:r>
              <a:rPr lang="en-US" sz="2600" dirty="0"/>
              <a:t>.</a:t>
            </a:r>
          </a:p>
          <a:p>
            <a:pPr lvl="2">
              <a:buClr>
                <a:srgbClr val="002C77"/>
              </a:buClr>
              <a:buSzPct val="90000"/>
              <a:buFont typeface="Courier New" panose="02070309020205020404" pitchFamily="49" charset="0"/>
              <a:buChar char="o"/>
            </a:pPr>
            <a:r>
              <a:rPr lang="en-US" dirty="0"/>
              <a:t>Health Savings Account (HSA)</a:t>
            </a:r>
          </a:p>
          <a:p>
            <a:pPr lvl="2">
              <a:buClr>
                <a:srgbClr val="002C77"/>
              </a:buClr>
              <a:buSzPct val="90000"/>
              <a:buFont typeface="Courier New" panose="02070309020205020404" pitchFamily="49" charset="0"/>
              <a:buChar char="o"/>
            </a:pPr>
            <a:r>
              <a:rPr lang="en-US" dirty="0"/>
              <a:t>Health Care Flexible Spending Account (FSA)</a:t>
            </a:r>
          </a:p>
          <a:p>
            <a:pPr lvl="2">
              <a:buClr>
                <a:srgbClr val="002C77"/>
              </a:buClr>
              <a:buSzPct val="90000"/>
              <a:buFont typeface="Courier New" panose="02070309020205020404" pitchFamily="49" charset="0"/>
              <a:buChar char="o"/>
            </a:pPr>
            <a:r>
              <a:rPr lang="en-US" dirty="0"/>
              <a:t>Limited Purpose FSA</a:t>
            </a:r>
          </a:p>
          <a:p>
            <a:pPr lvl="2">
              <a:buClr>
                <a:srgbClr val="002C77"/>
              </a:buClr>
              <a:buSzPct val="90000"/>
              <a:buFont typeface="Courier New" panose="02070309020205020404" pitchFamily="49" charset="0"/>
              <a:buChar char="o"/>
            </a:pPr>
            <a:r>
              <a:rPr lang="en-US" dirty="0"/>
              <a:t>Dependent Care FSA</a:t>
            </a:r>
          </a:p>
          <a:p>
            <a:pPr marL="548640" lvl="1" indent="0">
              <a:buClr>
                <a:srgbClr val="002C77"/>
              </a:buClr>
              <a:buNone/>
            </a:pPr>
            <a:r>
              <a:rPr lang="en-US" sz="2600" dirty="0"/>
              <a:t>Apply (or reapply) for the </a:t>
            </a:r>
            <a:r>
              <a:rPr lang="en-US" sz="2600" b="1" dirty="0"/>
              <a:t>Child Care Voucher program</a:t>
            </a:r>
            <a:r>
              <a:rPr lang="en-US" sz="2600" dirty="0"/>
              <a:t> </a:t>
            </a:r>
            <a:br>
              <a:rPr lang="en-US" sz="2600" dirty="0"/>
            </a:br>
            <a:r>
              <a:rPr lang="en-US" sz="2600" dirty="0"/>
              <a:t>and/or </a:t>
            </a:r>
            <a:r>
              <a:rPr lang="en-US" sz="2600" b="1" dirty="0"/>
              <a:t>scholarship</a:t>
            </a:r>
            <a:r>
              <a:rPr lang="en-US" sz="2600" dirty="0"/>
              <a:t> to JHU Partner Centers.</a:t>
            </a:r>
          </a:p>
          <a:p>
            <a:pPr marL="548640" lvl="1" indent="0">
              <a:buClr>
                <a:srgbClr val="002C77"/>
              </a:buClr>
              <a:buNone/>
            </a:pPr>
            <a:r>
              <a:rPr lang="en-US" sz="2600" b="1" dirty="0"/>
              <a:t>Add or remove dependents. </a:t>
            </a:r>
          </a:p>
          <a:p>
            <a:pPr marL="548640" lvl="1" indent="0">
              <a:buClr>
                <a:srgbClr val="002C77"/>
              </a:buClr>
              <a:buNone/>
            </a:pPr>
            <a:r>
              <a:rPr lang="en-US" sz="2600" dirty="0"/>
              <a:t>Increase your </a:t>
            </a:r>
            <a:r>
              <a:rPr lang="en-US" sz="2600" b="1" dirty="0"/>
              <a:t>life insurance coverage</a:t>
            </a:r>
            <a:r>
              <a:rPr lang="en-US" sz="2600" dirty="0"/>
              <a:t>.</a:t>
            </a:r>
            <a:endParaRPr lang="en-US" sz="2600" b="1" dirty="0"/>
          </a:p>
          <a:p>
            <a:endParaRPr lang="en-US" dirty="0"/>
          </a:p>
        </p:txBody>
      </p:sp>
      <p:sp>
        <p:nvSpPr>
          <p:cNvPr id="4" name="Slide Number Placeholder 3">
            <a:extLst>
              <a:ext uri="{FF2B5EF4-FFF2-40B4-BE49-F238E27FC236}">
                <a16:creationId xmlns:a16="http://schemas.microsoft.com/office/drawing/2014/main" id="{B8818157-FD57-FDC0-7B1C-8EF2E8F23D89}"/>
              </a:ext>
            </a:extLst>
          </p:cNvPr>
          <p:cNvSpPr>
            <a:spLocks noGrp="1"/>
          </p:cNvSpPr>
          <p:nvPr>
            <p:ph type="sldNum" sz="quarter" idx="4"/>
          </p:nvPr>
        </p:nvSpPr>
        <p:spPr/>
        <p:txBody>
          <a:bodyPr/>
          <a:lstStyle/>
          <a:p>
            <a:fld id="{BC825DD3-F8EA-8B4C-9EBB-4B822F02D76E}" type="slidenum">
              <a:rPr lang="en-US" smtClean="0"/>
              <a:pPr/>
              <a:t>33</a:t>
            </a:fld>
            <a:endParaRPr lang="en-US" dirty="0"/>
          </a:p>
        </p:txBody>
      </p:sp>
      <p:pic>
        <p:nvPicPr>
          <p:cNvPr id="5" name="Picture 6">
            <a:extLst>
              <a:ext uri="{FF2B5EF4-FFF2-40B4-BE49-F238E27FC236}">
                <a16:creationId xmlns:a16="http://schemas.microsoft.com/office/drawing/2014/main" id="{5F1ED62C-16B6-2FE7-FDB0-9C6D76807950}"/>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6059" r="3647" b="8151"/>
          <a:stretch/>
        </p:blipFill>
        <p:spPr>
          <a:xfrm>
            <a:off x="9509761" y="4275570"/>
            <a:ext cx="1828800" cy="2091980"/>
          </a:xfrm>
          <a:prstGeom prst="rect">
            <a:avLst/>
          </a:prstGeom>
        </p:spPr>
      </p:pic>
      <p:pic>
        <p:nvPicPr>
          <p:cNvPr id="7" name="Picture 5">
            <a:extLst>
              <a:ext uri="{FF2B5EF4-FFF2-40B4-BE49-F238E27FC236}">
                <a16:creationId xmlns:a16="http://schemas.microsoft.com/office/drawing/2014/main" id="{79EB92F9-2606-1AD2-0C57-CB78A237CD74}"/>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8908" t="11097" r="8908" b="13870"/>
          <a:stretch/>
        </p:blipFill>
        <p:spPr>
          <a:xfrm>
            <a:off x="941252" y="1988407"/>
            <a:ext cx="401292" cy="366370"/>
          </a:xfrm>
          <a:prstGeom prst="rect">
            <a:avLst/>
          </a:prstGeom>
        </p:spPr>
      </p:pic>
      <p:pic>
        <p:nvPicPr>
          <p:cNvPr id="8" name="Picture 5">
            <a:extLst>
              <a:ext uri="{FF2B5EF4-FFF2-40B4-BE49-F238E27FC236}">
                <a16:creationId xmlns:a16="http://schemas.microsoft.com/office/drawing/2014/main" id="{FBC9A073-B8D9-2A99-4FA6-7A5829ECA51D}"/>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8908" t="11097" r="8908" b="13870"/>
          <a:stretch/>
        </p:blipFill>
        <p:spPr>
          <a:xfrm>
            <a:off x="941252" y="3039964"/>
            <a:ext cx="401292" cy="366370"/>
          </a:xfrm>
          <a:prstGeom prst="rect">
            <a:avLst/>
          </a:prstGeom>
        </p:spPr>
      </p:pic>
      <p:pic>
        <p:nvPicPr>
          <p:cNvPr id="11" name="Picture 5">
            <a:extLst>
              <a:ext uri="{FF2B5EF4-FFF2-40B4-BE49-F238E27FC236}">
                <a16:creationId xmlns:a16="http://schemas.microsoft.com/office/drawing/2014/main" id="{8410EE1C-B86F-CB89-696F-38486AFB9FF9}"/>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8908" t="11097" r="8908" b="13870"/>
          <a:stretch/>
        </p:blipFill>
        <p:spPr>
          <a:xfrm>
            <a:off x="941252" y="4836330"/>
            <a:ext cx="401292" cy="366370"/>
          </a:xfrm>
          <a:prstGeom prst="rect">
            <a:avLst/>
          </a:prstGeom>
        </p:spPr>
      </p:pic>
      <p:pic>
        <p:nvPicPr>
          <p:cNvPr id="12" name="Picture 5">
            <a:extLst>
              <a:ext uri="{FF2B5EF4-FFF2-40B4-BE49-F238E27FC236}">
                <a16:creationId xmlns:a16="http://schemas.microsoft.com/office/drawing/2014/main" id="{81EBA654-D520-AFA7-C616-C573D55E1D10}"/>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8908" t="11097" r="8908" b="13870"/>
          <a:stretch/>
        </p:blipFill>
        <p:spPr>
          <a:xfrm>
            <a:off x="941252" y="5575414"/>
            <a:ext cx="401292" cy="366370"/>
          </a:xfrm>
          <a:prstGeom prst="rect">
            <a:avLst/>
          </a:prstGeom>
        </p:spPr>
      </p:pic>
      <p:pic>
        <p:nvPicPr>
          <p:cNvPr id="13" name="Picture 5">
            <a:extLst>
              <a:ext uri="{FF2B5EF4-FFF2-40B4-BE49-F238E27FC236}">
                <a16:creationId xmlns:a16="http://schemas.microsoft.com/office/drawing/2014/main" id="{9BB8265A-6BCA-BBC9-860D-33AA8638C93B}"/>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8908" t="11097" r="8908" b="13870"/>
          <a:stretch/>
        </p:blipFill>
        <p:spPr>
          <a:xfrm>
            <a:off x="941252" y="5987940"/>
            <a:ext cx="401292" cy="366370"/>
          </a:xfrm>
          <a:prstGeom prst="rect">
            <a:avLst/>
          </a:prstGeom>
        </p:spPr>
      </p:pic>
      <p:pic>
        <p:nvPicPr>
          <p:cNvPr id="6" name="Recorded Sound">
            <a:hlinkClick r:id="" action="ppaction://media"/>
            <a:extLst>
              <a:ext uri="{FF2B5EF4-FFF2-40B4-BE49-F238E27FC236}">
                <a16:creationId xmlns:a16="http://schemas.microsoft.com/office/drawing/2014/main" id="{E56840BF-7EAF-4535-8F1C-76FFF63F1E9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185020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1740C9D-D34A-3CFD-B1B6-DC7D4AC4D112}"/>
              </a:ext>
            </a:extLst>
          </p:cNvPr>
          <p:cNvSpPr>
            <a:spLocks noGrp="1"/>
          </p:cNvSpPr>
          <p:nvPr>
            <p:ph type="title"/>
          </p:nvPr>
        </p:nvSpPr>
        <p:spPr/>
        <p:txBody>
          <a:bodyPr/>
          <a:lstStyle/>
          <a:p>
            <a:r>
              <a:rPr lang="en-US" dirty="0"/>
              <a:t>Choosing Your Medical Plan</a:t>
            </a:r>
          </a:p>
        </p:txBody>
      </p:sp>
      <p:sp>
        <p:nvSpPr>
          <p:cNvPr id="11" name="Content Placeholder 2">
            <a:extLst>
              <a:ext uri="{FF2B5EF4-FFF2-40B4-BE49-F238E27FC236}">
                <a16:creationId xmlns:a16="http://schemas.microsoft.com/office/drawing/2014/main" id="{DD0770D5-C8E6-675F-6388-4F271790F03E}"/>
              </a:ext>
            </a:extLst>
          </p:cNvPr>
          <p:cNvSpPr>
            <a:spLocks noGrp="1"/>
          </p:cNvSpPr>
          <p:nvPr>
            <p:ph idx="1"/>
          </p:nvPr>
        </p:nvSpPr>
        <p:spPr/>
        <p:txBody>
          <a:bodyPr>
            <a:normAutofit/>
          </a:bodyPr>
          <a:lstStyle/>
          <a:p>
            <a:pPr marL="0" indent="0">
              <a:buNone/>
            </a:pPr>
            <a:r>
              <a:rPr lang="en-US" sz="2400" dirty="0"/>
              <a:t>This year, </a:t>
            </a:r>
            <a:r>
              <a:rPr lang="en-US" sz="2400" b="1" dirty="0"/>
              <a:t>you must enroll </a:t>
            </a:r>
            <a:r>
              <a:rPr lang="en-US" sz="2400" dirty="0"/>
              <a:t>if you’d like to select your medical plan.</a:t>
            </a:r>
          </a:p>
          <a:p>
            <a:pPr marL="0" indent="0">
              <a:buNone/>
            </a:pPr>
            <a:r>
              <a:rPr lang="en-US" sz="2400" dirty="0"/>
              <a:t>If you don’t, we’ll enroll you in the plan and coverage level (individual or family) that’s the closest to what you have now (at 2024 costs):</a:t>
            </a:r>
          </a:p>
        </p:txBody>
      </p:sp>
      <p:sp>
        <p:nvSpPr>
          <p:cNvPr id="4" name="Slide Number Placeholder 3">
            <a:extLst>
              <a:ext uri="{FF2B5EF4-FFF2-40B4-BE49-F238E27FC236}">
                <a16:creationId xmlns:a16="http://schemas.microsoft.com/office/drawing/2014/main" id="{E3272576-09B2-6A74-6091-7F4890B41821}"/>
              </a:ext>
            </a:extLst>
          </p:cNvPr>
          <p:cNvSpPr>
            <a:spLocks noGrp="1"/>
          </p:cNvSpPr>
          <p:nvPr>
            <p:ph type="sldNum" sz="quarter" idx="4"/>
          </p:nvPr>
        </p:nvSpPr>
        <p:spPr/>
        <p:txBody>
          <a:bodyPr/>
          <a:lstStyle/>
          <a:p>
            <a:fld id="{BC825DD3-F8EA-8B4C-9EBB-4B822F02D76E}" type="slidenum">
              <a:rPr lang="en-US" smtClean="0"/>
              <a:pPr/>
              <a:t>34</a:t>
            </a:fld>
            <a:r>
              <a:rPr lang="en-US" dirty="0"/>
              <a:t>w</a:t>
            </a:r>
          </a:p>
        </p:txBody>
      </p:sp>
      <p:pic>
        <p:nvPicPr>
          <p:cNvPr id="2" name="Picture 1">
            <a:extLst>
              <a:ext uri="{FF2B5EF4-FFF2-40B4-BE49-F238E27FC236}">
                <a16:creationId xmlns:a16="http://schemas.microsoft.com/office/drawing/2014/main" id="{D9DE7318-81BB-E85A-D352-39D5C8D8E43B}"/>
              </a:ext>
            </a:extLst>
          </p:cNvPr>
          <p:cNvPicPr>
            <a:picLocks noChangeAspect="1"/>
          </p:cNvPicPr>
          <p:nvPr/>
        </p:nvPicPr>
        <p:blipFill rotWithShape="1">
          <a:blip r:embed="rId5">
            <a:extLst>
              <a:ext uri="{28A0092B-C50C-407E-A947-70E740481C1C}">
                <a14:useLocalDpi xmlns:a14="http://schemas.microsoft.com/office/drawing/2010/main" val="0"/>
              </a:ext>
            </a:extLst>
          </a:blip>
          <a:srcRect t="15587" b="16611"/>
          <a:stretch/>
        </p:blipFill>
        <p:spPr>
          <a:xfrm>
            <a:off x="637516" y="2982436"/>
            <a:ext cx="10612167" cy="2360928"/>
          </a:xfrm>
          <a:prstGeom prst="rect">
            <a:avLst/>
          </a:prstGeom>
        </p:spPr>
      </p:pic>
      <p:pic>
        <p:nvPicPr>
          <p:cNvPr id="3" name="Picture 2">
            <a:extLst>
              <a:ext uri="{FF2B5EF4-FFF2-40B4-BE49-F238E27FC236}">
                <a16:creationId xmlns:a16="http://schemas.microsoft.com/office/drawing/2014/main" id="{099BE963-3A94-DEB9-DBEC-CE9CAD60E211}"/>
              </a:ext>
            </a:extLst>
          </p:cNvPr>
          <p:cNvPicPr>
            <a:picLocks noChangeAspect="1"/>
          </p:cNvPicPr>
          <p:nvPr/>
        </p:nvPicPr>
        <p:blipFill rotWithShape="1">
          <a:blip r:embed="rId6">
            <a:extLst>
              <a:ext uri="{28A0092B-C50C-407E-A947-70E740481C1C}">
                <a14:useLocalDpi xmlns:a14="http://schemas.microsoft.com/office/drawing/2010/main" val="0"/>
              </a:ext>
            </a:extLst>
          </a:blip>
          <a:srcRect l="1588" t="19942" r="21562" b="19698"/>
          <a:stretch/>
        </p:blipFill>
        <p:spPr>
          <a:xfrm>
            <a:off x="817246" y="5603968"/>
            <a:ext cx="7747634" cy="1996712"/>
          </a:xfrm>
          <a:prstGeom prst="rect">
            <a:avLst/>
          </a:prstGeom>
        </p:spPr>
      </p:pic>
      <p:pic>
        <p:nvPicPr>
          <p:cNvPr id="5" name="Recorded Sound">
            <a:hlinkClick r:id="" action="ppaction://media"/>
            <a:extLst>
              <a:ext uri="{FF2B5EF4-FFF2-40B4-BE49-F238E27FC236}">
                <a16:creationId xmlns:a16="http://schemas.microsoft.com/office/drawing/2014/main" id="{7AE4D8DF-FBEB-444D-8ACD-D95CDD63D0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103094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r>
              <a:rPr lang="en-US" dirty="0"/>
              <a:t>Elections That Will Carry Over </a:t>
            </a:r>
          </a:p>
        </p:txBody>
      </p:sp>
      <p:sp>
        <p:nvSpPr>
          <p:cNvPr id="3" name="Content Placeholder 2">
            <a:extLst>
              <a:ext uri="{FF2B5EF4-FFF2-40B4-BE49-F238E27FC236}">
                <a16:creationId xmlns:a16="http://schemas.microsoft.com/office/drawing/2014/main" id="{8DDF5878-92FC-A4A1-BBBB-7846D7791273}"/>
              </a:ext>
            </a:extLst>
          </p:cNvPr>
          <p:cNvSpPr>
            <a:spLocks noGrp="1"/>
          </p:cNvSpPr>
          <p:nvPr>
            <p:ph idx="1"/>
          </p:nvPr>
        </p:nvSpPr>
        <p:spPr>
          <a:xfrm>
            <a:off x="1358720" y="1549909"/>
            <a:ext cx="10245494" cy="5209337"/>
          </a:xfrm>
        </p:spPr>
        <p:txBody>
          <a:bodyPr>
            <a:normAutofit/>
          </a:bodyPr>
          <a:lstStyle/>
          <a:p>
            <a:pPr marL="0" indent="0">
              <a:buNone/>
            </a:pPr>
            <a:r>
              <a:rPr lang="en-US" dirty="0"/>
              <a:t>Dental</a:t>
            </a:r>
          </a:p>
          <a:p>
            <a:pPr marL="0" indent="0">
              <a:buNone/>
            </a:pPr>
            <a:r>
              <a:rPr lang="en-US" dirty="0"/>
              <a:t>Vision</a:t>
            </a:r>
          </a:p>
          <a:p>
            <a:pPr marL="0" indent="0">
              <a:buNone/>
            </a:pPr>
            <a:r>
              <a:rPr lang="en-US" dirty="0"/>
              <a:t>Life insurance</a:t>
            </a:r>
          </a:p>
          <a:p>
            <a:pPr marL="0" indent="0">
              <a:buNone/>
            </a:pPr>
            <a:r>
              <a:rPr lang="en-US" dirty="0"/>
              <a:t>Disability protection</a:t>
            </a:r>
          </a:p>
          <a:p>
            <a:pPr marL="0" indent="0">
              <a:buNone/>
            </a:pPr>
            <a:r>
              <a:rPr lang="en-US" dirty="0"/>
              <a:t>Accidental death and dismemberment (AD&amp;D) insurance</a:t>
            </a:r>
          </a:p>
          <a:p>
            <a:pPr marL="0" indent="0">
              <a:buNone/>
            </a:pPr>
            <a:r>
              <a:rPr lang="en-US" dirty="0"/>
              <a:t>Commuter benefits</a:t>
            </a:r>
          </a:p>
          <a:p>
            <a:pPr marL="0" lvl="0" indent="0">
              <a:buNone/>
            </a:pPr>
            <a:r>
              <a:rPr lang="en-US" dirty="0"/>
              <a:t>Voluntary benefits</a:t>
            </a:r>
          </a:p>
          <a:p>
            <a:endParaRPr lang="en-US" dirty="0"/>
          </a:p>
          <a:p>
            <a:endParaRPr lang="en-US" dirty="0"/>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35</a:t>
            </a:fld>
            <a:endParaRPr lang="en-US" dirty="0"/>
          </a:p>
        </p:txBody>
      </p:sp>
      <p:pic>
        <p:nvPicPr>
          <p:cNvPr id="5" name="Picture 5">
            <a:extLst>
              <a:ext uri="{FF2B5EF4-FFF2-40B4-BE49-F238E27FC236}">
                <a16:creationId xmlns:a16="http://schemas.microsoft.com/office/drawing/2014/main" id="{274F50D8-0B66-C185-E62E-04632F34A2AA}"/>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8908" t="11097" r="8908" b="13870"/>
          <a:stretch/>
        </p:blipFill>
        <p:spPr>
          <a:xfrm>
            <a:off x="857002" y="1609994"/>
            <a:ext cx="473046" cy="431880"/>
          </a:xfrm>
          <a:prstGeom prst="rect">
            <a:avLst/>
          </a:prstGeom>
        </p:spPr>
      </p:pic>
      <p:pic>
        <p:nvPicPr>
          <p:cNvPr id="8" name="Picture 5">
            <a:extLst>
              <a:ext uri="{FF2B5EF4-FFF2-40B4-BE49-F238E27FC236}">
                <a16:creationId xmlns:a16="http://schemas.microsoft.com/office/drawing/2014/main" id="{E0FC3C94-F988-420C-653A-177B5BD5BDAD}"/>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8908" t="11097" r="8908" b="13870"/>
          <a:stretch/>
        </p:blipFill>
        <p:spPr>
          <a:xfrm>
            <a:off x="857002" y="2198139"/>
            <a:ext cx="473046" cy="431880"/>
          </a:xfrm>
          <a:prstGeom prst="rect">
            <a:avLst/>
          </a:prstGeom>
        </p:spPr>
      </p:pic>
      <p:pic>
        <p:nvPicPr>
          <p:cNvPr id="11" name="Picture 5">
            <a:extLst>
              <a:ext uri="{FF2B5EF4-FFF2-40B4-BE49-F238E27FC236}">
                <a16:creationId xmlns:a16="http://schemas.microsoft.com/office/drawing/2014/main" id="{EDB7A5FC-8A4E-1277-3C9C-0ED043E6DD2C}"/>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8908" t="11097" r="8908" b="13870"/>
          <a:stretch/>
        </p:blipFill>
        <p:spPr>
          <a:xfrm>
            <a:off x="857002" y="2786284"/>
            <a:ext cx="473046" cy="431880"/>
          </a:xfrm>
          <a:prstGeom prst="rect">
            <a:avLst/>
          </a:prstGeom>
        </p:spPr>
      </p:pic>
      <p:pic>
        <p:nvPicPr>
          <p:cNvPr id="12" name="Picture 5">
            <a:extLst>
              <a:ext uri="{FF2B5EF4-FFF2-40B4-BE49-F238E27FC236}">
                <a16:creationId xmlns:a16="http://schemas.microsoft.com/office/drawing/2014/main" id="{E87F4892-6F66-500D-55D0-BF7E2E3F33BA}"/>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8908" t="11097" r="8908" b="13870"/>
          <a:stretch/>
        </p:blipFill>
        <p:spPr>
          <a:xfrm>
            <a:off x="857002" y="3374429"/>
            <a:ext cx="473046" cy="431880"/>
          </a:xfrm>
          <a:prstGeom prst="rect">
            <a:avLst/>
          </a:prstGeom>
        </p:spPr>
      </p:pic>
      <p:pic>
        <p:nvPicPr>
          <p:cNvPr id="13" name="Picture 5">
            <a:extLst>
              <a:ext uri="{FF2B5EF4-FFF2-40B4-BE49-F238E27FC236}">
                <a16:creationId xmlns:a16="http://schemas.microsoft.com/office/drawing/2014/main" id="{8FF6D428-A66F-6C0F-03B1-35365BB3DF8A}"/>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8908" t="11097" r="8908" b="13870"/>
          <a:stretch/>
        </p:blipFill>
        <p:spPr>
          <a:xfrm>
            <a:off x="857002" y="3962574"/>
            <a:ext cx="473046" cy="431880"/>
          </a:xfrm>
          <a:prstGeom prst="rect">
            <a:avLst/>
          </a:prstGeom>
        </p:spPr>
      </p:pic>
      <p:pic>
        <p:nvPicPr>
          <p:cNvPr id="14" name="Picture 5">
            <a:extLst>
              <a:ext uri="{FF2B5EF4-FFF2-40B4-BE49-F238E27FC236}">
                <a16:creationId xmlns:a16="http://schemas.microsoft.com/office/drawing/2014/main" id="{5051D1C8-FD24-D4AF-EA55-929D0761EBDF}"/>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8908" t="11097" r="8908" b="13870"/>
          <a:stretch/>
        </p:blipFill>
        <p:spPr>
          <a:xfrm>
            <a:off x="857002" y="4550719"/>
            <a:ext cx="473046" cy="431880"/>
          </a:xfrm>
          <a:prstGeom prst="rect">
            <a:avLst/>
          </a:prstGeom>
        </p:spPr>
      </p:pic>
      <p:pic>
        <p:nvPicPr>
          <p:cNvPr id="15" name="Picture 5">
            <a:extLst>
              <a:ext uri="{FF2B5EF4-FFF2-40B4-BE49-F238E27FC236}">
                <a16:creationId xmlns:a16="http://schemas.microsoft.com/office/drawing/2014/main" id="{F86D9B71-A305-EB86-70A7-815215FE3414}"/>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8908" t="11097" r="8908" b="13870"/>
          <a:stretch/>
        </p:blipFill>
        <p:spPr>
          <a:xfrm>
            <a:off x="857002" y="5138864"/>
            <a:ext cx="473046" cy="431880"/>
          </a:xfrm>
          <a:prstGeom prst="rect">
            <a:avLst/>
          </a:prstGeom>
        </p:spPr>
      </p:pic>
      <p:pic>
        <p:nvPicPr>
          <p:cNvPr id="6" name="Recorded Sound">
            <a:hlinkClick r:id="" action="ppaction://media"/>
            <a:extLst>
              <a:ext uri="{FF2B5EF4-FFF2-40B4-BE49-F238E27FC236}">
                <a16:creationId xmlns:a16="http://schemas.microsoft.com/office/drawing/2014/main" id="{475E7605-8F85-4CD2-8CEB-F1BE259F46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8672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7868-5228-D5C9-B997-2F57BD2CB981}"/>
              </a:ext>
            </a:extLst>
          </p:cNvPr>
          <p:cNvSpPr>
            <a:spLocks noGrp="1"/>
          </p:cNvSpPr>
          <p:nvPr>
            <p:ph type="title"/>
          </p:nvPr>
        </p:nvSpPr>
        <p:spPr/>
        <p:txBody>
          <a:bodyPr/>
          <a:lstStyle/>
          <a:p>
            <a:r>
              <a:rPr lang="en-US" dirty="0"/>
              <a:t>Hopkins Community Programs</a:t>
            </a:r>
          </a:p>
        </p:txBody>
      </p:sp>
      <p:sp>
        <p:nvSpPr>
          <p:cNvPr id="3" name="Content Placeholder 2">
            <a:extLst>
              <a:ext uri="{FF2B5EF4-FFF2-40B4-BE49-F238E27FC236}">
                <a16:creationId xmlns:a16="http://schemas.microsoft.com/office/drawing/2014/main" id="{C200D269-EFFA-EADE-D7CD-276A36B2B423}"/>
              </a:ext>
            </a:extLst>
          </p:cNvPr>
          <p:cNvSpPr>
            <a:spLocks noGrp="1"/>
          </p:cNvSpPr>
          <p:nvPr>
            <p:ph idx="1"/>
          </p:nvPr>
        </p:nvSpPr>
        <p:spPr/>
        <p:txBody>
          <a:bodyPr>
            <a:normAutofit fontScale="85000" lnSpcReduction="10000"/>
          </a:bodyPr>
          <a:lstStyle/>
          <a:p>
            <a:pPr marL="0" indent="0">
              <a:buNone/>
            </a:pPr>
            <a:r>
              <a:rPr lang="en-US" b="1" dirty="0">
                <a:solidFill>
                  <a:srgbClr val="0072CE"/>
                </a:solidFill>
              </a:rPr>
              <a:t>United Way</a:t>
            </a:r>
          </a:p>
          <a:p>
            <a:r>
              <a:rPr lang="en-US" dirty="0"/>
              <a:t>As you enroll, you can support our partnership with </a:t>
            </a:r>
            <a:br>
              <a:rPr lang="en-US" dirty="0"/>
            </a:br>
            <a:r>
              <a:rPr lang="en-US" dirty="0"/>
              <a:t>the United Way. </a:t>
            </a:r>
          </a:p>
          <a:p>
            <a:r>
              <a:rPr lang="en-US" dirty="0"/>
              <a:t>The 2023 United Way Campaign takes place from </a:t>
            </a:r>
            <a:br>
              <a:rPr lang="en-US" dirty="0"/>
            </a:br>
            <a:r>
              <a:rPr lang="en-US" dirty="0"/>
              <a:t>October 25 to December 22, 2023.</a:t>
            </a:r>
          </a:p>
          <a:p>
            <a:endParaRPr lang="en-US" dirty="0"/>
          </a:p>
          <a:p>
            <a:pPr marL="0" indent="0">
              <a:buNone/>
            </a:pPr>
            <a:r>
              <a:rPr lang="en-US" b="1" dirty="0">
                <a:solidFill>
                  <a:srgbClr val="0072CE"/>
                </a:solidFill>
              </a:rPr>
              <a:t>Vernon Rice Memorial Holiday Turkey Program</a:t>
            </a:r>
          </a:p>
          <a:p>
            <a:r>
              <a:rPr lang="en-US" dirty="0"/>
              <a:t>Another quick and easy way to give to the community is through our holiday turkey program.</a:t>
            </a:r>
          </a:p>
          <a:p>
            <a:r>
              <a:rPr lang="en-US" dirty="0"/>
              <a:t>A $25 donation will provide a basket of a fresh turkey and vegetables </a:t>
            </a:r>
            <a:br>
              <a:rPr lang="en-US" dirty="0"/>
            </a:br>
            <a:r>
              <a:rPr lang="en-US" dirty="0"/>
              <a:t>from a local farm to a family in need. The baskets are delivered by </a:t>
            </a:r>
            <a:br>
              <a:rPr lang="en-US" dirty="0"/>
            </a:br>
            <a:r>
              <a:rPr lang="en-US" dirty="0"/>
              <a:t>St. Anthony of Padua Church for the Thanksgiving and December holidays.</a:t>
            </a:r>
          </a:p>
        </p:txBody>
      </p:sp>
      <p:sp>
        <p:nvSpPr>
          <p:cNvPr id="4" name="Slide Number Placeholder 3">
            <a:extLst>
              <a:ext uri="{FF2B5EF4-FFF2-40B4-BE49-F238E27FC236}">
                <a16:creationId xmlns:a16="http://schemas.microsoft.com/office/drawing/2014/main" id="{C70845F7-E4AC-50C5-53D8-7486E5FB4F6F}"/>
              </a:ext>
            </a:extLst>
          </p:cNvPr>
          <p:cNvSpPr>
            <a:spLocks noGrp="1"/>
          </p:cNvSpPr>
          <p:nvPr>
            <p:ph type="sldNum" sz="quarter" idx="4"/>
          </p:nvPr>
        </p:nvSpPr>
        <p:spPr/>
        <p:txBody>
          <a:bodyPr/>
          <a:lstStyle/>
          <a:p>
            <a:fld id="{BC825DD3-F8EA-8B4C-9EBB-4B822F02D76E}" type="slidenum">
              <a:rPr lang="en-US" smtClean="0"/>
              <a:pPr/>
              <a:t>36</a:t>
            </a:fld>
            <a:endParaRPr lang="en-US" dirty="0"/>
          </a:p>
        </p:txBody>
      </p:sp>
      <p:pic>
        <p:nvPicPr>
          <p:cNvPr id="6" name="Picture 5">
            <a:extLst>
              <a:ext uri="{FF2B5EF4-FFF2-40B4-BE49-F238E27FC236}">
                <a16:creationId xmlns:a16="http://schemas.microsoft.com/office/drawing/2014/main" id="{9B168E83-BE46-FFA1-DEC0-40BCAA129E4E}"/>
              </a:ext>
            </a:extLst>
          </p:cNvPr>
          <p:cNvPicPr>
            <a:picLocks noChangeAspect="1"/>
          </p:cNvPicPr>
          <p:nvPr/>
        </p:nvPicPr>
        <p:blipFill>
          <a:blip r:embed="rId6"/>
          <a:stretch>
            <a:fillRect/>
          </a:stretch>
        </p:blipFill>
        <p:spPr>
          <a:xfrm>
            <a:off x="9158256" y="500749"/>
            <a:ext cx="1904485" cy="1404793"/>
          </a:xfrm>
          <a:prstGeom prst="rect">
            <a:avLst/>
          </a:prstGeom>
        </p:spPr>
      </p:pic>
      <p:pic>
        <p:nvPicPr>
          <p:cNvPr id="5" name="Recorded Sound">
            <a:hlinkClick r:id="" action="ppaction://media"/>
            <a:extLst>
              <a:ext uri="{FF2B5EF4-FFF2-40B4-BE49-F238E27FC236}">
                <a16:creationId xmlns:a16="http://schemas.microsoft.com/office/drawing/2014/main" id="{6263FF3D-2464-44D5-AAFA-BA24E29FFE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161031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5"/>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B842B-F763-5535-F26E-99FDF368DB85}"/>
              </a:ext>
            </a:extLst>
          </p:cNvPr>
          <p:cNvSpPr>
            <a:spLocks noGrp="1"/>
          </p:cNvSpPr>
          <p:nvPr>
            <p:ph type="title"/>
          </p:nvPr>
        </p:nvSpPr>
        <p:spPr/>
        <p:txBody>
          <a:bodyPr/>
          <a:lstStyle/>
          <a:p>
            <a:r>
              <a:rPr lang="en-US" b="1" dirty="0"/>
              <a:t>Where to Learn More and Get Help</a:t>
            </a:r>
          </a:p>
        </p:txBody>
      </p:sp>
      <p:sp>
        <p:nvSpPr>
          <p:cNvPr id="4" name="Slide Number Placeholder 3">
            <a:extLst>
              <a:ext uri="{FF2B5EF4-FFF2-40B4-BE49-F238E27FC236}">
                <a16:creationId xmlns:a16="http://schemas.microsoft.com/office/drawing/2014/main" id="{EE3F702A-67EF-D8B3-33F4-51D8FF6590C0}"/>
              </a:ext>
            </a:extLst>
          </p:cNvPr>
          <p:cNvSpPr>
            <a:spLocks noGrp="1"/>
          </p:cNvSpPr>
          <p:nvPr>
            <p:ph type="sldNum" sz="quarter" idx="4"/>
          </p:nvPr>
        </p:nvSpPr>
        <p:spPr/>
        <p:txBody>
          <a:bodyPr/>
          <a:lstStyle/>
          <a:p>
            <a:fld id="{BC825DD3-F8EA-8B4C-9EBB-4B822F02D76E}" type="slidenum">
              <a:rPr lang="en-US" smtClean="0"/>
              <a:pPr/>
              <a:t>37</a:t>
            </a:fld>
            <a:endParaRPr lang="en-US" dirty="0"/>
          </a:p>
        </p:txBody>
      </p:sp>
      <p:pic>
        <p:nvPicPr>
          <p:cNvPr id="3" name="Picture 2">
            <a:extLst>
              <a:ext uri="{FF2B5EF4-FFF2-40B4-BE49-F238E27FC236}">
                <a16:creationId xmlns:a16="http://schemas.microsoft.com/office/drawing/2014/main" id="{6A38FE76-7F78-28AF-C2A2-2C13CF5AD89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409670" y="4581064"/>
            <a:ext cx="2248520" cy="2248520"/>
          </a:xfrm>
          <a:prstGeom prst="rect">
            <a:avLst/>
          </a:prstGeom>
        </p:spPr>
      </p:pic>
      <p:pic>
        <p:nvPicPr>
          <p:cNvPr id="5" name="Picture 4">
            <a:extLst>
              <a:ext uri="{FF2B5EF4-FFF2-40B4-BE49-F238E27FC236}">
                <a16:creationId xmlns:a16="http://schemas.microsoft.com/office/drawing/2014/main" id="{64BDFB38-1E43-6769-8D32-F28CD8F059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19340" y="4581064"/>
            <a:ext cx="2248520" cy="2248519"/>
          </a:xfrm>
          <a:prstGeom prst="rect">
            <a:avLst/>
          </a:prstGeom>
        </p:spPr>
      </p:pic>
      <p:pic>
        <p:nvPicPr>
          <p:cNvPr id="7" name="Picture 6">
            <a:extLst>
              <a:ext uri="{FF2B5EF4-FFF2-40B4-BE49-F238E27FC236}">
                <a16:creationId xmlns:a16="http://schemas.microsoft.com/office/drawing/2014/main" id="{86021821-1E8C-8418-34FF-BA3653C4694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638680" y="4581064"/>
            <a:ext cx="2248520" cy="2248519"/>
          </a:xfrm>
          <a:prstGeom prst="rect">
            <a:avLst/>
          </a:prstGeom>
        </p:spPr>
      </p:pic>
      <p:pic>
        <p:nvPicPr>
          <p:cNvPr id="8" name="Picture 7">
            <a:extLst>
              <a:ext uri="{FF2B5EF4-FFF2-40B4-BE49-F238E27FC236}">
                <a16:creationId xmlns:a16="http://schemas.microsoft.com/office/drawing/2014/main" id="{7499BBFB-75AD-D526-A4DE-FE7E8752C77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229010" y="4581064"/>
            <a:ext cx="2248520" cy="2248520"/>
          </a:xfrm>
          <a:prstGeom prst="rect">
            <a:avLst/>
          </a:prstGeom>
        </p:spPr>
      </p:pic>
      <p:pic>
        <p:nvPicPr>
          <p:cNvPr id="10" name="Picture 9">
            <a:extLst>
              <a:ext uri="{FF2B5EF4-FFF2-40B4-BE49-F238E27FC236}">
                <a16:creationId xmlns:a16="http://schemas.microsoft.com/office/drawing/2014/main" id="{D00F4736-190E-91F2-D981-C684823EEA4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0" y="4581064"/>
            <a:ext cx="2248520" cy="2248519"/>
          </a:xfrm>
          <a:prstGeom prst="rect">
            <a:avLst/>
          </a:prstGeom>
        </p:spPr>
      </p:pic>
      <p:pic>
        <p:nvPicPr>
          <p:cNvPr id="6" name="Recorded Sound">
            <a:hlinkClick r:id="" action="ppaction://media"/>
            <a:extLst>
              <a:ext uri="{FF2B5EF4-FFF2-40B4-BE49-F238E27FC236}">
                <a16:creationId xmlns:a16="http://schemas.microsoft.com/office/drawing/2014/main" id="{D6343282-C719-4F7B-80D9-08D1B0624BA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615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3219F-7B6A-6E6D-BA96-366492A50D51}"/>
              </a:ext>
            </a:extLst>
          </p:cNvPr>
          <p:cNvSpPr>
            <a:spLocks noGrp="1"/>
          </p:cNvSpPr>
          <p:nvPr>
            <p:ph type="title"/>
          </p:nvPr>
        </p:nvSpPr>
        <p:spPr/>
        <p:txBody>
          <a:bodyPr/>
          <a:lstStyle/>
          <a:p>
            <a:r>
              <a:rPr lang="en-US" dirty="0"/>
              <a:t>Interactive Decision Support</a:t>
            </a:r>
          </a:p>
        </p:txBody>
      </p:sp>
      <p:sp>
        <p:nvSpPr>
          <p:cNvPr id="3" name="Content Placeholder 2">
            <a:extLst>
              <a:ext uri="{FF2B5EF4-FFF2-40B4-BE49-F238E27FC236}">
                <a16:creationId xmlns:a16="http://schemas.microsoft.com/office/drawing/2014/main" id="{3E70D9DD-2CF7-A84E-E382-2D1A0E249D11}"/>
              </a:ext>
            </a:extLst>
          </p:cNvPr>
          <p:cNvSpPr>
            <a:spLocks noGrp="1"/>
          </p:cNvSpPr>
          <p:nvPr>
            <p:ph idx="1"/>
          </p:nvPr>
        </p:nvSpPr>
        <p:spPr>
          <a:xfrm>
            <a:off x="817247" y="1549909"/>
            <a:ext cx="6857717" cy="5209337"/>
          </a:xfrm>
        </p:spPr>
        <p:txBody>
          <a:bodyPr>
            <a:normAutofit fontScale="92500" lnSpcReduction="20000"/>
          </a:bodyPr>
          <a:lstStyle/>
          <a:p>
            <a:pPr marL="0" indent="0">
              <a:buNone/>
            </a:pPr>
            <a:r>
              <a:rPr lang="en-US" sz="2700" b="1" dirty="0">
                <a:solidFill>
                  <a:srgbClr val="0072CE"/>
                </a:solidFill>
              </a:rPr>
              <a:t>Wondering which benefits are right </a:t>
            </a:r>
            <a:br>
              <a:rPr lang="en-US" sz="2700" b="1" dirty="0">
                <a:solidFill>
                  <a:srgbClr val="0072CE"/>
                </a:solidFill>
              </a:rPr>
            </a:br>
            <a:r>
              <a:rPr lang="en-US" sz="2700" b="1" dirty="0">
                <a:solidFill>
                  <a:srgbClr val="0072CE"/>
                </a:solidFill>
              </a:rPr>
              <a:t>for you? Try ALEX, our interactive decision-support tool.</a:t>
            </a:r>
            <a:endParaRPr lang="en-US" sz="2700" b="1" dirty="0">
              <a:solidFill>
                <a:srgbClr val="0072CE"/>
              </a:solidFill>
              <a:hlinkClick r:id="rId5">
                <a:extLst>
                  <a:ext uri="{A12FA001-AC4F-418D-AE19-62706E023703}">
                    <ahyp:hlinkClr xmlns:ahyp="http://schemas.microsoft.com/office/drawing/2018/hyperlinkcolor" val="tx"/>
                  </a:ext>
                </a:extLst>
              </a:hlinkClick>
            </a:endParaRPr>
          </a:p>
          <a:p>
            <a:r>
              <a:rPr lang="en-US" sz="2700" dirty="0"/>
              <a:t>ALEX acts as an informative, virtual benefits counselor to help you learn more about your JHU benefit options, so you can choose what’s best for you.</a:t>
            </a:r>
          </a:p>
          <a:p>
            <a:r>
              <a:rPr lang="en-US" sz="2700" dirty="0"/>
              <a:t>ALEX has been enhanced to improve its recommendations to better fit your risk tolerance and financial situation. You can     even add a family member’s medical plan to compare options.</a:t>
            </a:r>
          </a:p>
          <a:p>
            <a:r>
              <a:rPr lang="en-US" sz="2700" dirty="0"/>
              <a:t>Go to </a:t>
            </a:r>
            <a:r>
              <a:rPr lang="en-US" sz="2700" dirty="0">
                <a:hlinkClick r:id="rId5"/>
              </a:rPr>
              <a:t>hr.jhu.edu/benefits-worklife</a:t>
            </a:r>
            <a:r>
              <a:rPr lang="en-US" sz="2700" dirty="0"/>
              <a:t> to </a:t>
            </a:r>
            <a:br>
              <a:rPr lang="en-US" sz="2700" dirty="0"/>
            </a:br>
            <a:r>
              <a:rPr lang="en-US" sz="2700" dirty="0"/>
              <a:t>get started.</a:t>
            </a:r>
          </a:p>
        </p:txBody>
      </p:sp>
      <p:sp>
        <p:nvSpPr>
          <p:cNvPr id="4" name="Slide Number Placeholder 3">
            <a:extLst>
              <a:ext uri="{FF2B5EF4-FFF2-40B4-BE49-F238E27FC236}">
                <a16:creationId xmlns:a16="http://schemas.microsoft.com/office/drawing/2014/main" id="{44EBA4E9-E89E-7A0E-A8B1-FC4A2F8685C2}"/>
              </a:ext>
            </a:extLst>
          </p:cNvPr>
          <p:cNvSpPr>
            <a:spLocks noGrp="1"/>
          </p:cNvSpPr>
          <p:nvPr>
            <p:ph type="sldNum" sz="quarter" idx="4"/>
          </p:nvPr>
        </p:nvSpPr>
        <p:spPr/>
        <p:txBody>
          <a:bodyPr/>
          <a:lstStyle/>
          <a:p>
            <a:fld id="{BC825DD3-F8EA-8B4C-9EBB-4B822F02D76E}" type="slidenum">
              <a:rPr lang="en-US" smtClean="0"/>
              <a:pPr/>
              <a:t>38</a:t>
            </a:fld>
            <a:endParaRPr lang="en-US" dirty="0"/>
          </a:p>
        </p:txBody>
      </p:sp>
      <p:pic>
        <p:nvPicPr>
          <p:cNvPr id="6" name="Picture 5">
            <a:extLst>
              <a:ext uri="{FF2B5EF4-FFF2-40B4-BE49-F238E27FC236}">
                <a16:creationId xmlns:a16="http://schemas.microsoft.com/office/drawing/2014/main" id="{01640A33-3010-77BA-2A10-1991214D57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13482" y="1143000"/>
            <a:ext cx="2606842" cy="2971800"/>
          </a:xfrm>
          <a:prstGeom prst="rect">
            <a:avLst/>
          </a:prstGeom>
        </p:spPr>
      </p:pic>
      <p:pic>
        <p:nvPicPr>
          <p:cNvPr id="5" name="Recorded Sound">
            <a:hlinkClick r:id="" action="ppaction://media"/>
            <a:extLst>
              <a:ext uri="{FF2B5EF4-FFF2-40B4-BE49-F238E27FC236}">
                <a16:creationId xmlns:a16="http://schemas.microsoft.com/office/drawing/2014/main" id="{267F258B-5174-4746-9C06-949C0C193F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300470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F3614-F851-D16D-2182-3101C0B7BB44}"/>
              </a:ext>
            </a:extLst>
          </p:cNvPr>
          <p:cNvSpPr>
            <a:spLocks noGrp="1"/>
          </p:cNvSpPr>
          <p:nvPr>
            <p:ph type="title"/>
          </p:nvPr>
        </p:nvSpPr>
        <p:spPr/>
        <p:txBody>
          <a:bodyPr/>
          <a:lstStyle/>
          <a:p>
            <a:r>
              <a:rPr lang="en-US" b="1" dirty="0"/>
              <a:t>What’s New for 2024?</a:t>
            </a:r>
          </a:p>
        </p:txBody>
      </p:sp>
      <p:sp>
        <p:nvSpPr>
          <p:cNvPr id="3" name="Content Placeholder 2">
            <a:extLst>
              <a:ext uri="{FF2B5EF4-FFF2-40B4-BE49-F238E27FC236}">
                <a16:creationId xmlns:a16="http://schemas.microsoft.com/office/drawing/2014/main" id="{00540BEB-D7FA-9105-C948-3C3DC0F07C2A}"/>
              </a:ext>
            </a:extLst>
          </p:cNvPr>
          <p:cNvSpPr>
            <a:spLocks noGrp="1"/>
          </p:cNvSpPr>
          <p:nvPr>
            <p:ph idx="1"/>
          </p:nvPr>
        </p:nvSpPr>
        <p:spPr>
          <a:xfrm>
            <a:off x="817246" y="1673354"/>
            <a:ext cx="10252710" cy="3198192"/>
          </a:xfrm>
        </p:spPr>
        <p:txBody>
          <a:bodyPr/>
          <a:lstStyle/>
          <a:p>
            <a:pPr>
              <a:buClr>
                <a:srgbClr val="68ACE5"/>
              </a:buClr>
            </a:pPr>
            <a:r>
              <a:rPr lang="en-US" sz="2700" dirty="0"/>
              <a:t>New medical plan options</a:t>
            </a:r>
          </a:p>
          <a:p>
            <a:pPr>
              <a:buClr>
                <a:srgbClr val="68ACE5"/>
              </a:buClr>
            </a:pPr>
            <a:r>
              <a:rPr lang="en-US" sz="2700" dirty="0"/>
              <a:t>New health care advocacy service</a:t>
            </a:r>
          </a:p>
          <a:p>
            <a:pPr>
              <a:buClr>
                <a:srgbClr val="68ACE5"/>
              </a:buClr>
            </a:pPr>
            <a:r>
              <a:rPr lang="en-US" sz="2700" dirty="0"/>
              <a:t>New pharmacy benefits manager</a:t>
            </a:r>
          </a:p>
          <a:p>
            <a:pPr>
              <a:buClr>
                <a:srgbClr val="68ACE5"/>
              </a:buClr>
            </a:pPr>
            <a:r>
              <a:rPr lang="en-US" sz="2700" dirty="0"/>
              <a:t>Increased limits for tax-advantaged accounts</a:t>
            </a:r>
          </a:p>
          <a:p>
            <a:pPr>
              <a:buClr>
                <a:srgbClr val="68ACE5"/>
              </a:buClr>
            </a:pPr>
            <a:r>
              <a:rPr lang="en-US" sz="2700" dirty="0"/>
              <a:t>Enhanced commuter benefits</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D57BE84-9454-D8E9-B6FB-5967F79EC649}"/>
              </a:ext>
            </a:extLst>
          </p:cNvPr>
          <p:cNvSpPr>
            <a:spLocks noGrp="1"/>
          </p:cNvSpPr>
          <p:nvPr>
            <p:ph type="sldNum" sz="quarter" idx="4"/>
          </p:nvPr>
        </p:nvSpPr>
        <p:spPr/>
        <p:txBody>
          <a:bodyPr/>
          <a:lstStyle/>
          <a:p>
            <a:fld id="{BC825DD3-F8EA-8B4C-9EBB-4B822F02D76E}" type="slidenum">
              <a:rPr lang="en-US" smtClean="0"/>
              <a:pPr/>
              <a:t>3</a:t>
            </a:fld>
            <a:endParaRPr lang="en-US" dirty="0"/>
          </a:p>
        </p:txBody>
      </p:sp>
      <p:pic>
        <p:nvPicPr>
          <p:cNvPr id="5" name="Picture 4">
            <a:extLst>
              <a:ext uri="{FF2B5EF4-FFF2-40B4-BE49-F238E27FC236}">
                <a16:creationId xmlns:a16="http://schemas.microsoft.com/office/drawing/2014/main" id="{133399A1-74C8-1436-A092-35844F279B7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613" y="4853059"/>
            <a:ext cx="2252133" cy="2252133"/>
          </a:xfrm>
          <a:prstGeom prst="rect">
            <a:avLst/>
          </a:prstGeom>
        </p:spPr>
      </p:pic>
      <p:pic>
        <p:nvPicPr>
          <p:cNvPr id="7" name="Picture 6">
            <a:extLst>
              <a:ext uri="{FF2B5EF4-FFF2-40B4-BE49-F238E27FC236}">
                <a16:creationId xmlns:a16="http://schemas.microsoft.com/office/drawing/2014/main" id="{A15B3DED-0248-15EE-1606-431DB5A0C7A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9"/>
          <a:stretch/>
        </p:blipFill>
        <p:spPr>
          <a:xfrm>
            <a:off x="2415090" y="4853059"/>
            <a:ext cx="2248520" cy="2248520"/>
          </a:xfrm>
          <a:prstGeom prst="rect">
            <a:avLst/>
          </a:prstGeom>
        </p:spPr>
      </p:pic>
      <p:pic>
        <p:nvPicPr>
          <p:cNvPr id="8" name="Picture 7">
            <a:extLst>
              <a:ext uri="{FF2B5EF4-FFF2-40B4-BE49-F238E27FC236}">
                <a16:creationId xmlns:a16="http://schemas.microsoft.com/office/drawing/2014/main" id="{4C4EBFB6-4664-0E0A-8CB0-6FF82EAF442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230817" y="4853059"/>
            <a:ext cx="2248520" cy="2248520"/>
          </a:xfrm>
          <a:prstGeom prst="rect">
            <a:avLst/>
          </a:prstGeom>
        </p:spPr>
      </p:pic>
      <p:pic>
        <p:nvPicPr>
          <p:cNvPr id="9" name="Picture 8">
            <a:extLst>
              <a:ext uri="{FF2B5EF4-FFF2-40B4-BE49-F238E27FC236}">
                <a16:creationId xmlns:a16="http://schemas.microsoft.com/office/drawing/2014/main" id="{280EEBDD-34C2-6458-0E97-3CF46D36748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638680" y="4853059"/>
            <a:ext cx="2248520" cy="2248519"/>
          </a:xfrm>
          <a:prstGeom prst="rect">
            <a:avLst/>
          </a:prstGeom>
        </p:spPr>
      </p:pic>
      <p:pic>
        <p:nvPicPr>
          <p:cNvPr id="10" name="Picture 9">
            <a:extLst>
              <a:ext uri="{FF2B5EF4-FFF2-40B4-BE49-F238E27FC236}">
                <a16:creationId xmlns:a16="http://schemas.microsoft.com/office/drawing/2014/main" id="{47BE2C60-12A0-8B36-CB4C-F80D6B54F3A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822953" y="4853059"/>
            <a:ext cx="2248520" cy="2248519"/>
          </a:xfrm>
          <a:prstGeom prst="rect">
            <a:avLst/>
          </a:prstGeom>
        </p:spPr>
      </p:pic>
      <p:pic>
        <p:nvPicPr>
          <p:cNvPr id="6" name="Recorded Sound">
            <a:hlinkClick r:id="" action="ppaction://media"/>
            <a:extLst>
              <a:ext uri="{FF2B5EF4-FFF2-40B4-BE49-F238E27FC236}">
                <a16:creationId xmlns:a16="http://schemas.microsoft.com/office/drawing/2014/main" id="{2B565086-D3F5-4E8E-8770-34EDCFD7863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159585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3996-5123-2A54-F7B7-A6D631E5944F}"/>
              </a:ext>
            </a:extLst>
          </p:cNvPr>
          <p:cNvSpPr>
            <a:spLocks noGrp="1"/>
          </p:cNvSpPr>
          <p:nvPr>
            <p:ph type="title"/>
          </p:nvPr>
        </p:nvSpPr>
        <p:spPr/>
        <p:txBody>
          <a:bodyPr/>
          <a:lstStyle/>
          <a:p>
            <a:r>
              <a:rPr lang="en-US" dirty="0"/>
              <a:t>Learn More and Get Help Making Decisions</a:t>
            </a:r>
          </a:p>
        </p:txBody>
      </p:sp>
      <p:sp>
        <p:nvSpPr>
          <p:cNvPr id="3" name="Content Placeholder 2">
            <a:extLst>
              <a:ext uri="{FF2B5EF4-FFF2-40B4-BE49-F238E27FC236}">
                <a16:creationId xmlns:a16="http://schemas.microsoft.com/office/drawing/2014/main" id="{A23C1B50-AF53-F253-FBD3-0FBF1EE9F69E}"/>
              </a:ext>
            </a:extLst>
          </p:cNvPr>
          <p:cNvSpPr>
            <a:spLocks noGrp="1"/>
          </p:cNvSpPr>
          <p:nvPr>
            <p:ph idx="1"/>
          </p:nvPr>
        </p:nvSpPr>
        <p:spPr>
          <a:xfrm>
            <a:off x="817246" y="1549909"/>
            <a:ext cx="9523787" cy="5209337"/>
          </a:xfrm>
        </p:spPr>
        <p:txBody>
          <a:bodyPr>
            <a:normAutofit fontScale="85000" lnSpcReduction="20000"/>
          </a:bodyPr>
          <a:lstStyle/>
          <a:p>
            <a:pPr marL="0" indent="0">
              <a:buNone/>
            </a:pPr>
            <a:r>
              <a:rPr lang="en-US" sz="2700" b="1" dirty="0">
                <a:solidFill>
                  <a:srgbClr val="0072CE"/>
                </a:solidFill>
              </a:rPr>
              <a:t>Attend an on-site benefits fair between 10 a.m. and 2 p.m.:</a:t>
            </a:r>
          </a:p>
          <a:p>
            <a:r>
              <a:rPr lang="en-US" sz="2700" dirty="0"/>
              <a:t>October 10 at East Baltimore (Turner Concourse)</a:t>
            </a:r>
          </a:p>
          <a:p>
            <a:r>
              <a:rPr lang="en-US" sz="2700" dirty="0"/>
              <a:t>October 11 at Homewood (Glass Pavilion)</a:t>
            </a:r>
          </a:p>
          <a:p>
            <a:pPr marL="0" indent="0">
              <a:buNone/>
            </a:pPr>
            <a:endParaRPr lang="en-US" dirty="0"/>
          </a:p>
          <a:p>
            <a:pPr marL="0" indent="0">
              <a:buNone/>
            </a:pPr>
            <a:r>
              <a:rPr lang="en-US" sz="2700" dirty="0"/>
              <a:t>Go to </a:t>
            </a:r>
            <a:r>
              <a:rPr lang="en-US" sz="2700" dirty="0">
                <a:hlinkClick r:id="rId5"/>
              </a:rPr>
              <a:t>hr.jhu.edu/benefits-worklife</a:t>
            </a:r>
            <a:r>
              <a:rPr lang="en-US" sz="2700" dirty="0"/>
              <a:t> to:</a:t>
            </a:r>
          </a:p>
          <a:p>
            <a:r>
              <a:rPr lang="en-US" sz="2700" dirty="0"/>
              <a:t>Access ALEX—our virtual benefits counselor</a:t>
            </a:r>
          </a:p>
          <a:p>
            <a:r>
              <a:rPr lang="en-US" sz="2700" dirty="0"/>
              <a:t>Compare medical plan options </a:t>
            </a:r>
          </a:p>
          <a:p>
            <a:r>
              <a:rPr lang="en-US" sz="2700" dirty="0"/>
              <a:t>Find answers to FAQs</a:t>
            </a:r>
          </a:p>
          <a:p>
            <a:r>
              <a:rPr lang="en-US" sz="2700" dirty="0"/>
              <a:t>Enroll by October 31!</a:t>
            </a:r>
          </a:p>
          <a:p>
            <a:pPr marL="0" indent="0">
              <a:buNone/>
            </a:pPr>
            <a:endParaRPr lang="en-US" sz="2700" b="1" dirty="0">
              <a:solidFill>
                <a:srgbClr val="0072CE"/>
              </a:solidFill>
            </a:endParaRPr>
          </a:p>
          <a:p>
            <a:pPr marL="0" indent="0">
              <a:buNone/>
            </a:pPr>
            <a:r>
              <a:rPr lang="en-US" sz="2700" b="1" dirty="0">
                <a:solidFill>
                  <a:srgbClr val="0072CE"/>
                </a:solidFill>
              </a:rPr>
              <a:t>Questions? Contact the Benefits Service Center:</a:t>
            </a:r>
          </a:p>
          <a:p>
            <a:r>
              <a:rPr lang="en-US" sz="2700" dirty="0" err="1"/>
              <a:t>benefits@jhu.edu</a:t>
            </a:r>
            <a:r>
              <a:rPr lang="en-US" sz="2700" dirty="0"/>
              <a:t> or 410-516-2000 </a:t>
            </a:r>
          </a:p>
          <a:p>
            <a:endParaRPr lang="en-US" sz="2700" dirty="0"/>
          </a:p>
        </p:txBody>
      </p:sp>
      <p:sp>
        <p:nvSpPr>
          <p:cNvPr id="4" name="Slide Number Placeholder 3">
            <a:extLst>
              <a:ext uri="{FF2B5EF4-FFF2-40B4-BE49-F238E27FC236}">
                <a16:creationId xmlns:a16="http://schemas.microsoft.com/office/drawing/2014/main" id="{0548BA85-1939-5ABC-4FCE-127382158E7F}"/>
              </a:ext>
            </a:extLst>
          </p:cNvPr>
          <p:cNvSpPr>
            <a:spLocks noGrp="1"/>
          </p:cNvSpPr>
          <p:nvPr>
            <p:ph type="sldNum" sz="quarter" idx="4"/>
          </p:nvPr>
        </p:nvSpPr>
        <p:spPr/>
        <p:txBody>
          <a:bodyPr/>
          <a:lstStyle/>
          <a:p>
            <a:fld id="{BC825DD3-F8EA-8B4C-9EBB-4B822F02D76E}" type="slidenum">
              <a:rPr lang="en-US" smtClean="0"/>
              <a:pPr/>
              <a:t>39</a:t>
            </a:fld>
            <a:endParaRPr lang="en-US" dirty="0"/>
          </a:p>
        </p:txBody>
      </p:sp>
      <p:pic>
        <p:nvPicPr>
          <p:cNvPr id="10" name="Picture 9" descr="A qr code on a white background&#10;&#10;Description automatically generated">
            <a:extLst>
              <a:ext uri="{FF2B5EF4-FFF2-40B4-BE49-F238E27FC236}">
                <a16:creationId xmlns:a16="http://schemas.microsoft.com/office/drawing/2014/main" id="{69B24CA3-7153-6789-F360-FF42B4A97C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20793" y="3905195"/>
            <a:ext cx="1841949" cy="1858236"/>
          </a:xfrm>
          <a:prstGeom prst="rect">
            <a:avLst/>
          </a:prstGeom>
        </p:spPr>
      </p:pic>
      <p:pic>
        <p:nvPicPr>
          <p:cNvPr id="5" name="Recorded Sound">
            <a:hlinkClick r:id="" action="ppaction://media"/>
            <a:extLst>
              <a:ext uri="{FF2B5EF4-FFF2-40B4-BE49-F238E27FC236}">
                <a16:creationId xmlns:a16="http://schemas.microsoft.com/office/drawing/2014/main" id="{D3E77DE0-1BDE-4B5C-981B-0DDDBA67C4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73163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B84D53-2A81-474D-BDDD-F183D726F9A4}"/>
              </a:ext>
            </a:extLst>
          </p:cNvPr>
          <p:cNvSpPr>
            <a:spLocks noGrp="1"/>
          </p:cNvSpPr>
          <p:nvPr>
            <p:ph idx="1"/>
          </p:nvPr>
        </p:nvSpPr>
        <p:spPr>
          <a:xfrm>
            <a:off x="817245" y="109863"/>
            <a:ext cx="10322979" cy="6649383"/>
          </a:xfrm>
        </p:spPr>
        <p:txBody>
          <a:bodyPr anchor="ctr"/>
          <a:lstStyle/>
          <a:p>
            <a:pPr marL="0" indent="0" algn="ctr">
              <a:buNone/>
            </a:pPr>
            <a:r>
              <a:rPr lang="en-US" sz="5760" dirty="0"/>
              <a:t>Thank you!</a:t>
            </a:r>
          </a:p>
        </p:txBody>
      </p:sp>
      <p:sp>
        <p:nvSpPr>
          <p:cNvPr id="4" name="Slide Number Placeholder 3">
            <a:extLst>
              <a:ext uri="{FF2B5EF4-FFF2-40B4-BE49-F238E27FC236}">
                <a16:creationId xmlns:a16="http://schemas.microsoft.com/office/drawing/2014/main" id="{BA2613B6-3376-D34D-B8B7-B40E89B84FB8}"/>
              </a:ext>
            </a:extLst>
          </p:cNvPr>
          <p:cNvSpPr>
            <a:spLocks noGrp="1"/>
          </p:cNvSpPr>
          <p:nvPr>
            <p:ph type="sldNum" sz="quarter" idx="4"/>
          </p:nvPr>
        </p:nvSpPr>
        <p:spPr/>
        <p:txBody>
          <a:bodyPr/>
          <a:lstStyle/>
          <a:p>
            <a:fld id="{BC825DD3-F8EA-8B4C-9EBB-4B822F02D76E}" type="slidenum">
              <a:rPr lang="en-US" smtClean="0"/>
              <a:pPr/>
              <a:t>40</a:t>
            </a:fld>
            <a:endParaRPr lang="en-US" dirty="0"/>
          </a:p>
        </p:txBody>
      </p:sp>
      <p:pic>
        <p:nvPicPr>
          <p:cNvPr id="2" name="Recorded Sound">
            <a:hlinkClick r:id="" action="ppaction://media"/>
            <a:extLst>
              <a:ext uri="{FF2B5EF4-FFF2-40B4-BE49-F238E27FC236}">
                <a16:creationId xmlns:a16="http://schemas.microsoft.com/office/drawing/2014/main" id="{D537737E-197F-4AF8-992C-21602C4E7F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56776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663-F370-2AC8-22C3-995FAFD4EBEA}"/>
              </a:ext>
            </a:extLst>
          </p:cNvPr>
          <p:cNvSpPr>
            <a:spLocks noGrp="1"/>
          </p:cNvSpPr>
          <p:nvPr>
            <p:ph type="title"/>
          </p:nvPr>
        </p:nvSpPr>
        <p:spPr/>
        <p:txBody>
          <a:bodyPr/>
          <a:lstStyle/>
          <a:p>
            <a:r>
              <a:rPr lang="en-US" dirty="0"/>
              <a:t>New Medical Plan Options</a:t>
            </a:r>
          </a:p>
        </p:txBody>
      </p:sp>
      <p:sp>
        <p:nvSpPr>
          <p:cNvPr id="4" name="Slide Number Placeholder 3">
            <a:extLst>
              <a:ext uri="{FF2B5EF4-FFF2-40B4-BE49-F238E27FC236}">
                <a16:creationId xmlns:a16="http://schemas.microsoft.com/office/drawing/2014/main" id="{F61740FD-8D03-4A76-D4CC-D1BF9C017488}"/>
              </a:ext>
            </a:extLst>
          </p:cNvPr>
          <p:cNvSpPr>
            <a:spLocks noGrp="1"/>
          </p:cNvSpPr>
          <p:nvPr>
            <p:ph type="sldNum" sz="quarter" idx="4"/>
          </p:nvPr>
        </p:nvSpPr>
        <p:spPr/>
        <p:txBody>
          <a:bodyPr/>
          <a:lstStyle/>
          <a:p>
            <a:fld id="{BC825DD3-F8EA-8B4C-9EBB-4B822F02D76E}" type="slidenum">
              <a:rPr lang="en-US" smtClean="0"/>
              <a:pPr/>
              <a:t>4</a:t>
            </a:fld>
            <a:endParaRPr lang="en-US" dirty="0"/>
          </a:p>
        </p:txBody>
      </p:sp>
      <p:sp>
        <p:nvSpPr>
          <p:cNvPr id="9" name="Content Placeholder 2">
            <a:extLst>
              <a:ext uri="{FF2B5EF4-FFF2-40B4-BE49-F238E27FC236}">
                <a16:creationId xmlns:a16="http://schemas.microsoft.com/office/drawing/2014/main" id="{150F6D32-E913-DDF6-3A53-3CF5FD1EF188}"/>
              </a:ext>
            </a:extLst>
          </p:cNvPr>
          <p:cNvSpPr>
            <a:spLocks noGrp="1"/>
          </p:cNvSpPr>
          <p:nvPr>
            <p:ph idx="1"/>
          </p:nvPr>
        </p:nvSpPr>
        <p:spPr>
          <a:xfrm>
            <a:off x="817247" y="1549910"/>
            <a:ext cx="10245494" cy="3126000"/>
          </a:xfrm>
        </p:spPr>
        <p:txBody>
          <a:bodyPr/>
          <a:lstStyle/>
          <a:p>
            <a:pPr marL="0" indent="0">
              <a:buNone/>
            </a:pPr>
            <a:r>
              <a:rPr lang="en-US" sz="2700" b="1" dirty="0">
                <a:solidFill>
                  <a:srgbClr val="0072CE"/>
                </a:solidFill>
              </a:rPr>
              <a:t>Beginning in 2024, we’ll offer:</a:t>
            </a:r>
          </a:p>
          <a:p>
            <a:r>
              <a:rPr lang="en-US" sz="2400" dirty="0"/>
              <a:t>A single health insurance administrator, CareFirst BlueCross BlueShield, through which you’ll have three medical plans to choose from </a:t>
            </a:r>
          </a:p>
          <a:p>
            <a:r>
              <a:rPr lang="en-US" sz="2400" dirty="0"/>
              <a:t>An HMO through Kaiser Permanente (only available if you currently </a:t>
            </a:r>
            <a:br>
              <a:rPr lang="en-US" sz="2400" dirty="0"/>
            </a:br>
            <a:r>
              <a:rPr lang="en-US" sz="2400" dirty="0"/>
              <a:t>have Kaiser)</a:t>
            </a:r>
          </a:p>
          <a:p>
            <a:pPr marL="0" indent="0">
              <a:buNone/>
            </a:pPr>
            <a:r>
              <a:rPr lang="en-US" sz="2400" dirty="0">
                <a:solidFill>
                  <a:srgbClr val="0072CE"/>
                </a:solidFill>
              </a:rPr>
              <a:t>The EHP Classic POS Plan will no longer be available.</a:t>
            </a:r>
          </a:p>
          <a:p>
            <a:pPr marL="0" indent="0">
              <a:buNone/>
            </a:pPr>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727FA148-34C2-3E1F-CAE0-170CE37A3AA8}"/>
              </a:ext>
            </a:extLst>
          </p:cNvPr>
          <p:cNvPicPr>
            <a:picLocks noChangeAspect="1"/>
          </p:cNvPicPr>
          <p:nvPr/>
        </p:nvPicPr>
        <p:blipFill rotWithShape="1">
          <a:blip r:embed="rId5">
            <a:extLst>
              <a:ext uri="{28A0092B-C50C-407E-A947-70E740481C1C}">
                <a14:useLocalDpi xmlns:a14="http://schemas.microsoft.com/office/drawing/2010/main" val="0"/>
              </a:ext>
            </a:extLst>
          </a:blip>
          <a:srcRect l="1424" t="29800" r="1944" b="29738"/>
          <a:stretch/>
        </p:blipFill>
        <p:spPr>
          <a:xfrm>
            <a:off x="817245" y="4789635"/>
            <a:ext cx="10274493" cy="1411660"/>
          </a:xfrm>
          <a:prstGeom prst="rect">
            <a:avLst/>
          </a:prstGeom>
        </p:spPr>
      </p:pic>
      <p:pic>
        <p:nvPicPr>
          <p:cNvPr id="3" name="Recorded Sound">
            <a:hlinkClick r:id="" action="ppaction://media"/>
            <a:extLst>
              <a:ext uri="{FF2B5EF4-FFF2-40B4-BE49-F238E27FC236}">
                <a16:creationId xmlns:a16="http://schemas.microsoft.com/office/drawing/2014/main" id="{9DBA3E3A-5FA3-4B55-8E64-C17F0D8D04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85935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7DE0-FE1F-46C7-71DF-D6131019B698}"/>
              </a:ext>
            </a:extLst>
          </p:cNvPr>
          <p:cNvSpPr>
            <a:spLocks noGrp="1"/>
          </p:cNvSpPr>
          <p:nvPr>
            <p:ph type="title"/>
          </p:nvPr>
        </p:nvSpPr>
        <p:spPr/>
        <p:txBody>
          <a:bodyPr/>
          <a:lstStyle/>
          <a:p>
            <a:r>
              <a:rPr lang="en-US" dirty="0"/>
              <a:t>New Health Care Advocacy Service: </a:t>
            </a:r>
            <a:br>
              <a:rPr lang="en-US" dirty="0"/>
            </a:br>
            <a:r>
              <a:rPr lang="en-US" dirty="0"/>
              <a:t>Quantum Health</a:t>
            </a:r>
          </a:p>
        </p:txBody>
      </p:sp>
      <p:sp>
        <p:nvSpPr>
          <p:cNvPr id="4" name="Slide Number Placeholder 3">
            <a:extLst>
              <a:ext uri="{FF2B5EF4-FFF2-40B4-BE49-F238E27FC236}">
                <a16:creationId xmlns:a16="http://schemas.microsoft.com/office/drawing/2014/main" id="{09E8B505-2930-92D4-DCBB-AB051F28B0B3}"/>
              </a:ext>
            </a:extLst>
          </p:cNvPr>
          <p:cNvSpPr>
            <a:spLocks noGrp="1"/>
          </p:cNvSpPr>
          <p:nvPr>
            <p:ph type="sldNum" sz="quarter" idx="4"/>
          </p:nvPr>
        </p:nvSpPr>
        <p:spPr/>
        <p:txBody>
          <a:bodyPr/>
          <a:lstStyle/>
          <a:p>
            <a:fld id="{BC825DD3-F8EA-8B4C-9EBB-4B822F02D76E}" type="slidenum">
              <a:rPr lang="en-US" smtClean="0"/>
              <a:pPr/>
              <a:t>5</a:t>
            </a:fld>
            <a:endParaRPr lang="en-US" dirty="0"/>
          </a:p>
        </p:txBody>
      </p:sp>
      <p:pic>
        <p:nvPicPr>
          <p:cNvPr id="6" name="Content Placeholder 6" descr="A brochure of two people&#10;&#10;Description automatically generated">
            <a:extLst>
              <a:ext uri="{FF2B5EF4-FFF2-40B4-BE49-F238E27FC236}">
                <a16:creationId xmlns:a16="http://schemas.microsoft.com/office/drawing/2014/main" id="{AAF65943-BCFC-44FC-3F8E-62ED2E90CA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47215" y="1679171"/>
            <a:ext cx="3222738" cy="5084588"/>
          </a:xfrm>
          <a:prstGeom prst="rect">
            <a:avLst/>
          </a:prstGeom>
          <a:ln>
            <a:solidFill>
              <a:schemeClr val="tx1"/>
            </a:solidFill>
          </a:ln>
        </p:spPr>
      </p:pic>
      <p:sp>
        <p:nvSpPr>
          <p:cNvPr id="10" name="Content Placeholder 2">
            <a:extLst>
              <a:ext uri="{FF2B5EF4-FFF2-40B4-BE49-F238E27FC236}">
                <a16:creationId xmlns:a16="http://schemas.microsoft.com/office/drawing/2014/main" id="{997940B1-2FBE-FDE7-30B6-7FE1ECE1597C}"/>
              </a:ext>
            </a:extLst>
          </p:cNvPr>
          <p:cNvSpPr>
            <a:spLocks noGrp="1"/>
          </p:cNvSpPr>
          <p:nvPr>
            <p:ph idx="1"/>
          </p:nvPr>
        </p:nvSpPr>
        <p:spPr>
          <a:xfrm>
            <a:off x="817247" y="1549909"/>
            <a:ext cx="6873510" cy="5571842"/>
          </a:xfrm>
        </p:spPr>
        <p:txBody>
          <a:bodyPr>
            <a:normAutofit/>
          </a:bodyPr>
          <a:lstStyle/>
          <a:p>
            <a:pPr marL="0" indent="0">
              <a:buNone/>
            </a:pPr>
            <a:r>
              <a:rPr lang="en-US" sz="2700" b="1" dirty="0">
                <a:solidFill>
                  <a:srgbClr val="0072CE"/>
                </a:solidFill>
              </a:rPr>
              <a:t>As CareFirst members, you will have access to your own personal, expert health care guide, who can help you</a:t>
            </a:r>
            <a:r>
              <a:rPr lang="en-US" sz="2700" dirty="0">
                <a:solidFill>
                  <a:srgbClr val="0072CE"/>
                </a:solidFill>
              </a:rPr>
              <a:t>:</a:t>
            </a:r>
          </a:p>
          <a:p>
            <a:r>
              <a:rPr lang="en-US" sz="2400" dirty="0"/>
              <a:t>Get answers to your claims and billing questions</a:t>
            </a:r>
          </a:p>
          <a:p>
            <a:r>
              <a:rPr lang="en-US" sz="2400" dirty="0"/>
              <a:t>Find in-network providers</a:t>
            </a:r>
          </a:p>
          <a:p>
            <a:r>
              <a:rPr lang="en-US" sz="2400" dirty="0"/>
              <a:t>Verify coverage and, if needed, get prior approval</a:t>
            </a:r>
          </a:p>
          <a:p>
            <a:r>
              <a:rPr lang="en-US" sz="2400" dirty="0"/>
              <a:t>Access clinical support from trained nurses</a:t>
            </a:r>
          </a:p>
          <a:p>
            <a:r>
              <a:rPr lang="en-US" sz="2400" dirty="0"/>
              <a:t>Set up appointments and make preadmission or post-discharge plans for hospital stays</a:t>
            </a:r>
          </a:p>
          <a:p>
            <a:r>
              <a:rPr lang="en-US" sz="2400" dirty="0"/>
              <a:t>Save on out-of-pocket costs</a:t>
            </a:r>
          </a:p>
          <a:p>
            <a:r>
              <a:rPr lang="en-US" sz="2400" dirty="0"/>
              <a:t>Get the most out of your JHU medical benefits</a:t>
            </a:r>
          </a:p>
        </p:txBody>
      </p:sp>
      <p:pic>
        <p:nvPicPr>
          <p:cNvPr id="3" name="Recorded Sound">
            <a:hlinkClick r:id="" action="ppaction://media"/>
            <a:extLst>
              <a:ext uri="{FF2B5EF4-FFF2-40B4-BE49-F238E27FC236}">
                <a16:creationId xmlns:a16="http://schemas.microsoft.com/office/drawing/2014/main" id="{6539B83F-DDD5-4AA9-B1DC-9A9277F77D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71603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5F5A-AFE4-81BB-BD5A-48003A06CE03}"/>
              </a:ext>
            </a:extLst>
          </p:cNvPr>
          <p:cNvSpPr>
            <a:spLocks noGrp="1"/>
          </p:cNvSpPr>
          <p:nvPr>
            <p:ph type="title"/>
          </p:nvPr>
        </p:nvSpPr>
        <p:spPr/>
        <p:txBody>
          <a:bodyPr/>
          <a:lstStyle/>
          <a:p>
            <a:r>
              <a:rPr lang="en-US" dirty="0"/>
              <a:t>Quantum Health Advocacy Service</a:t>
            </a:r>
          </a:p>
        </p:txBody>
      </p:sp>
      <p:sp>
        <p:nvSpPr>
          <p:cNvPr id="4" name="Slide Number Placeholder 3">
            <a:extLst>
              <a:ext uri="{FF2B5EF4-FFF2-40B4-BE49-F238E27FC236}">
                <a16:creationId xmlns:a16="http://schemas.microsoft.com/office/drawing/2014/main" id="{C9BDD19E-0A84-29E1-3321-B1DFDD1A96EC}"/>
              </a:ext>
            </a:extLst>
          </p:cNvPr>
          <p:cNvSpPr>
            <a:spLocks noGrp="1"/>
          </p:cNvSpPr>
          <p:nvPr>
            <p:ph type="sldNum" sz="quarter" idx="4"/>
          </p:nvPr>
        </p:nvSpPr>
        <p:spPr/>
        <p:txBody>
          <a:bodyPr/>
          <a:lstStyle/>
          <a:p>
            <a:fld id="{BC825DD3-F8EA-8B4C-9EBB-4B822F02D76E}" type="slidenum">
              <a:rPr lang="en-US" smtClean="0"/>
              <a:pPr/>
              <a:t>6</a:t>
            </a:fld>
            <a:endParaRPr lang="en-US" dirty="0"/>
          </a:p>
        </p:txBody>
      </p:sp>
      <p:pic>
        <p:nvPicPr>
          <p:cNvPr id="6" name="Picture 5">
            <a:hlinkClick r:id="rId3"/>
            <a:extLst>
              <a:ext uri="{FF2B5EF4-FFF2-40B4-BE49-F238E27FC236}">
                <a16:creationId xmlns:a16="http://schemas.microsoft.com/office/drawing/2014/main" id="{B5EB994E-D7BF-D80C-0FBB-06849069F2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5263" y="1658566"/>
            <a:ext cx="9364246" cy="4912468"/>
          </a:xfrm>
          <a:prstGeom prst="rect">
            <a:avLst/>
          </a:prstGeom>
          <a:noFill/>
          <a:ln>
            <a:solidFill>
              <a:schemeClr val="tx1"/>
            </a:solidFill>
          </a:ln>
        </p:spPr>
      </p:pic>
    </p:spTree>
    <p:extLst>
      <p:ext uri="{BB962C8B-B14F-4D97-AF65-F5344CB8AC3E}">
        <p14:creationId xmlns:p14="http://schemas.microsoft.com/office/powerpoint/2010/main" val="513134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8320-E968-36CB-4656-6F98956B876A}"/>
              </a:ext>
            </a:extLst>
          </p:cNvPr>
          <p:cNvSpPr>
            <a:spLocks noGrp="1"/>
          </p:cNvSpPr>
          <p:nvPr>
            <p:ph type="title"/>
          </p:nvPr>
        </p:nvSpPr>
        <p:spPr/>
        <p:txBody>
          <a:bodyPr/>
          <a:lstStyle/>
          <a:p>
            <a:r>
              <a:rPr lang="en-US" dirty="0"/>
              <a:t>New Pharmacy Benefits Manager</a:t>
            </a:r>
          </a:p>
        </p:txBody>
      </p:sp>
      <p:sp>
        <p:nvSpPr>
          <p:cNvPr id="3" name="Content Placeholder 2">
            <a:extLst>
              <a:ext uri="{FF2B5EF4-FFF2-40B4-BE49-F238E27FC236}">
                <a16:creationId xmlns:a16="http://schemas.microsoft.com/office/drawing/2014/main" id="{5758DB85-30D8-A9AB-5120-A8904A2436CB}"/>
              </a:ext>
            </a:extLst>
          </p:cNvPr>
          <p:cNvSpPr>
            <a:spLocks noGrp="1"/>
          </p:cNvSpPr>
          <p:nvPr>
            <p:ph idx="1"/>
          </p:nvPr>
        </p:nvSpPr>
        <p:spPr>
          <a:xfrm>
            <a:off x="645100" y="1391479"/>
            <a:ext cx="10426635" cy="6656190"/>
          </a:xfrm>
        </p:spPr>
        <p:txBody>
          <a:bodyPr/>
          <a:lstStyle/>
          <a:p>
            <a:pPr marL="0" indent="0">
              <a:buNone/>
            </a:pPr>
            <a:r>
              <a:rPr lang="en-US" sz="2700" b="1" dirty="0">
                <a:solidFill>
                  <a:srgbClr val="0072CE"/>
                </a:solidFill>
              </a:rPr>
              <a:t>If you enroll in a CareFirst plan, Capital Rx will manage </a:t>
            </a:r>
            <a:br>
              <a:rPr lang="en-US" sz="2700" b="1" dirty="0">
                <a:solidFill>
                  <a:srgbClr val="0072CE"/>
                </a:solidFill>
              </a:rPr>
            </a:br>
            <a:r>
              <a:rPr lang="en-US" sz="2700" b="1" dirty="0">
                <a:solidFill>
                  <a:srgbClr val="0072CE"/>
                </a:solidFill>
              </a:rPr>
              <a:t>your prescription drug claims. </a:t>
            </a:r>
          </a:p>
          <a:p>
            <a:pPr lvl="1"/>
            <a:r>
              <a:rPr lang="en-US" dirty="0"/>
              <a:t>Mail pharmacy services – </a:t>
            </a:r>
            <a:r>
              <a:rPr lang="en-US" b="1" dirty="0"/>
              <a:t>through Optum RX</a:t>
            </a:r>
          </a:p>
          <a:p>
            <a:pPr lvl="2"/>
            <a:r>
              <a:rPr lang="en-US" dirty="0"/>
              <a:t>Instructions will be mailed out to assist with the transition of your mail order prescription </a:t>
            </a:r>
          </a:p>
          <a:p>
            <a:pPr lvl="1"/>
            <a:r>
              <a:rPr lang="en-US" dirty="0"/>
              <a:t>Speciality Pharmacy – </a:t>
            </a:r>
            <a:r>
              <a:rPr lang="en-US" b="1" dirty="0"/>
              <a:t>Optum RX or JH Onsite Pharmacy</a:t>
            </a:r>
          </a:p>
          <a:p>
            <a:pPr lvl="1"/>
            <a:r>
              <a:rPr lang="en-US" b="1" dirty="0"/>
              <a:t> </a:t>
            </a:r>
            <a:r>
              <a:rPr lang="en-US" dirty="0"/>
              <a:t>Current prior authorizations – will be continued for 90 days</a:t>
            </a:r>
          </a:p>
          <a:p>
            <a:pPr lvl="2"/>
            <a:r>
              <a:rPr lang="en-US" dirty="0"/>
              <a:t>Instructions will be mailed out early next year to assist with the transition </a:t>
            </a:r>
          </a:p>
        </p:txBody>
      </p:sp>
      <p:sp>
        <p:nvSpPr>
          <p:cNvPr id="4" name="Slide Number Placeholder 3">
            <a:extLst>
              <a:ext uri="{FF2B5EF4-FFF2-40B4-BE49-F238E27FC236}">
                <a16:creationId xmlns:a16="http://schemas.microsoft.com/office/drawing/2014/main" id="{BC5B2929-547F-F871-DA09-E2FD8B1151D3}"/>
              </a:ext>
            </a:extLst>
          </p:cNvPr>
          <p:cNvSpPr>
            <a:spLocks noGrp="1"/>
          </p:cNvSpPr>
          <p:nvPr>
            <p:ph type="sldNum" sz="quarter" idx="4"/>
          </p:nvPr>
        </p:nvSpPr>
        <p:spPr/>
        <p:txBody>
          <a:bodyPr/>
          <a:lstStyle/>
          <a:p>
            <a:fld id="{BC825DD3-F8EA-8B4C-9EBB-4B822F02D76E}" type="slidenum">
              <a:rPr lang="en-US" smtClean="0"/>
              <a:pPr/>
              <a:t>7</a:t>
            </a:fld>
            <a:endParaRPr lang="en-US" dirty="0"/>
          </a:p>
        </p:txBody>
      </p:sp>
      <p:grpSp>
        <p:nvGrpSpPr>
          <p:cNvPr id="10" name="Group 9">
            <a:extLst>
              <a:ext uri="{FF2B5EF4-FFF2-40B4-BE49-F238E27FC236}">
                <a16:creationId xmlns:a16="http://schemas.microsoft.com/office/drawing/2014/main" id="{CCAEB5C7-204B-4C38-EC5E-E376964554FE}"/>
              </a:ext>
            </a:extLst>
          </p:cNvPr>
          <p:cNvGrpSpPr/>
          <p:nvPr/>
        </p:nvGrpSpPr>
        <p:grpSpPr>
          <a:xfrm>
            <a:off x="3523266" y="4985142"/>
            <a:ext cx="4067700" cy="2806305"/>
            <a:chOff x="7384573" y="3120933"/>
            <a:chExt cx="4067700" cy="2806305"/>
          </a:xfrm>
        </p:grpSpPr>
        <p:pic>
          <p:nvPicPr>
            <p:cNvPr id="7" name="Picture 6" descr="A blue and white bar with numbers and a number&#10;&#10;Description automatically generated">
              <a:extLst>
                <a:ext uri="{FF2B5EF4-FFF2-40B4-BE49-F238E27FC236}">
                  <a16:creationId xmlns:a16="http://schemas.microsoft.com/office/drawing/2014/main" id="{4921F9DC-FCD4-8755-2A13-AFE3644AFE3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84573" y="3451794"/>
              <a:ext cx="4067700" cy="2475444"/>
            </a:xfrm>
            <a:prstGeom prst="rect">
              <a:avLst/>
            </a:prstGeom>
          </p:spPr>
        </p:pic>
        <p:sp>
          <p:nvSpPr>
            <p:cNvPr id="6" name="Rectangle 5">
              <a:extLst>
                <a:ext uri="{FF2B5EF4-FFF2-40B4-BE49-F238E27FC236}">
                  <a16:creationId xmlns:a16="http://schemas.microsoft.com/office/drawing/2014/main" id="{DB45858D-8A3C-C78B-BFC0-9F50E3A632CE}"/>
                </a:ext>
              </a:extLst>
            </p:cNvPr>
            <p:cNvSpPr/>
            <p:nvPr/>
          </p:nvSpPr>
          <p:spPr>
            <a:xfrm>
              <a:off x="8191855" y="3822439"/>
              <a:ext cx="1170691" cy="708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999A616-52DF-4E90-43AF-C33C7D70070E}"/>
                </a:ext>
              </a:extLst>
            </p:cNvPr>
            <p:cNvSpPr txBox="1"/>
            <p:nvPr/>
          </p:nvSpPr>
          <p:spPr>
            <a:xfrm>
              <a:off x="7476013" y="3120933"/>
              <a:ext cx="3882794" cy="415498"/>
            </a:xfrm>
            <a:prstGeom prst="rect">
              <a:avLst/>
            </a:prstGeom>
            <a:noFill/>
          </p:spPr>
          <p:txBody>
            <a:bodyPr wrap="none" rtlCol="0">
              <a:spAutoFit/>
            </a:bodyPr>
            <a:lstStyle/>
            <a:p>
              <a:r>
                <a:rPr lang="en-US" sz="2100" b="1" dirty="0">
                  <a:solidFill>
                    <a:srgbClr val="002C77"/>
                  </a:solidFill>
                </a:rPr>
                <a:t>Capital Rx’s Net Promoter Score</a:t>
              </a:r>
            </a:p>
          </p:txBody>
        </p:sp>
      </p:grpSp>
      <p:pic>
        <p:nvPicPr>
          <p:cNvPr id="5" name="Recorded Sound">
            <a:hlinkClick r:id="" action="ppaction://media"/>
            <a:extLst>
              <a:ext uri="{FF2B5EF4-FFF2-40B4-BE49-F238E27FC236}">
                <a16:creationId xmlns:a16="http://schemas.microsoft.com/office/drawing/2014/main" id="{BFB5A339-72C6-42DE-9F10-256AFBE510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91547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66B18-865D-82AD-FBEF-36FE9D4696C5}"/>
              </a:ext>
            </a:extLst>
          </p:cNvPr>
          <p:cNvSpPr>
            <a:spLocks noGrp="1"/>
          </p:cNvSpPr>
          <p:nvPr>
            <p:ph type="title"/>
          </p:nvPr>
        </p:nvSpPr>
        <p:spPr/>
        <p:txBody>
          <a:bodyPr/>
          <a:lstStyle/>
          <a:p>
            <a:r>
              <a:rPr lang="en-US" dirty="0"/>
              <a:t>One Card for Medical and Prescription Drugs </a:t>
            </a:r>
          </a:p>
        </p:txBody>
      </p:sp>
      <p:pic>
        <p:nvPicPr>
          <p:cNvPr id="7" name="Content Placeholder 6" descr="A screenshot of a phone&#10;&#10;Description automatically generated">
            <a:extLst>
              <a:ext uri="{FF2B5EF4-FFF2-40B4-BE49-F238E27FC236}">
                <a16:creationId xmlns:a16="http://schemas.microsoft.com/office/drawing/2014/main" id="{258BFBED-A5D4-58C9-4467-7D64A5505A96}"/>
              </a:ext>
            </a:extLst>
          </p:cNvPr>
          <p:cNvPicPr>
            <a:picLocks noGrp="1" noChangeAspect="1"/>
          </p:cNvPicPr>
          <p:nvPr>
            <p:ph idx="1"/>
          </p:nvPr>
        </p:nvPicPr>
        <p:blipFill rotWithShape="1">
          <a:blip r:embed="rId5">
            <a:extLst>
              <a:ext uri="{28A0092B-C50C-407E-A947-70E740481C1C}">
                <a14:useLocalDpi xmlns:a14="http://schemas.microsoft.com/office/drawing/2010/main"/>
              </a:ext>
            </a:extLst>
          </a:blip>
          <a:srcRect l="1" r="518"/>
          <a:stretch/>
        </p:blipFill>
        <p:spPr>
          <a:xfrm>
            <a:off x="348411" y="1650687"/>
            <a:ext cx="11132389" cy="4077211"/>
          </a:xfrm>
        </p:spPr>
      </p:pic>
      <p:sp>
        <p:nvSpPr>
          <p:cNvPr id="4" name="Slide Number Placeholder 3">
            <a:extLst>
              <a:ext uri="{FF2B5EF4-FFF2-40B4-BE49-F238E27FC236}">
                <a16:creationId xmlns:a16="http://schemas.microsoft.com/office/drawing/2014/main" id="{84D69327-85FF-297B-0922-59C6EE716002}"/>
              </a:ext>
            </a:extLst>
          </p:cNvPr>
          <p:cNvSpPr>
            <a:spLocks noGrp="1"/>
          </p:cNvSpPr>
          <p:nvPr>
            <p:ph type="sldNum" sz="quarter" idx="4"/>
          </p:nvPr>
        </p:nvSpPr>
        <p:spPr/>
        <p:txBody>
          <a:bodyPr/>
          <a:lstStyle/>
          <a:p>
            <a:fld id="{BC825DD3-F8EA-8B4C-9EBB-4B822F02D76E}" type="slidenum">
              <a:rPr lang="en-US" smtClean="0"/>
              <a:pPr/>
              <a:t>8</a:t>
            </a:fld>
            <a:endParaRPr lang="en-US" dirty="0"/>
          </a:p>
        </p:txBody>
      </p:sp>
      <p:sp>
        <p:nvSpPr>
          <p:cNvPr id="6" name="Rectangle 5">
            <a:extLst>
              <a:ext uri="{FF2B5EF4-FFF2-40B4-BE49-F238E27FC236}">
                <a16:creationId xmlns:a16="http://schemas.microsoft.com/office/drawing/2014/main" id="{EEABDFAA-3BF6-7A81-00DA-B2F49671BCCE}"/>
              </a:ext>
            </a:extLst>
          </p:cNvPr>
          <p:cNvSpPr/>
          <p:nvPr/>
        </p:nvSpPr>
        <p:spPr>
          <a:xfrm>
            <a:off x="355600" y="1650687"/>
            <a:ext cx="11318740" cy="5744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1DA610D8-3B9A-A8E4-4D19-D7D9E893B325}"/>
              </a:ext>
            </a:extLst>
          </p:cNvPr>
          <p:cNvSpPr txBox="1">
            <a:spLocks/>
          </p:cNvSpPr>
          <p:nvPr/>
        </p:nvSpPr>
        <p:spPr>
          <a:xfrm>
            <a:off x="511444" y="1549908"/>
            <a:ext cx="5191932" cy="488227"/>
          </a:xfrm>
          <a:prstGeom prst="rect">
            <a:avLst/>
          </a:prstGeom>
        </p:spPr>
        <p:txBody>
          <a:bodyPr vert="horz" lIns="91440" tIns="45720" rIns="91440" bIns="45720" rtlCol="0">
            <a:no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Font typeface="Arial" panose="020B0604020202020204" pitchFamily="34" charset="0"/>
              <a:buNone/>
            </a:pPr>
            <a:r>
              <a:rPr lang="en-US" sz="2700" b="1" dirty="0">
                <a:solidFill>
                  <a:srgbClr val="0072CE"/>
                </a:solidFill>
              </a:rPr>
              <a:t>Front of Card</a:t>
            </a:r>
          </a:p>
        </p:txBody>
      </p:sp>
      <p:sp>
        <p:nvSpPr>
          <p:cNvPr id="9" name="Content Placeholder 2">
            <a:extLst>
              <a:ext uri="{FF2B5EF4-FFF2-40B4-BE49-F238E27FC236}">
                <a16:creationId xmlns:a16="http://schemas.microsoft.com/office/drawing/2014/main" id="{1BE2EC9E-FDF7-3C7A-53F6-176541AC8D7C}"/>
              </a:ext>
            </a:extLst>
          </p:cNvPr>
          <p:cNvSpPr txBox="1">
            <a:spLocks/>
          </p:cNvSpPr>
          <p:nvPr/>
        </p:nvSpPr>
        <p:spPr>
          <a:xfrm>
            <a:off x="6261316" y="1549909"/>
            <a:ext cx="5191932" cy="488227"/>
          </a:xfrm>
          <a:prstGeom prst="rect">
            <a:avLst/>
          </a:prstGeom>
        </p:spPr>
        <p:txBody>
          <a:bodyPr vert="horz" lIns="91440" tIns="45720" rIns="91440" bIns="45720" rtlCol="0">
            <a:no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Font typeface="Arial" panose="020B0604020202020204" pitchFamily="34" charset="0"/>
              <a:buNone/>
            </a:pPr>
            <a:r>
              <a:rPr lang="en-US" sz="2700" b="1" dirty="0">
                <a:solidFill>
                  <a:srgbClr val="0072CE"/>
                </a:solidFill>
              </a:rPr>
              <a:t>Back of Card</a:t>
            </a:r>
          </a:p>
        </p:txBody>
      </p:sp>
      <p:sp>
        <p:nvSpPr>
          <p:cNvPr id="3" name="Oval 2">
            <a:extLst>
              <a:ext uri="{FF2B5EF4-FFF2-40B4-BE49-F238E27FC236}">
                <a16:creationId xmlns:a16="http://schemas.microsoft.com/office/drawing/2014/main" id="{79AA5DA6-D63F-6B7B-DFE5-5B131AAA89A7}"/>
              </a:ext>
            </a:extLst>
          </p:cNvPr>
          <p:cNvSpPr/>
          <p:nvPr/>
        </p:nvSpPr>
        <p:spPr>
          <a:xfrm>
            <a:off x="8550231" y="2014384"/>
            <a:ext cx="3193590" cy="2204257"/>
          </a:xfrm>
          <a:prstGeom prst="ellipse">
            <a:avLst/>
          </a:prstGeom>
          <a:noFill/>
          <a:ln w="25400">
            <a:solidFill>
              <a:srgbClr val="69CAB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C92BC"/>
              </a:solidFill>
            </a:endParaRPr>
          </a:p>
        </p:txBody>
      </p:sp>
      <p:sp>
        <p:nvSpPr>
          <p:cNvPr id="5" name="TextBox 4">
            <a:extLst>
              <a:ext uri="{FF2B5EF4-FFF2-40B4-BE49-F238E27FC236}">
                <a16:creationId xmlns:a16="http://schemas.microsoft.com/office/drawing/2014/main" id="{698EB49E-321B-4385-EF44-FAC6CBA4F4BA}"/>
              </a:ext>
            </a:extLst>
          </p:cNvPr>
          <p:cNvSpPr txBox="1"/>
          <p:nvPr/>
        </p:nvSpPr>
        <p:spPr>
          <a:xfrm>
            <a:off x="394154" y="6032819"/>
            <a:ext cx="5579706" cy="707886"/>
          </a:xfrm>
          <a:prstGeom prst="rect">
            <a:avLst/>
          </a:prstGeom>
          <a:noFill/>
        </p:spPr>
        <p:txBody>
          <a:bodyPr wrap="square" rtlCol="0">
            <a:spAutoFit/>
          </a:bodyPr>
          <a:lstStyle/>
          <a:p>
            <a:r>
              <a:rPr lang="en-US" dirty="0">
                <a:solidFill>
                  <a:srgbClr val="0072CE"/>
                </a:solidFill>
              </a:rPr>
              <a:t>Contact info for Quantum Health and Capital Rx will be on the back of your insurance card.</a:t>
            </a:r>
          </a:p>
        </p:txBody>
      </p:sp>
      <p:cxnSp>
        <p:nvCxnSpPr>
          <p:cNvPr id="11" name="Straight Arrow Connector 10">
            <a:extLst>
              <a:ext uri="{FF2B5EF4-FFF2-40B4-BE49-F238E27FC236}">
                <a16:creationId xmlns:a16="http://schemas.microsoft.com/office/drawing/2014/main" id="{71BF3C1C-BD48-7B5D-3C0E-03E4B04DDBE3}"/>
              </a:ext>
            </a:extLst>
          </p:cNvPr>
          <p:cNvCxnSpPr>
            <a:cxnSpLocks/>
          </p:cNvCxnSpPr>
          <p:nvPr/>
        </p:nvCxnSpPr>
        <p:spPr>
          <a:xfrm flipV="1">
            <a:off x="5880571" y="3980106"/>
            <a:ext cx="2976711" cy="2198201"/>
          </a:xfrm>
          <a:prstGeom prst="straightConnector1">
            <a:avLst/>
          </a:prstGeom>
          <a:ln w="25400">
            <a:solidFill>
              <a:srgbClr val="69CABC"/>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Recorded Sound">
            <a:hlinkClick r:id="" action="ppaction://media"/>
            <a:extLst>
              <a:ext uri="{FF2B5EF4-FFF2-40B4-BE49-F238E27FC236}">
                <a16:creationId xmlns:a16="http://schemas.microsoft.com/office/drawing/2014/main" id="{AA8AE8D3-582F-41C8-9DCF-149E9EA712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31284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2.xml><?xml version="1.0" encoding="utf-8"?>
<p:tagLst xmlns:a="http://schemas.openxmlformats.org/drawingml/2006/main" xmlns:r="http://schemas.openxmlformats.org/officeDocument/2006/relationships" xmlns:p="http://schemas.openxmlformats.org/presentationml/2006/main">
  <p:tag name="HIDDENSTRINGTEXTBOXDEFAULTNAME123" val="HiddenStringTextBoxDefaultName123"/>
</p:tagLst>
</file>

<file path=ppt/tags/tag3.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4.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5.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6.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heme/theme1.xml><?xml version="1.0" encoding="utf-8"?>
<a:theme xmlns:a="http://schemas.openxmlformats.org/drawingml/2006/main" name="Office Theme">
  <a:themeElements>
    <a:clrScheme name="Custom 2">
      <a:dk1>
        <a:srgbClr val="2C2C33"/>
      </a:dk1>
      <a:lt1>
        <a:srgbClr val="FFFFFF"/>
      </a:lt1>
      <a:dk2>
        <a:srgbClr val="7E7E7C"/>
      </a:dk2>
      <a:lt2>
        <a:srgbClr val="E5E2E0"/>
      </a:lt2>
      <a:accent1>
        <a:srgbClr val="002C71"/>
      </a:accent1>
      <a:accent2>
        <a:srgbClr val="A15995"/>
      </a:accent2>
      <a:accent3>
        <a:srgbClr val="009B51"/>
      </a:accent3>
      <a:accent4>
        <a:srgbClr val="0071AB"/>
      </a:accent4>
      <a:accent5>
        <a:srgbClr val="F1C300"/>
      </a:accent5>
      <a:accent6>
        <a:srgbClr val="76232F"/>
      </a:accent6>
      <a:hlink>
        <a:srgbClr val="0563C1"/>
      </a:hlink>
      <a:folHlink>
        <a:srgbClr val="954F72"/>
      </a:folHlink>
    </a:clrScheme>
    <a:fontScheme name="Candara">
      <a:maj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8631407A6B3D42917508811A0C092E" ma:contentTypeVersion="0" ma:contentTypeDescription="Create a new document." ma:contentTypeScope="" ma:versionID="88a97a40d1617ff79c7dd39d4e7dcaf8">
  <xsd:schema xmlns:xsd="http://www.w3.org/2001/XMLSchema" xmlns:xs="http://www.w3.org/2001/XMLSchema" xmlns:p="http://schemas.microsoft.com/office/2006/metadata/properties" xmlns:ns2="bdb923d3-2dae-4f59-a8f7-ec97bb8a3e3e" targetNamespace="http://schemas.microsoft.com/office/2006/metadata/properties" ma:root="true" ma:fieldsID="e5650a8657da7c8e153a01494a3cc06d" ns2:_="">
    <xsd:import namespace="bdb923d3-2dae-4f59-a8f7-ec97bb8a3e3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b923d3-2dae-4f59-a8f7-ec97bb8a3e3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bdb923d3-2dae-4f59-a8f7-ec97bb8a3e3e">UFEEWPU6MDMY-16-6</_dlc_DocId>
    <_dlc_DocIdUrl xmlns="bdb923d3-2dae-4f59-a8f7-ec97bb8a3e3e">
      <Url>http://sites.mercer.com/sites/Branding/_layouts/DocIdRedir.aspx?ID=UFEEWPU6MDMY-16-6</Url>
      <Description>UFEEWPU6MDMY-16-6</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9A5323-C661-464B-B94D-E08E499F27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b923d3-2dae-4f59-a8f7-ec97bb8a3e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E56518-EC17-4C94-BC2A-AA61A83DD243}">
  <ds:schemaRefs>
    <ds:schemaRef ds:uri="http://schemas.microsoft.com/sharepoint/events"/>
  </ds:schemaRefs>
</ds:datastoreItem>
</file>

<file path=customXml/itemProps3.xml><?xml version="1.0" encoding="utf-8"?>
<ds:datastoreItem xmlns:ds="http://schemas.openxmlformats.org/officeDocument/2006/customXml" ds:itemID="{4760A299-6150-4E03-AEDC-EA8B7C00C8E0}">
  <ds:schemaRefs>
    <ds:schemaRef ds:uri="http://schemas.microsoft.com/office/2006/metadata/properties"/>
    <ds:schemaRef ds:uri="http://schemas.microsoft.com/office/infopath/2007/PartnerControls"/>
    <ds:schemaRef ds:uri="http://purl.org/dc/terms/"/>
    <ds:schemaRef ds:uri="http://purl.org/dc/elements/1.1/"/>
    <ds:schemaRef ds:uri="http://www.w3.org/XML/1998/namespace"/>
    <ds:schemaRef ds:uri="http://schemas.microsoft.com/office/2006/documentManagement/types"/>
    <ds:schemaRef ds:uri="http://purl.org/dc/dcmitype/"/>
    <ds:schemaRef ds:uri="bdb923d3-2dae-4f59-a8f7-ec97bb8a3e3e"/>
    <ds:schemaRef ds:uri="http://schemas.openxmlformats.org/package/2006/metadata/core-properties"/>
  </ds:schemaRefs>
</ds:datastoreItem>
</file>

<file path=customXml/itemProps4.xml><?xml version="1.0" encoding="utf-8"?>
<ds:datastoreItem xmlns:ds="http://schemas.openxmlformats.org/officeDocument/2006/customXml" ds:itemID="{224B4D72-D2F5-4CA6-B345-A6443EF9A4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16464</TotalTime>
  <Words>6776</Words>
  <Application>Microsoft Office PowerPoint</Application>
  <PresentationFormat>Custom</PresentationFormat>
  <Paragraphs>723</Paragraphs>
  <Slides>41</Slides>
  <Notes>41</Notes>
  <HiddenSlides>0</HiddenSlides>
  <MMClips>40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Arial</vt:lpstr>
      <vt:lpstr>Calibri</vt:lpstr>
      <vt:lpstr>Calibri Light</vt:lpstr>
      <vt:lpstr>Candara</vt:lpstr>
      <vt:lpstr>Courier New</vt:lpstr>
      <vt:lpstr>Gentona</vt:lpstr>
      <vt:lpstr>Symbol</vt:lpstr>
      <vt:lpstr>System Font Regular</vt:lpstr>
      <vt:lpstr>Office Theme</vt:lpstr>
      <vt:lpstr>Custom Design</vt:lpstr>
      <vt:lpstr>2024 Benefits Enrollment Overview</vt:lpstr>
      <vt:lpstr>Today We’ll Discuss</vt:lpstr>
      <vt:lpstr>Benefits Enrollment Is October 11–31, 2023</vt:lpstr>
      <vt:lpstr>What’s New for 2024?</vt:lpstr>
      <vt:lpstr>New Medical Plan Options</vt:lpstr>
      <vt:lpstr>New Health Care Advocacy Service:  Quantum Health</vt:lpstr>
      <vt:lpstr>Quantum Health Advocacy Service</vt:lpstr>
      <vt:lpstr>New Pharmacy Benefits Manager</vt:lpstr>
      <vt:lpstr>One Card for Medical and Prescription Drugs </vt:lpstr>
      <vt:lpstr>Additional Changes</vt:lpstr>
      <vt:lpstr>Increased Limits for Tax-Advantaged Accounts</vt:lpstr>
      <vt:lpstr>Commuter Assistance Program </vt:lpstr>
      <vt:lpstr>More About Your JHU Benefits</vt:lpstr>
      <vt:lpstr>Medical Plan Options </vt:lpstr>
      <vt:lpstr>Telehealth Can Save You Time and Money!</vt:lpstr>
      <vt:lpstr>Medical Plan Options</vt:lpstr>
      <vt:lpstr>Medical Plan Options</vt:lpstr>
      <vt:lpstr>Medical Plan Options</vt:lpstr>
      <vt:lpstr>Medical Plan Options </vt:lpstr>
      <vt:lpstr>Medical Plan Options </vt:lpstr>
      <vt:lpstr>Health Savings Accounts (HSAs)</vt:lpstr>
      <vt:lpstr>Dental Plan Options </vt:lpstr>
      <vt:lpstr>EyeMed Vision Plan </vt:lpstr>
      <vt:lpstr>Flexible Spending Accounts (FSAs)</vt:lpstr>
      <vt:lpstr>Comparing Health Care Spending Accounts</vt:lpstr>
      <vt:lpstr>Child Care Voucher and Scholarships </vt:lpstr>
      <vt:lpstr>Basic and Supplemental Life Insurance </vt:lpstr>
      <vt:lpstr>Dependent Life Insurance </vt:lpstr>
      <vt:lpstr>Disability Protection </vt:lpstr>
      <vt:lpstr> Accidental Death and Dismemberment  (AD&amp;D) Insurance </vt:lpstr>
      <vt:lpstr> Voluntary Benefits  </vt:lpstr>
      <vt:lpstr> Other Benefits That Support Your Well-Being  </vt:lpstr>
      <vt:lpstr>Actions Needed</vt:lpstr>
      <vt:lpstr>Elections That Require Action </vt:lpstr>
      <vt:lpstr>Choosing Your Medical Plan</vt:lpstr>
      <vt:lpstr>Elections That Will Carry Over </vt:lpstr>
      <vt:lpstr>Hopkins Community Programs</vt:lpstr>
      <vt:lpstr>Where to Learn More and Get Help</vt:lpstr>
      <vt:lpstr>Interactive Decision Support</vt:lpstr>
      <vt:lpstr>Learn More and Get Help Making Decisions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RPIC Advisory Workgroups and  403(b) Litigation and Settlement  SPG Update</dc:title>
  <dc:creator>Syma Siddiqui</dc:creator>
  <cp:lastModifiedBy>Michael McCormick</cp:lastModifiedBy>
  <cp:revision>690</cp:revision>
  <cp:lastPrinted>2023-10-09T15:31:35Z</cp:lastPrinted>
  <dcterms:modified xsi:type="dcterms:W3CDTF">2023-10-09T17:46:43Z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
    <vt:lpwstr>nonhesmow1868</vt:lpwstr>
  </property>
</Properties>
</file>