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823" r:id="rId5"/>
    <p:sldMasterId id="2147483831" r:id="rId6"/>
  </p:sldMasterIdLst>
  <p:notesMasterIdLst>
    <p:notesMasterId r:id="rId21"/>
  </p:notesMasterIdLst>
  <p:handoutMasterIdLst>
    <p:handoutMasterId r:id="rId22"/>
  </p:handoutMasterIdLst>
  <p:sldIdLst>
    <p:sldId id="1305" r:id="rId7"/>
    <p:sldId id="1362" r:id="rId8"/>
    <p:sldId id="1407" r:id="rId9"/>
    <p:sldId id="1448" r:id="rId10"/>
    <p:sldId id="1441" r:id="rId11"/>
    <p:sldId id="1450" r:id="rId12"/>
    <p:sldId id="1443" r:id="rId13"/>
    <p:sldId id="1442" r:id="rId14"/>
    <p:sldId id="1405" r:id="rId15"/>
    <p:sldId id="1444" r:id="rId16"/>
    <p:sldId id="1447" r:id="rId17"/>
    <p:sldId id="1449" r:id="rId18"/>
    <p:sldId id="1384" r:id="rId19"/>
    <p:sldId id="1309" r:id="rId20"/>
  </p:sldIdLst>
  <p:sldSz cx="11887200" cy="8229600"/>
  <p:notesSz cx="7010400" cy="9296400"/>
  <p:defaultTextStyle>
    <a:defPPr>
      <a:defRPr lang="en-US"/>
    </a:defPPr>
    <a:lvl1pPr marL="0" algn="l" defTabSz="1015660" rtl="0" eaLnBrk="1" latinLnBrk="0" hangingPunct="1">
      <a:defRPr sz="2000" kern="1200">
        <a:solidFill>
          <a:schemeClr val="tx1"/>
        </a:solidFill>
        <a:latin typeface="+mn-lt"/>
        <a:ea typeface="+mn-ea"/>
        <a:cs typeface="+mn-cs"/>
      </a:defRPr>
    </a:lvl1pPr>
    <a:lvl2pPr marL="507831" algn="l" defTabSz="1015660" rtl="0" eaLnBrk="1" latinLnBrk="0" hangingPunct="1">
      <a:defRPr sz="2000" kern="1200">
        <a:solidFill>
          <a:schemeClr val="tx1"/>
        </a:solidFill>
        <a:latin typeface="+mn-lt"/>
        <a:ea typeface="+mn-ea"/>
        <a:cs typeface="+mn-cs"/>
      </a:defRPr>
    </a:lvl2pPr>
    <a:lvl3pPr marL="1015660" algn="l" defTabSz="1015660" rtl="0" eaLnBrk="1" latinLnBrk="0" hangingPunct="1">
      <a:defRPr sz="2000" kern="1200">
        <a:solidFill>
          <a:schemeClr val="tx1"/>
        </a:solidFill>
        <a:latin typeface="+mn-lt"/>
        <a:ea typeface="+mn-ea"/>
        <a:cs typeface="+mn-cs"/>
      </a:defRPr>
    </a:lvl3pPr>
    <a:lvl4pPr marL="1523492" algn="l" defTabSz="1015660" rtl="0" eaLnBrk="1" latinLnBrk="0" hangingPunct="1">
      <a:defRPr sz="2000" kern="1200">
        <a:solidFill>
          <a:schemeClr val="tx1"/>
        </a:solidFill>
        <a:latin typeface="+mn-lt"/>
        <a:ea typeface="+mn-ea"/>
        <a:cs typeface="+mn-cs"/>
      </a:defRPr>
    </a:lvl4pPr>
    <a:lvl5pPr marL="2031323" algn="l" defTabSz="1015660" rtl="0" eaLnBrk="1" latinLnBrk="0" hangingPunct="1">
      <a:defRPr sz="2000" kern="1200">
        <a:solidFill>
          <a:schemeClr val="tx1"/>
        </a:solidFill>
        <a:latin typeface="+mn-lt"/>
        <a:ea typeface="+mn-ea"/>
        <a:cs typeface="+mn-cs"/>
      </a:defRPr>
    </a:lvl5pPr>
    <a:lvl6pPr marL="2539152" algn="l" defTabSz="1015660" rtl="0" eaLnBrk="1" latinLnBrk="0" hangingPunct="1">
      <a:defRPr sz="2000" kern="1200">
        <a:solidFill>
          <a:schemeClr val="tx1"/>
        </a:solidFill>
        <a:latin typeface="+mn-lt"/>
        <a:ea typeface="+mn-ea"/>
        <a:cs typeface="+mn-cs"/>
      </a:defRPr>
    </a:lvl6pPr>
    <a:lvl7pPr marL="3046984" algn="l" defTabSz="1015660" rtl="0" eaLnBrk="1" latinLnBrk="0" hangingPunct="1">
      <a:defRPr sz="2000" kern="1200">
        <a:solidFill>
          <a:schemeClr val="tx1"/>
        </a:solidFill>
        <a:latin typeface="+mn-lt"/>
        <a:ea typeface="+mn-ea"/>
        <a:cs typeface="+mn-cs"/>
      </a:defRPr>
    </a:lvl7pPr>
    <a:lvl8pPr marL="3554814" algn="l" defTabSz="1015660" rtl="0" eaLnBrk="1" latinLnBrk="0" hangingPunct="1">
      <a:defRPr sz="2000" kern="1200">
        <a:solidFill>
          <a:schemeClr val="tx1"/>
        </a:solidFill>
        <a:latin typeface="+mn-lt"/>
        <a:ea typeface="+mn-ea"/>
        <a:cs typeface="+mn-cs"/>
      </a:defRPr>
    </a:lvl8pPr>
    <a:lvl9pPr marL="4062647" algn="l" defTabSz="1015660"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8" userDrawn="1">
          <p15:clr>
            <a:srgbClr val="A4A3A4"/>
          </p15:clr>
        </p15:guide>
        <p15:guide id="2" orient="horz" pos="4750" userDrawn="1">
          <p15:clr>
            <a:srgbClr val="A4A3A4"/>
          </p15:clr>
        </p15:guide>
        <p15:guide id="3" pos="349" userDrawn="1">
          <p15:clr>
            <a:srgbClr val="A4A3A4"/>
          </p15:clr>
        </p15:guide>
        <p15:guide id="4" pos="714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673813-A842-6AC6-9299-F05C7F4061B8}" name="Diana Abbott" initials="DA" userId="S::dabbott5@jh.edu::61ca8bac-9f00-4224-ae79-cb57edd45f43" providerId="AD"/>
  <p188:author id="{4D50A131-FE50-4A1E-A765-ED1D5F930EAE}" name="Magee, Colleen" initials="MC" userId="S::CEM@segalbenz.com::7264750b-0db7-4253-b49a-3cc1df7768d7" providerId="AD"/>
  <p188:author id="{2DFBBDA8-E396-0C8B-43EF-7322C67CA97F}" name="Darlene Kurek" initials="DK" userId="S::dkurek3@jh.edu::d5bf094d-d951-480e-986b-669574f30882" providerId="AD"/>
  <p188:author id="{08ED06C8-0139-BDCB-B627-A2FFBCD7B6A6}" name="Snow, Phoebe" initials="SP" userId="S::psnow@segalbenz.com::db483789-8dc4-4d2d-abc1-6dfb9948064c" providerId="AD"/>
  <p188:author id="{4B0A78EF-56DC-347C-83F2-A9EABC191A84}" name="Yost, Megan" initials="YM" userId="S::myost@segalbenz.com::ab0a7ca7-2e8d-4092-9fab-ce51e397bc28" providerId="AD"/>
  <p188:author id="{C2D920F1-C056-01D0-2560-82A53376313B}" name="Fuentes, Megan" initials="" userId="S::mfuentes@segalbenz.com::fffea2ea-47fa-47e6-a2a2-3cdfcb121c1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Kate Kressler" initials="KK" lastIdx="36" clrIdx="0"/>
  <p:cmAuthor id="1" name="Summers, Elizabeth" initials="SE" lastIdx="6" clrIdx="1"/>
  <p:cmAuthor id="2" name="Brewer, Brittaney" initials="BB" lastIdx="12" clrIdx="2"/>
  <p:cmAuthor id="3" name="Arnold, Mary Beth" initials="AMB" lastIdx="3" clrIdx="3"/>
  <p:cmAuthor id="4" name="Meredith Stewart" initials="MS" lastIdx="3" clrIdx="4"/>
  <p:cmAuthor id="5" name="Rourke, Sara" initials="RS" lastIdx="2" clrIdx="5"/>
  <p:cmAuthor id="6" name="Menard, Elizabeth" initials="ME" lastIdx="1" clrIdx="6"/>
  <p:cmAuthor id="7" name="Menard, Lizzy" initials="ML" lastIdx="18" clrIdx="7">
    <p:extLst>
      <p:ext uri="{19B8F6BF-5375-455C-9EA6-DF929625EA0E}">
        <p15:presenceInfo xmlns:p15="http://schemas.microsoft.com/office/powerpoint/2012/main" userId="S-1-5-21-2140084481-2073829295-449275081-10139" providerId="AD"/>
      </p:ext>
    </p:extLst>
  </p:cmAuthor>
  <p:cmAuthor id="8" name="Kressler, Kate" initials="KK" lastIdx="23" clrIdx="8">
    <p:extLst>
      <p:ext uri="{19B8F6BF-5375-455C-9EA6-DF929625EA0E}">
        <p15:presenceInfo xmlns:p15="http://schemas.microsoft.com/office/powerpoint/2012/main" userId="S-1-5-21-2140084481-2073829295-449275081-60266817" providerId="AD"/>
      </p:ext>
    </p:extLst>
  </p:cmAuthor>
  <p:cmAuthor id="9" name="Syma Siddiqui" initials="SS" lastIdx="26" clrIdx="9">
    <p:extLst>
      <p:ext uri="{19B8F6BF-5375-455C-9EA6-DF929625EA0E}">
        <p15:presenceInfo xmlns:p15="http://schemas.microsoft.com/office/powerpoint/2012/main" userId="S-1-5-21-1214440339-484763869-725345543-4940337" providerId="AD"/>
      </p:ext>
    </p:extLst>
  </p:cmAuthor>
  <p:cmAuthor id="10" name="Joel Searfoss" initials="JS" lastIdx="19" clrIdx="10">
    <p:extLst>
      <p:ext uri="{19B8F6BF-5375-455C-9EA6-DF929625EA0E}">
        <p15:presenceInfo xmlns:p15="http://schemas.microsoft.com/office/powerpoint/2012/main" userId="S-1-5-21-1214440339-484763869-725345543-4930934" providerId="AD"/>
      </p:ext>
    </p:extLst>
  </p:cmAuthor>
  <p:cmAuthor id="11" name="Nicole Smith" initials="NS" lastIdx="3" clrIdx="11">
    <p:extLst>
      <p:ext uri="{19B8F6BF-5375-455C-9EA6-DF929625EA0E}">
        <p15:presenceInfo xmlns:p15="http://schemas.microsoft.com/office/powerpoint/2012/main" userId="S-1-5-21-1214440339-484763869-725345543-4253688" providerId="AD"/>
      </p:ext>
    </p:extLst>
  </p:cmAuthor>
  <p:cmAuthor id="12" name="Shelly Geasler" initials="SG" lastIdx="1" clrIdx="12">
    <p:extLst>
      <p:ext uri="{19B8F6BF-5375-455C-9EA6-DF929625EA0E}">
        <p15:presenceInfo xmlns:p15="http://schemas.microsoft.com/office/powerpoint/2012/main" userId="4a47777ce27f8fe3" providerId="Windows Live"/>
      </p:ext>
    </p:extLst>
  </p:cmAuthor>
  <p:cmAuthor id="13" name="April Floyd" initials="AF" lastIdx="7" clrIdx="13">
    <p:extLst>
      <p:ext uri="{19B8F6BF-5375-455C-9EA6-DF929625EA0E}">
        <p15:presenceInfo xmlns:p15="http://schemas.microsoft.com/office/powerpoint/2012/main" userId="S-1-5-21-1214440339-484763869-725345543-5049045" providerId="AD"/>
      </p:ext>
    </p:extLst>
  </p:cmAuthor>
  <p:cmAuthor id="14" name="Yost, Megan" initials="YM" lastIdx="19" clrIdx="14">
    <p:extLst>
      <p:ext uri="{19B8F6BF-5375-455C-9EA6-DF929625EA0E}">
        <p15:presenceInfo xmlns:p15="http://schemas.microsoft.com/office/powerpoint/2012/main" userId="S::myost@segalbenz.com::ab0a7ca7-2e8d-4092-9fab-ce51e397bc28" providerId="AD"/>
      </p:ext>
    </p:extLst>
  </p:cmAuthor>
  <p:cmAuthor id="15" name="Fielder, Noel" initials="FN" lastIdx="11" clrIdx="15">
    <p:extLst>
      <p:ext uri="{19B8F6BF-5375-455C-9EA6-DF929625EA0E}">
        <p15:presenceInfo xmlns:p15="http://schemas.microsoft.com/office/powerpoint/2012/main" userId="S-1-5-21-3990672265-3101368681-3620079621-53056" providerId="AD"/>
      </p:ext>
    </p:extLst>
  </p:cmAuthor>
  <p:cmAuthor id="16" name="Guerra, Emily" initials="GE" lastIdx="19" clrIdx="16">
    <p:extLst>
      <p:ext uri="{19B8F6BF-5375-455C-9EA6-DF929625EA0E}">
        <p15:presenceInfo xmlns:p15="http://schemas.microsoft.com/office/powerpoint/2012/main" userId="S-1-5-21-2427478449-4063828735-1968950468-130266" providerId="AD"/>
      </p:ext>
    </p:extLst>
  </p:cmAuthor>
  <p:cmAuthor id="17" name="Diana Abbott" initials="DA" lastIdx="1" clrIdx="17">
    <p:extLst>
      <p:ext uri="{19B8F6BF-5375-455C-9EA6-DF929625EA0E}">
        <p15:presenceInfo xmlns:p15="http://schemas.microsoft.com/office/powerpoint/2012/main" userId="S::dabbott5@jh.edu::61ca8bac-9f00-4224-ae79-cb57edd45f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CE"/>
    <a:srgbClr val="68ACE5"/>
    <a:srgbClr val="69CABC"/>
    <a:srgbClr val="9C92BC"/>
    <a:srgbClr val="0FB694"/>
    <a:srgbClr val="002C77"/>
    <a:srgbClr val="195883"/>
    <a:srgbClr val="0070C0"/>
    <a:srgbClr val="006D9E"/>
    <a:srgbClr val="344A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254" autoAdjust="0"/>
    <p:restoredTop sz="95165" autoAdjust="0"/>
  </p:normalViewPr>
  <p:slideViewPr>
    <p:cSldViewPr snapToGrid="0" showGuides="1">
      <p:cViewPr varScale="1">
        <p:scale>
          <a:sx n="91" d="100"/>
          <a:sy n="91" d="100"/>
        </p:scale>
        <p:origin x="678" y="66"/>
      </p:cViewPr>
      <p:guideLst>
        <p:guide orient="horz" pos="968"/>
        <p:guide orient="horz" pos="4750"/>
        <p:guide pos="349"/>
        <p:guide pos="7145"/>
      </p:guideLst>
    </p:cSldViewPr>
  </p:slideViewPr>
  <p:notesTextViewPr>
    <p:cViewPr>
      <p:scale>
        <a:sx n="150" d="100"/>
        <a:sy n="15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579" cy="464315"/>
          </a:xfrm>
          <a:prstGeom prst="rect">
            <a:avLst/>
          </a:prstGeom>
        </p:spPr>
        <p:txBody>
          <a:bodyPr vert="horz" lIns="85992" tIns="42997" rIns="85992" bIns="42997" rtlCol="0"/>
          <a:lstStyle>
            <a:lvl1pPr algn="l">
              <a:defRPr sz="1100"/>
            </a:lvl1pPr>
          </a:lstStyle>
          <a:p>
            <a:endParaRPr lang="en-US" dirty="0"/>
          </a:p>
        </p:txBody>
      </p:sp>
      <p:sp>
        <p:nvSpPr>
          <p:cNvPr id="3" name="Date Placeholder 2"/>
          <p:cNvSpPr>
            <a:spLocks noGrp="1"/>
          </p:cNvSpPr>
          <p:nvPr>
            <p:ph type="dt" sz="quarter" idx="1"/>
          </p:nvPr>
        </p:nvSpPr>
        <p:spPr>
          <a:xfrm>
            <a:off x="3971254" y="1"/>
            <a:ext cx="3037578" cy="464315"/>
          </a:xfrm>
          <a:prstGeom prst="rect">
            <a:avLst/>
          </a:prstGeom>
        </p:spPr>
        <p:txBody>
          <a:bodyPr vert="horz" lIns="85992" tIns="42997" rIns="85992" bIns="42997" rtlCol="0"/>
          <a:lstStyle>
            <a:lvl1pPr algn="r">
              <a:defRPr sz="1100"/>
            </a:lvl1pPr>
          </a:lstStyle>
          <a:p>
            <a:fld id="{6617D2FE-04A3-47EB-BAFA-E782AC0EA70D}" type="datetimeFigureOut">
              <a:rPr lang="en-US" smtClean="0"/>
              <a:t>2/28/2024</a:t>
            </a:fld>
            <a:endParaRPr lang="en-US" dirty="0"/>
          </a:p>
        </p:txBody>
      </p:sp>
      <p:sp>
        <p:nvSpPr>
          <p:cNvPr id="4" name="Footer Placeholder 3"/>
          <p:cNvSpPr>
            <a:spLocks noGrp="1"/>
          </p:cNvSpPr>
          <p:nvPr>
            <p:ph type="ftr" sz="quarter" idx="2"/>
          </p:nvPr>
        </p:nvSpPr>
        <p:spPr>
          <a:xfrm>
            <a:off x="2" y="8830644"/>
            <a:ext cx="3037579" cy="464315"/>
          </a:xfrm>
          <a:prstGeom prst="rect">
            <a:avLst/>
          </a:prstGeom>
        </p:spPr>
        <p:txBody>
          <a:bodyPr vert="horz" lIns="85992" tIns="42997" rIns="85992" bIns="42997" rtlCol="0" anchor="b"/>
          <a:lstStyle>
            <a:lvl1pPr algn="l">
              <a:defRPr sz="1100"/>
            </a:lvl1pPr>
          </a:lstStyle>
          <a:p>
            <a:endParaRPr lang="en-US" dirty="0"/>
          </a:p>
        </p:txBody>
      </p:sp>
      <p:sp>
        <p:nvSpPr>
          <p:cNvPr id="5" name="Slide Number Placeholder 4"/>
          <p:cNvSpPr>
            <a:spLocks noGrp="1"/>
          </p:cNvSpPr>
          <p:nvPr>
            <p:ph type="sldNum" sz="quarter" idx="3"/>
          </p:nvPr>
        </p:nvSpPr>
        <p:spPr>
          <a:xfrm>
            <a:off x="3971254" y="8830644"/>
            <a:ext cx="3037578" cy="464315"/>
          </a:xfrm>
          <a:prstGeom prst="rect">
            <a:avLst/>
          </a:prstGeom>
        </p:spPr>
        <p:txBody>
          <a:bodyPr vert="horz" lIns="85992" tIns="42997" rIns="85992" bIns="42997" rtlCol="0" anchor="b"/>
          <a:lstStyle>
            <a:lvl1pPr algn="r">
              <a:defRPr sz="1100"/>
            </a:lvl1pPr>
          </a:lstStyle>
          <a:p>
            <a:fld id="{9D6060C1-20D1-45D1-8849-33D1278537DC}" type="slidenum">
              <a:rPr lang="en-US" smtClean="0"/>
              <a:t>‹#›</a:t>
            </a:fld>
            <a:endParaRPr lang="en-US" dirty="0"/>
          </a:p>
        </p:txBody>
      </p:sp>
    </p:spTree>
    <p:extLst>
      <p:ext uri="{BB962C8B-B14F-4D97-AF65-F5344CB8AC3E}">
        <p14:creationId xmlns:p14="http://schemas.microsoft.com/office/powerpoint/2010/main" val="3351115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7840" cy="464820"/>
          </a:xfrm>
          <a:prstGeom prst="rect">
            <a:avLst/>
          </a:prstGeom>
        </p:spPr>
        <p:txBody>
          <a:bodyPr vert="horz" lIns="93173" tIns="46587" rIns="93173" bIns="46587" rtlCol="0"/>
          <a:lstStyle>
            <a:lvl1pPr algn="l">
              <a:defRPr sz="1200"/>
            </a:lvl1pPr>
          </a:lstStyle>
          <a:p>
            <a:endParaRPr lang="en-GB" dirty="0"/>
          </a:p>
        </p:txBody>
      </p:sp>
      <p:sp>
        <p:nvSpPr>
          <p:cNvPr id="3" name="Date Placeholder 2"/>
          <p:cNvSpPr>
            <a:spLocks noGrp="1"/>
          </p:cNvSpPr>
          <p:nvPr>
            <p:ph type="dt" idx="1"/>
          </p:nvPr>
        </p:nvSpPr>
        <p:spPr>
          <a:xfrm>
            <a:off x="3970940" y="2"/>
            <a:ext cx="3037840" cy="464820"/>
          </a:xfrm>
          <a:prstGeom prst="rect">
            <a:avLst/>
          </a:prstGeom>
        </p:spPr>
        <p:txBody>
          <a:bodyPr vert="horz" lIns="93173" tIns="46587" rIns="93173" bIns="46587" rtlCol="0"/>
          <a:lstStyle>
            <a:lvl1pPr algn="r">
              <a:defRPr sz="1200"/>
            </a:lvl1pPr>
          </a:lstStyle>
          <a:p>
            <a:fld id="{A74C4738-9AF8-4E84-817C-AC46EF018A68}" type="datetimeFigureOut">
              <a:rPr lang="en-GB" smtClean="0"/>
              <a:t>28/02/2024</a:t>
            </a:fld>
            <a:endParaRPr lang="en-GB" dirty="0"/>
          </a:p>
        </p:txBody>
      </p:sp>
      <p:sp>
        <p:nvSpPr>
          <p:cNvPr id="4" name="Slide Image Placeholder 3"/>
          <p:cNvSpPr>
            <a:spLocks noGrp="1" noRot="1" noChangeAspect="1"/>
          </p:cNvSpPr>
          <p:nvPr>
            <p:ph type="sldImg" idx="2"/>
          </p:nvPr>
        </p:nvSpPr>
        <p:spPr>
          <a:xfrm>
            <a:off x="989013" y="698500"/>
            <a:ext cx="5032375" cy="3484563"/>
          </a:xfrm>
          <a:prstGeom prst="rect">
            <a:avLst/>
          </a:prstGeom>
          <a:noFill/>
          <a:ln w="12700">
            <a:solidFill>
              <a:prstClr val="black"/>
            </a:solidFill>
          </a:ln>
        </p:spPr>
        <p:txBody>
          <a:bodyPr vert="horz" lIns="93173" tIns="46587" rIns="93173" bIns="46587" rtlCol="0" anchor="ctr"/>
          <a:lstStyle/>
          <a:p>
            <a:endParaRPr lang="en-GB"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3" tIns="46587" rIns="93173"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8829969"/>
            <a:ext cx="3037840" cy="464820"/>
          </a:xfrm>
          <a:prstGeom prst="rect">
            <a:avLst/>
          </a:prstGeom>
        </p:spPr>
        <p:txBody>
          <a:bodyPr vert="horz" lIns="93173" tIns="46587" rIns="93173" bIns="46587"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70940" y="8829969"/>
            <a:ext cx="3037840" cy="464820"/>
          </a:xfrm>
          <a:prstGeom prst="rect">
            <a:avLst/>
          </a:prstGeom>
        </p:spPr>
        <p:txBody>
          <a:bodyPr vert="horz" lIns="93173" tIns="46587" rIns="93173" bIns="46587" rtlCol="0" anchor="b"/>
          <a:lstStyle>
            <a:lvl1pPr algn="r">
              <a:defRPr sz="1200"/>
            </a:lvl1pPr>
          </a:lstStyle>
          <a:p>
            <a:fld id="{8D261C6A-B723-4626-8E07-ACAE984FA5FB}" type="slidenum">
              <a:rPr lang="en-GB" smtClean="0"/>
              <a:t>‹#›</a:t>
            </a:fld>
            <a:endParaRPr lang="en-GB" dirty="0"/>
          </a:p>
        </p:txBody>
      </p:sp>
    </p:spTree>
    <p:extLst>
      <p:ext uri="{BB962C8B-B14F-4D97-AF65-F5344CB8AC3E}">
        <p14:creationId xmlns:p14="http://schemas.microsoft.com/office/powerpoint/2010/main" val="2534266143"/>
      </p:ext>
    </p:extLst>
  </p:cSld>
  <p:clrMap bg1="lt1" tx1="dk1" bg2="lt2" tx2="dk2" accent1="accent1" accent2="accent2" accent3="accent3" accent4="accent4" accent5="accent5" accent6="accent6" hlink="hlink" folHlink="folHlink"/>
  <p:notesStyle>
    <a:lvl1pPr marL="0" algn="l" defTabSz="1015660" rtl="0" eaLnBrk="1" latinLnBrk="0" hangingPunct="1">
      <a:defRPr sz="1300" kern="1200">
        <a:solidFill>
          <a:schemeClr val="tx1"/>
        </a:solidFill>
        <a:latin typeface="+mn-lt"/>
        <a:ea typeface="+mn-ea"/>
        <a:cs typeface="+mn-cs"/>
      </a:defRPr>
    </a:lvl1pPr>
    <a:lvl2pPr marL="507831" algn="l" defTabSz="1015660" rtl="0" eaLnBrk="1" latinLnBrk="0" hangingPunct="1">
      <a:defRPr sz="1300" kern="1200">
        <a:solidFill>
          <a:schemeClr val="tx1"/>
        </a:solidFill>
        <a:latin typeface="+mn-lt"/>
        <a:ea typeface="+mn-ea"/>
        <a:cs typeface="+mn-cs"/>
      </a:defRPr>
    </a:lvl2pPr>
    <a:lvl3pPr marL="1015660" algn="l" defTabSz="1015660" rtl="0" eaLnBrk="1" latinLnBrk="0" hangingPunct="1">
      <a:defRPr sz="1300" kern="1200">
        <a:solidFill>
          <a:schemeClr val="tx1"/>
        </a:solidFill>
        <a:latin typeface="+mn-lt"/>
        <a:ea typeface="+mn-ea"/>
        <a:cs typeface="+mn-cs"/>
      </a:defRPr>
    </a:lvl3pPr>
    <a:lvl4pPr marL="1523492" algn="l" defTabSz="1015660" rtl="0" eaLnBrk="1" latinLnBrk="0" hangingPunct="1">
      <a:defRPr sz="1300" kern="1200">
        <a:solidFill>
          <a:schemeClr val="tx1"/>
        </a:solidFill>
        <a:latin typeface="+mn-lt"/>
        <a:ea typeface="+mn-ea"/>
        <a:cs typeface="+mn-cs"/>
      </a:defRPr>
    </a:lvl4pPr>
    <a:lvl5pPr marL="2031323" algn="l" defTabSz="1015660" rtl="0" eaLnBrk="1" latinLnBrk="0" hangingPunct="1">
      <a:defRPr sz="1300" kern="1200">
        <a:solidFill>
          <a:schemeClr val="tx1"/>
        </a:solidFill>
        <a:latin typeface="+mn-lt"/>
        <a:ea typeface="+mn-ea"/>
        <a:cs typeface="+mn-cs"/>
      </a:defRPr>
    </a:lvl5pPr>
    <a:lvl6pPr marL="2539152" algn="l" defTabSz="1015660" rtl="0" eaLnBrk="1" latinLnBrk="0" hangingPunct="1">
      <a:defRPr sz="1300" kern="1200">
        <a:solidFill>
          <a:schemeClr val="tx1"/>
        </a:solidFill>
        <a:latin typeface="+mn-lt"/>
        <a:ea typeface="+mn-ea"/>
        <a:cs typeface="+mn-cs"/>
      </a:defRPr>
    </a:lvl6pPr>
    <a:lvl7pPr marL="3046984" algn="l" defTabSz="1015660" rtl="0" eaLnBrk="1" latinLnBrk="0" hangingPunct="1">
      <a:defRPr sz="1300" kern="1200">
        <a:solidFill>
          <a:schemeClr val="tx1"/>
        </a:solidFill>
        <a:latin typeface="+mn-lt"/>
        <a:ea typeface="+mn-ea"/>
        <a:cs typeface="+mn-cs"/>
      </a:defRPr>
    </a:lvl7pPr>
    <a:lvl8pPr marL="3554814" algn="l" defTabSz="1015660" rtl="0" eaLnBrk="1" latinLnBrk="0" hangingPunct="1">
      <a:defRPr sz="1300" kern="1200">
        <a:solidFill>
          <a:schemeClr val="tx1"/>
        </a:solidFill>
        <a:latin typeface="+mn-lt"/>
        <a:ea typeface="+mn-ea"/>
        <a:cs typeface="+mn-cs"/>
      </a:defRPr>
    </a:lvl8pPr>
    <a:lvl9pPr marL="4062647" algn="l" defTabSz="101566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quantumhealth.wistia.com/medias/xr8kgum64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buFontTx/>
              <a:buChar char="•"/>
            </a:pPr>
            <a:r>
              <a:rPr lang="en-US" dirty="0">
                <a:solidFill>
                  <a:srgbClr val="000000"/>
                </a:solidFill>
                <a:latin typeface="Arial" charset="0"/>
              </a:rPr>
              <a:t>Welcome to the 2024 benefits overview for retirees </a:t>
            </a:r>
            <a:endParaRPr lang="en-US" altLang="ja-JP" dirty="0">
              <a:solidFill>
                <a:srgbClr val="000000"/>
              </a:solidFill>
              <a:latin typeface="Arial" charset="0"/>
            </a:endParaRPr>
          </a:p>
          <a:p>
            <a:pPr marL="171450" indent="-171450" eaLnBrk="1" hangingPunct="1">
              <a:spcBef>
                <a:spcPct val="0"/>
              </a:spcBef>
              <a:buFontTx/>
              <a:buChar char="•"/>
            </a:pPr>
            <a:r>
              <a:rPr lang="en-US" dirty="0">
                <a:solidFill>
                  <a:srgbClr val="000000"/>
                </a:solidFill>
                <a:latin typeface="Arial" charset="0"/>
              </a:rPr>
              <a:t>The purpose of today</a:t>
            </a:r>
            <a:r>
              <a:rPr lang="ja-JP" altLang="en-US" dirty="0">
                <a:solidFill>
                  <a:srgbClr val="000000"/>
                </a:solidFill>
                <a:latin typeface="Arial" charset="0"/>
              </a:rPr>
              <a:t>’</a:t>
            </a:r>
            <a:r>
              <a:rPr lang="en-US" altLang="ja-JP" dirty="0">
                <a:solidFill>
                  <a:srgbClr val="000000"/>
                </a:solidFill>
                <a:latin typeface="Arial" charset="0"/>
              </a:rPr>
              <a:t>s meeting is to provide you with an overview of the benefits JHU will offer in 2024</a:t>
            </a:r>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0</a:t>
            </a:fld>
            <a:endParaRPr lang="en-GB" dirty="0"/>
          </a:p>
        </p:txBody>
      </p:sp>
    </p:spTree>
    <p:extLst>
      <p:ext uri="{BB962C8B-B14F-4D97-AF65-F5344CB8AC3E}">
        <p14:creationId xmlns:p14="http://schemas.microsoft.com/office/powerpoint/2010/main" val="1005404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12</a:t>
            </a:fld>
            <a:endParaRPr lang="en-GB" dirty="0"/>
          </a:p>
        </p:txBody>
      </p:sp>
    </p:spTree>
    <p:extLst>
      <p:ext uri="{BB962C8B-B14F-4D97-AF65-F5344CB8AC3E}">
        <p14:creationId xmlns:p14="http://schemas.microsoft.com/office/powerpoint/2010/main" val="336482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13</a:t>
            </a:fld>
            <a:endParaRPr lang="en-GB" dirty="0"/>
          </a:p>
        </p:txBody>
      </p:sp>
    </p:spTree>
    <p:extLst>
      <p:ext uri="{BB962C8B-B14F-4D97-AF65-F5344CB8AC3E}">
        <p14:creationId xmlns:p14="http://schemas.microsoft.com/office/powerpoint/2010/main" val="508324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1</a:t>
            </a:fld>
            <a:endParaRPr lang="en-GB" dirty="0"/>
          </a:p>
        </p:txBody>
      </p:sp>
    </p:spTree>
    <p:extLst>
      <p:ext uri="{BB962C8B-B14F-4D97-AF65-F5344CB8AC3E}">
        <p14:creationId xmlns:p14="http://schemas.microsoft.com/office/powerpoint/2010/main" val="3421253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300"/>
              </a:spcBef>
              <a:spcAft>
                <a:spcPts val="600"/>
              </a:spcAft>
              <a:buFont typeface="Arial" panose="020B0604020202020204" pitchFamily="34" charset="0"/>
              <a:buNone/>
            </a:pPr>
            <a:r>
              <a:rPr lang="en-US" sz="1800" dirty="0">
                <a:solidFill>
                  <a:srgbClr val="121A1F"/>
                </a:solidFill>
                <a:effectLst/>
                <a:latin typeface="Arial" panose="020B0604020202020204" pitchFamily="34" charset="0"/>
                <a:ea typeface="Arial" panose="020B0604020202020204" pitchFamily="34" charset="0"/>
                <a:cs typeface="Times New Roman" panose="02020603050405020304" pitchFamily="18" charset="0"/>
              </a:rPr>
              <a:t>Additional changes to note if you select the CareFirst medical plan:</a:t>
            </a:r>
          </a:p>
          <a:p>
            <a:pPr marL="0" marR="0" lvl="0" indent="0">
              <a:spcBef>
                <a:spcPts val="300"/>
              </a:spcBef>
              <a:spcAft>
                <a:spcPts val="600"/>
              </a:spcAft>
              <a:buFont typeface="Arial" panose="020B0604020202020204" pitchFamily="34" charset="0"/>
              <a:buNone/>
            </a:pPr>
            <a:endParaRPr lang="en-US" sz="1800" dirty="0">
              <a:solidFill>
                <a:srgbClr val="121A1F"/>
              </a:solidFill>
              <a:effectLst/>
              <a:latin typeface="Arial" panose="020B0604020202020204" pitchFamily="34" charset="0"/>
              <a:ea typeface="Arial" panose="020B0604020202020204" pitchFamily="34" charset="0"/>
              <a:cs typeface="Times New Roman" panose="02020603050405020304" pitchFamily="18" charset="0"/>
            </a:endParaRPr>
          </a:p>
          <a:p>
            <a:pPr marL="285750" marR="0" lvl="0" indent="-285750">
              <a:spcBef>
                <a:spcPts val="300"/>
              </a:spcBef>
              <a:spcAft>
                <a:spcPts val="600"/>
              </a:spcAft>
              <a:buFont typeface="Arial" panose="020B0604020202020204" pitchFamily="34" charset="0"/>
              <a:buChar char="•"/>
            </a:pPr>
            <a:r>
              <a:rPr lang="en-US" sz="1800" dirty="0">
                <a:solidFill>
                  <a:srgbClr val="121A1F"/>
                </a:solidFill>
                <a:effectLst/>
                <a:latin typeface="Arial" panose="020B0604020202020204" pitchFamily="34" charset="0"/>
                <a:ea typeface="Arial" panose="020B0604020202020204" pitchFamily="34" charset="0"/>
                <a:cs typeface="Times New Roman" panose="02020603050405020304" pitchFamily="18" charset="0"/>
              </a:rPr>
              <a:t>New this year, you’ll have a </a:t>
            </a:r>
            <a:r>
              <a:rPr lang="en-US" sz="1800" dirty="0">
                <a:solidFill>
                  <a:srgbClr val="121A1F"/>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combined out-of-pocket maximum (the most you’ll pay in a year for medical, mental health, and prescription drugs).</a:t>
            </a:r>
          </a:p>
          <a:p>
            <a:pPr marL="285750" marR="0" lvl="0" indent="-285750">
              <a:spcBef>
                <a:spcPts val="300"/>
              </a:spcBef>
              <a:spcAft>
                <a:spcPts val="600"/>
              </a:spcAft>
              <a:buFont typeface="Arial" panose="020B0604020202020204" pitchFamily="34" charset="0"/>
              <a:buChar char="•"/>
            </a:pPr>
            <a:r>
              <a:rPr lang="en-US" sz="1800" dirty="0">
                <a:solidFill>
                  <a:srgbClr val="121A1F"/>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Also new this year, you’ll need prior authorization for certain surgeries and services (these include </a:t>
            </a:r>
            <a:r>
              <a:rPr lang="en-US" sz="1800" dirty="0">
                <a:solidFill>
                  <a:srgbClr val="121A1F"/>
                </a:solidFill>
                <a:effectLst/>
                <a:latin typeface="Arial" panose="020B0604020202020204" pitchFamily="34" charset="0"/>
                <a:ea typeface="Arial" panose="020B0604020202020204" pitchFamily="34" charset="0"/>
                <a:cs typeface="Verdana" panose="020B0604030504040204" pitchFamily="34" charset="0"/>
              </a:rPr>
              <a:t>diagnostic tests and scans, oncology care and services, dialysis, transplants, hospice care, hospitalization, inpatient care—including inpatient and skilled nursing facility admissions—and medical equipment rentals or purchases).</a:t>
            </a:r>
            <a:r>
              <a:rPr lang="en-US" sz="2400" dirty="0">
                <a:effectLst/>
              </a:rPr>
              <a:t> </a:t>
            </a:r>
            <a:endParaRPr lang="en-US" sz="18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p>
            <a:pPr marL="285750" marR="0" lvl="0" indent="-285750">
              <a:spcBef>
                <a:spcPts val="300"/>
              </a:spcBef>
              <a:spcAft>
                <a:spcPts val="600"/>
              </a:spcAft>
              <a:buFont typeface="Arial" panose="020B0604020202020204" pitchFamily="34" charset="0"/>
              <a:buChar char="•"/>
            </a:pPr>
            <a:endParaRPr lang="en-US" sz="18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spcBef>
                <a:spcPts val="300"/>
              </a:spcBef>
              <a:spcAft>
                <a:spcPts val="600"/>
              </a:spcAft>
              <a:buFont typeface="Arial" panose="020B0604020202020204" pitchFamily="34" charset="0"/>
              <a:buNone/>
            </a:pPr>
            <a:r>
              <a:rPr lang="en-US" sz="18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[Read language about COVID-19 test kits]</a:t>
            </a:r>
          </a:p>
          <a:p>
            <a:pPr marL="0" marR="0" lvl="0" indent="0">
              <a:spcBef>
                <a:spcPts val="300"/>
              </a:spcBef>
              <a:spcAft>
                <a:spcPts val="600"/>
              </a:spcAft>
              <a:buFont typeface="Arial" panose="020B0604020202020204" pitchFamily="34" charset="0"/>
              <a:buNone/>
            </a:pPr>
            <a:endParaRPr lang="en-US" sz="18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1015660" rtl="0" eaLnBrk="1" fontAlgn="auto" latinLnBrk="0" hangingPunct="1">
              <a:lnSpc>
                <a:spcPct val="100000"/>
              </a:lnSpc>
              <a:spcBef>
                <a:spcPts val="300"/>
              </a:spcBef>
              <a:spcAft>
                <a:spcPts val="600"/>
              </a:spcAft>
              <a:buClrTx/>
              <a:buSzTx/>
              <a:buFont typeface="Arial" panose="020B0604020202020204" pitchFamily="34" charset="0"/>
              <a:buNone/>
              <a:tabLst/>
              <a:defRPr/>
            </a:pPr>
            <a:r>
              <a:rPr lang="en-US" sz="1800" dirty="0">
                <a:latin typeface="Arial" charset="0"/>
                <a:cs typeface="Arial" charset="0"/>
              </a:rPr>
              <a:t>Additionally, there will be modest increases to medical and dental premiums</a:t>
            </a:r>
          </a:p>
          <a:p>
            <a:pPr marL="285750" marR="0" lvl="0" indent="-285750">
              <a:spcBef>
                <a:spcPts val="300"/>
              </a:spcBef>
              <a:spcAft>
                <a:spcPts val="600"/>
              </a:spcAft>
              <a:buFont typeface="Arial" panose="020B0604020202020204" pitchFamily="34" charset="0"/>
              <a:buChar char="•"/>
            </a:pPr>
            <a:endParaRPr lang="en-US" sz="1800" b="1" dirty="0">
              <a:solidFill>
                <a:srgbClr val="121A1F"/>
              </a:solidFill>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2</a:t>
            </a:fld>
            <a:endParaRPr lang="en-GB" dirty="0"/>
          </a:p>
        </p:txBody>
      </p:sp>
    </p:spTree>
    <p:extLst>
      <p:ext uri="{BB962C8B-B14F-4D97-AF65-F5344CB8AC3E}">
        <p14:creationId xmlns:p14="http://schemas.microsoft.com/office/powerpoint/2010/main" val="4096835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15660" rtl="0" eaLnBrk="1" fontAlgn="auto" latinLnBrk="0" hangingPunct="1">
              <a:lnSpc>
                <a:spcPct val="100000"/>
              </a:lnSpc>
              <a:spcBef>
                <a:spcPts val="0"/>
              </a:spcBef>
              <a:spcAft>
                <a:spcPts val="0"/>
              </a:spcAft>
              <a:buClrTx/>
              <a:buSzTx/>
              <a:buFontTx/>
              <a:buNone/>
              <a:tabLst/>
              <a:defRPr/>
            </a:pPr>
            <a:r>
              <a:rPr lang="en-US" dirty="0"/>
              <a:t>Here are additional key features of the medical plans and how they compare [Walk through table]</a:t>
            </a:r>
          </a:p>
          <a:p>
            <a:pPr marL="0" marR="0" lvl="0" indent="0" algn="l" defTabSz="101566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01566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4</a:t>
            </a:fld>
            <a:endParaRPr lang="en-GB" dirty="0"/>
          </a:p>
        </p:txBody>
      </p:sp>
    </p:spTree>
    <p:extLst>
      <p:ext uri="{BB962C8B-B14F-4D97-AF65-F5344CB8AC3E}">
        <p14:creationId xmlns:p14="http://schemas.microsoft.com/office/powerpoint/2010/main" val="3436709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15660" rtl="0" eaLnBrk="1" fontAlgn="auto" latinLnBrk="0" hangingPunct="1">
              <a:lnSpc>
                <a:spcPct val="100000"/>
              </a:lnSpc>
              <a:spcBef>
                <a:spcPts val="0"/>
              </a:spcBef>
              <a:spcAft>
                <a:spcPts val="0"/>
              </a:spcAft>
              <a:buClrTx/>
              <a:buSzTx/>
              <a:buFontTx/>
              <a:buNone/>
              <a:tabLst/>
              <a:defRPr/>
            </a:pPr>
            <a:r>
              <a:rPr lang="en-US" dirty="0"/>
              <a:t>Here are additional key features of the medical plans and how they compare [Walk through table]</a:t>
            </a:r>
          </a:p>
          <a:p>
            <a:pPr marL="0" marR="0" lvl="0" indent="0" algn="l" defTabSz="101566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01566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5</a:t>
            </a:fld>
            <a:endParaRPr lang="en-GB" dirty="0"/>
          </a:p>
        </p:txBody>
      </p:sp>
    </p:spTree>
    <p:extLst>
      <p:ext uri="{BB962C8B-B14F-4D97-AF65-F5344CB8AC3E}">
        <p14:creationId xmlns:p14="http://schemas.microsoft.com/office/powerpoint/2010/main" val="2708944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Capital Rx will now serve as your pharmacy provider.</a:t>
            </a:r>
          </a:p>
          <a:p>
            <a:endParaRPr lang="en-US" sz="1800" dirty="0"/>
          </a:p>
          <a:p>
            <a:r>
              <a:rPr lang="en-US" sz="1800" dirty="0"/>
              <a:t>Capital Rx will oversee this list of approved prescription drugs (which is referred to as the “formulary”). They’ll also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process prescription drug claims.</a:t>
            </a:r>
          </a:p>
          <a:p>
            <a:endParaRPr lang="en-US" sz="1800" dirty="0">
              <a:effectLst/>
              <a:latin typeface="Arial" panose="020B0604020202020204" pitchFamily="34" charset="0"/>
              <a:cs typeface="Times New Roman" panose="02020603050405020304" pitchFamily="18" charset="0"/>
            </a:endParaRPr>
          </a:p>
          <a:p>
            <a:pPr marL="0" marR="0" lvl="0" indent="0" algn="l" defTabSz="101566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cs typeface="Times New Roman" panose="02020603050405020304" pitchFamily="18" charset="0"/>
              </a:rPr>
              <a:t>We’re excited about partnering with Capital Rx because of their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award-winning customer service. As you can see, </a:t>
            </a:r>
            <a:r>
              <a:rPr lang="en-US" sz="1800" dirty="0">
                <a:solidFill>
                  <a:srgbClr val="121A1F"/>
                </a:solidFill>
                <a:effectLst/>
                <a:latin typeface="Arial" panose="020B0604020202020204" pitchFamily="34" charset="0"/>
                <a:ea typeface="Arial" panose="020B0604020202020204" pitchFamily="34" charset="0"/>
                <a:cs typeface="Verdana" panose="020B0604030504040204" pitchFamily="34" charset="0"/>
              </a:rPr>
              <a:t>Capital Rx has a net promoter score of 96 (how likely someone is to recommend them), which is well above the industry average.</a:t>
            </a:r>
            <a:r>
              <a:rPr lang="en-US" sz="1800" dirty="0">
                <a:effectLst/>
              </a:rPr>
              <a:t> </a:t>
            </a:r>
            <a:endParaRPr lang="en-US" sz="1800" dirty="0"/>
          </a:p>
          <a:p>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Capital Rx will also partner with Optum Home delivery for mail order needs.  If you are currently utilizing mail order and an active prescription with  remaining refills, your prescription will roll over to Optum Home Delivery. This will happen in mid-April and you will receive a letter in the mail with next steps.  You will have to log in to set up your account and shipping information.   </a:t>
            </a:r>
          </a:p>
          <a:p>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Speciality medications will be managed through Optum or Johns Hopkins Onsite Pharmacy.  Your current prior authorization will carry over for 90 days and then you will receive instructions in the mail on next steps. </a:t>
            </a:r>
          </a:p>
        </p:txBody>
      </p:sp>
      <p:sp>
        <p:nvSpPr>
          <p:cNvPr id="4" name="Slide Number Placeholder 3"/>
          <p:cNvSpPr>
            <a:spLocks noGrp="1"/>
          </p:cNvSpPr>
          <p:nvPr>
            <p:ph type="sldNum" sz="quarter" idx="5"/>
          </p:nvPr>
        </p:nvSpPr>
        <p:spPr/>
        <p:txBody>
          <a:bodyPr/>
          <a:lstStyle/>
          <a:p>
            <a:fld id="{8D261C6A-B723-4626-8E07-ACAE984FA5FB}" type="slidenum">
              <a:rPr lang="en-GB" smtClean="0"/>
              <a:t>6</a:t>
            </a:fld>
            <a:endParaRPr lang="en-GB" dirty="0"/>
          </a:p>
        </p:txBody>
      </p:sp>
    </p:spTree>
    <p:extLst>
      <p:ext uri="{BB962C8B-B14F-4D97-AF65-F5344CB8AC3E}">
        <p14:creationId xmlns:p14="http://schemas.microsoft.com/office/powerpoint/2010/main" val="990092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have access to an enhanced service provided by Quantum Health.</a:t>
            </a:r>
          </a:p>
          <a:p>
            <a:endParaRPr lang="en-US" dirty="0"/>
          </a:p>
          <a:p>
            <a:r>
              <a:rPr lang="en-US" sz="1800" dirty="0">
                <a:solidFill>
                  <a:srgbClr val="121A1F"/>
                </a:solidFill>
                <a:effectLst/>
                <a:latin typeface="Arial" panose="020B0604020202020204" pitchFamily="34" charset="0"/>
                <a:ea typeface="Arial" panose="020B0604020202020204" pitchFamily="34" charset="0"/>
                <a:cs typeface="Verdana" panose="020B0604030504040204" pitchFamily="34" charset="0"/>
              </a:rPr>
              <a:t>Quantum Health is the industry-leading health care navigation and care coordination company. They </a:t>
            </a:r>
            <a:r>
              <a:rPr lang="en-US" dirty="0"/>
              <a:t>will be your go-to contact for all questions, both big and small, about your medical benefits.</a:t>
            </a:r>
          </a:p>
          <a:p>
            <a:endParaRPr lang="en-US" dirty="0"/>
          </a:p>
          <a:p>
            <a:pPr marL="0" marR="0" lvl="0" indent="0" algn="l" defTabSz="101566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Quantum Health will work with health care providers and CareFirst to make sure that you get the best care for the best cost and that your medical claims are paid correctly. They can also help you understand and connect with all the medical benefits available to you. When you don’t know where to begin, Quantum Health’s Care Coordinators can help.</a:t>
            </a:r>
          </a:p>
          <a:p>
            <a:pPr marL="0" marR="0" lvl="0" indent="0" algn="l" defTabSz="101566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101566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Care Coordinators are your personal team of nurses and medical benefits experts who work with you and your providers to make your care simpler and more affordable. They can help you find providers who understand your unique needs and background, and they can advocate on your behalf to ensure that you receive the best possible care. When you need help solving a claims issue, learning about your medical benefits, or dealing with anything else that can make your health care easier, you can contact Quantum Health online or over the phone.</a:t>
            </a:r>
          </a:p>
          <a:p>
            <a:pPr marL="0" marR="0" lvl="0" indent="0" algn="l" defTabSz="101566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101566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For example, they can help you [read list in slide]</a:t>
            </a:r>
          </a:p>
          <a:p>
            <a:pPr marL="0" marR="0" lvl="0" indent="0" algn="l" defTabSz="101566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7</a:t>
            </a:fld>
            <a:endParaRPr lang="en-GB" dirty="0"/>
          </a:p>
        </p:txBody>
      </p:sp>
    </p:spTree>
    <p:extLst>
      <p:ext uri="{BB962C8B-B14F-4D97-AF65-F5344CB8AC3E}">
        <p14:creationId xmlns:p14="http://schemas.microsoft.com/office/powerpoint/2010/main" val="3626259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little more about Quantum Health, in their own words.</a:t>
            </a:r>
          </a:p>
          <a:p>
            <a:endParaRPr lang="en-US" dirty="0"/>
          </a:p>
          <a:p>
            <a:pPr marL="0" marR="0" lvl="0" indent="0" algn="l" defTabSz="101566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[Embed video: </a:t>
            </a:r>
            <a:r>
              <a:rPr lang="en-US" sz="1800" b="1" u="sng" dirty="0">
                <a:solidFill>
                  <a:srgbClr val="F27220"/>
                </a:solidFill>
                <a:effectLst/>
                <a:latin typeface="Arial" panose="020B0604020202020204" pitchFamily="34" charset="0"/>
                <a:ea typeface="Times New Roman" panose="02020603050405020304" pitchFamily="18" charset="0"/>
                <a:cs typeface="Times New Roman" panose="02020603050405020304" pitchFamily="18" charset="0"/>
                <a:hlinkClick r:id="rId3"/>
              </a:rPr>
              <a:t>https://quantumhealth.wistia.com/medias/xr8kgum64g</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8</a:t>
            </a:fld>
            <a:endParaRPr lang="en-GB" dirty="0"/>
          </a:p>
        </p:txBody>
      </p:sp>
    </p:spTree>
    <p:extLst>
      <p:ext uri="{BB962C8B-B14F-4D97-AF65-F5344CB8AC3E}">
        <p14:creationId xmlns:p14="http://schemas.microsoft.com/office/powerpoint/2010/main" val="2072873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enroll in one of the CareFirst medical plans, you’ll receive one medical ID card with information about both your medical and pharmacy benefits. This includes contact info for Quantum Health and Capital Rx.</a:t>
            </a:r>
          </a:p>
          <a:p>
            <a:endParaRPr lang="en-US" dirty="0"/>
          </a:p>
          <a:p>
            <a:r>
              <a:rPr lang="en-US" dirty="0"/>
              <a:t>If you have a question about any of your medical benefits, you’ll want to start with Quantum Health.</a:t>
            </a:r>
          </a:p>
          <a:p>
            <a:endParaRPr lang="en-US" dirty="0"/>
          </a:p>
          <a:p>
            <a:endParaRPr lang="en-US" dirty="0"/>
          </a:p>
        </p:txBody>
      </p:sp>
      <p:sp>
        <p:nvSpPr>
          <p:cNvPr id="4" name="Slide Number Placeholder 3"/>
          <p:cNvSpPr>
            <a:spLocks noGrp="1"/>
          </p:cNvSpPr>
          <p:nvPr>
            <p:ph type="sldNum" sz="quarter" idx="5"/>
          </p:nvPr>
        </p:nvSpPr>
        <p:spPr/>
        <p:txBody>
          <a:bodyPr/>
          <a:lstStyle/>
          <a:p>
            <a:fld id="{8D261C6A-B723-4626-8E07-ACAE984FA5FB}" type="slidenum">
              <a:rPr lang="en-GB" smtClean="0"/>
              <a:t>9</a:t>
            </a:fld>
            <a:endParaRPr lang="en-GB" dirty="0"/>
          </a:p>
        </p:txBody>
      </p:sp>
    </p:spTree>
    <p:extLst>
      <p:ext uri="{BB962C8B-B14F-4D97-AF65-F5344CB8AC3E}">
        <p14:creationId xmlns:p14="http://schemas.microsoft.com/office/powerpoint/2010/main" val="2476661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8A7162C-C9DE-8E4F-8982-108BA3D2D4D9}"/>
              </a:ext>
            </a:extLst>
          </p:cNvPr>
          <p:cNvSpPr/>
          <p:nvPr userDrawn="1"/>
        </p:nvSpPr>
        <p:spPr>
          <a:xfrm>
            <a:off x="0" y="0"/>
            <a:ext cx="11887200" cy="822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1012305" y="2899956"/>
            <a:ext cx="9862590" cy="2004595"/>
          </a:xfrm>
        </p:spPr>
        <p:txBody>
          <a:bodyPr anchor="b">
            <a:noAutofit/>
          </a:bodyPr>
          <a:lstStyle>
            <a:lvl1pPr algn="ctr">
              <a:defRPr sz="576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012305" y="5210983"/>
            <a:ext cx="9862590" cy="1986914"/>
          </a:xfrm>
        </p:spPr>
        <p:txBody>
          <a:bodyPr>
            <a:noAutofit/>
          </a:bodyPr>
          <a:lstStyle>
            <a:lvl1pPr marL="0" indent="0" algn="ctr">
              <a:buNone/>
              <a:defRPr sz="2880">
                <a:solidFill>
                  <a:schemeClr val="bg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Master subtitle style</a:t>
            </a:r>
          </a:p>
        </p:txBody>
      </p:sp>
      <p:pic>
        <p:nvPicPr>
          <p:cNvPr id="4" name="Picture 3" descr="university.logo.large.horizontal.white.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630264" y="373399"/>
            <a:ext cx="6626672" cy="2526557"/>
          </a:xfrm>
          <a:prstGeom prst="rect">
            <a:avLst/>
          </a:prstGeom>
        </p:spPr>
      </p:pic>
      <p:sp>
        <p:nvSpPr>
          <p:cNvPr id="6" name="Slide Number Placeholder 5">
            <a:extLst>
              <a:ext uri="{FF2B5EF4-FFF2-40B4-BE49-F238E27FC236}">
                <a16:creationId xmlns:a16="http://schemas.microsoft.com/office/drawing/2014/main" id="{AA31FD06-7516-42A5-93CE-A943346D314E}"/>
              </a:ext>
            </a:extLst>
          </p:cNvPr>
          <p:cNvSpPr>
            <a:spLocks noGrp="1"/>
          </p:cNvSpPr>
          <p:nvPr>
            <p:ph type="sldNum" sz="quarter" idx="4"/>
          </p:nvPr>
        </p:nvSpPr>
        <p:spPr>
          <a:xfrm>
            <a:off x="10469131" y="7681587"/>
            <a:ext cx="1205209" cy="438150"/>
          </a:xfrm>
          <a:prstGeom prst="rect">
            <a:avLst/>
          </a:prstGeom>
        </p:spPr>
        <p:txBody>
          <a:bodyPr vert="horz" lIns="91440" tIns="45720" rIns="91440" bIns="45720" rtlCol="0" anchor="ctr"/>
          <a:lstStyle>
            <a:lvl1pPr algn="r">
              <a:defRPr sz="1680">
                <a:solidFill>
                  <a:schemeClr val="bg1"/>
                </a:solidFill>
              </a:defRPr>
            </a:lvl1pPr>
          </a:lstStyle>
          <a:p>
            <a:fld id="{BC825DD3-F8EA-8B4C-9EBB-4B822F02D76E}" type="slidenum">
              <a:rPr lang="en-US" smtClean="0"/>
              <a:pPr/>
              <a:t>‹#›</a:t>
            </a:fld>
            <a:endParaRPr lang="en-US" dirty="0"/>
          </a:p>
        </p:txBody>
      </p:sp>
      <p:sp>
        <p:nvSpPr>
          <p:cNvPr id="5" name="Footer Placeholder 4"/>
          <p:cNvSpPr>
            <a:spLocks noGrp="1"/>
          </p:cNvSpPr>
          <p:nvPr>
            <p:ph type="ftr" sz="quarter" idx="10"/>
            <p:custDataLst>
              <p:tags r:id="rId1"/>
            </p:custDataLst>
          </p:nvPr>
        </p:nvSpPr>
        <p:spPr>
          <a:xfrm>
            <a:off x="355600" y="7975600"/>
            <a:ext cx="31242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dirty="0"/>
          </a:p>
        </p:txBody>
      </p:sp>
    </p:spTree>
    <p:extLst>
      <p:ext uri="{BB962C8B-B14F-4D97-AF65-F5344CB8AC3E}">
        <p14:creationId xmlns:p14="http://schemas.microsoft.com/office/powerpoint/2010/main" val="939946557"/>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7F64B-63F0-B28D-A7DA-CD287B3CC7AB}"/>
              </a:ext>
            </a:extLst>
          </p:cNvPr>
          <p:cNvSpPr>
            <a:spLocks noGrp="1"/>
          </p:cNvSpPr>
          <p:nvPr>
            <p:ph type="title"/>
          </p:nvPr>
        </p:nvSpPr>
        <p:spPr>
          <a:xfrm>
            <a:off x="819150" y="438150"/>
            <a:ext cx="10252075" cy="15906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7A803A-9DB0-26A6-C9EC-D5064B1433F7}"/>
              </a:ext>
            </a:extLst>
          </p:cNvPr>
          <p:cNvSpPr>
            <a:spLocks noGrp="1"/>
          </p:cNvSpPr>
          <p:nvPr>
            <p:ph type="body" idx="1"/>
          </p:nvPr>
        </p:nvSpPr>
        <p:spPr>
          <a:xfrm>
            <a:off x="819150" y="2017713"/>
            <a:ext cx="5029200"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A8A8B1-81AC-FDAE-620A-999D0C7C9A41}"/>
              </a:ext>
            </a:extLst>
          </p:cNvPr>
          <p:cNvSpPr>
            <a:spLocks noGrp="1"/>
          </p:cNvSpPr>
          <p:nvPr>
            <p:ph sz="half" idx="2"/>
          </p:nvPr>
        </p:nvSpPr>
        <p:spPr>
          <a:xfrm>
            <a:off x="819150" y="3006725"/>
            <a:ext cx="5029200"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7E1E0A-03AD-361B-0AE7-D6163688EF7D}"/>
              </a:ext>
            </a:extLst>
          </p:cNvPr>
          <p:cNvSpPr>
            <a:spLocks noGrp="1"/>
          </p:cNvSpPr>
          <p:nvPr>
            <p:ph type="body" sz="quarter" idx="3"/>
          </p:nvPr>
        </p:nvSpPr>
        <p:spPr>
          <a:xfrm>
            <a:off x="6018213" y="2017713"/>
            <a:ext cx="5053012"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99F616-9CCA-FE1E-AB58-12FC9A5B6689}"/>
              </a:ext>
            </a:extLst>
          </p:cNvPr>
          <p:cNvSpPr>
            <a:spLocks noGrp="1"/>
          </p:cNvSpPr>
          <p:nvPr>
            <p:ph sz="quarter" idx="4"/>
          </p:nvPr>
        </p:nvSpPr>
        <p:spPr>
          <a:xfrm>
            <a:off x="6018213" y="3006725"/>
            <a:ext cx="5053012"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353FD9-E569-9573-F962-0C7FD92A1035}"/>
              </a:ext>
            </a:extLst>
          </p:cNvPr>
          <p:cNvSpPr>
            <a:spLocks noGrp="1"/>
          </p:cNvSpPr>
          <p:nvPr>
            <p:ph type="dt" sz="half" idx="10"/>
          </p:nvPr>
        </p:nvSpPr>
        <p:spPr/>
        <p:txBody>
          <a:bodyPr/>
          <a:lstStyle/>
          <a:p>
            <a:fld id="{65B9E75E-5717-1143-8B14-C80D910CF2C8}" type="datetimeFigureOut">
              <a:rPr lang="en-US" smtClean="0"/>
              <a:t>2/28/2024</a:t>
            </a:fld>
            <a:endParaRPr lang="en-US" dirty="0"/>
          </a:p>
        </p:txBody>
      </p:sp>
      <p:sp>
        <p:nvSpPr>
          <p:cNvPr id="8" name="Footer Placeholder 7">
            <a:extLst>
              <a:ext uri="{FF2B5EF4-FFF2-40B4-BE49-F238E27FC236}">
                <a16:creationId xmlns:a16="http://schemas.microsoft.com/office/drawing/2014/main" id="{328B8C5E-EFE8-AC53-A599-E310852D40C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6BE15B1-3ABB-246C-9349-5FDE81243B4B}"/>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4039437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0701F-2EE1-20CA-CE5E-B18799F9DE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E47B22-907E-9B3C-36A0-3B220967CB6E}"/>
              </a:ext>
            </a:extLst>
          </p:cNvPr>
          <p:cNvSpPr>
            <a:spLocks noGrp="1"/>
          </p:cNvSpPr>
          <p:nvPr>
            <p:ph type="dt" sz="half" idx="10"/>
          </p:nvPr>
        </p:nvSpPr>
        <p:spPr/>
        <p:txBody>
          <a:bodyPr/>
          <a:lstStyle/>
          <a:p>
            <a:fld id="{65B9E75E-5717-1143-8B14-C80D910CF2C8}" type="datetimeFigureOut">
              <a:rPr lang="en-US" smtClean="0"/>
              <a:t>2/28/2024</a:t>
            </a:fld>
            <a:endParaRPr lang="en-US" dirty="0"/>
          </a:p>
        </p:txBody>
      </p:sp>
      <p:sp>
        <p:nvSpPr>
          <p:cNvPr id="4" name="Footer Placeholder 3">
            <a:extLst>
              <a:ext uri="{FF2B5EF4-FFF2-40B4-BE49-F238E27FC236}">
                <a16:creationId xmlns:a16="http://schemas.microsoft.com/office/drawing/2014/main" id="{C8FF93B1-BA18-59C8-0B65-F9A30100A0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3CBB57C-A0B9-6F22-1FF8-A7C408FE4513}"/>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4117607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458927-A563-BF92-716C-02ED30E68D15}"/>
              </a:ext>
            </a:extLst>
          </p:cNvPr>
          <p:cNvSpPr>
            <a:spLocks noGrp="1"/>
          </p:cNvSpPr>
          <p:nvPr>
            <p:ph type="dt" sz="half" idx="10"/>
          </p:nvPr>
        </p:nvSpPr>
        <p:spPr/>
        <p:txBody>
          <a:bodyPr/>
          <a:lstStyle/>
          <a:p>
            <a:fld id="{65B9E75E-5717-1143-8B14-C80D910CF2C8}" type="datetimeFigureOut">
              <a:rPr lang="en-US" smtClean="0"/>
              <a:t>2/28/2024</a:t>
            </a:fld>
            <a:endParaRPr lang="en-US" dirty="0"/>
          </a:p>
        </p:txBody>
      </p:sp>
      <p:sp>
        <p:nvSpPr>
          <p:cNvPr id="3" name="Footer Placeholder 2">
            <a:extLst>
              <a:ext uri="{FF2B5EF4-FFF2-40B4-BE49-F238E27FC236}">
                <a16:creationId xmlns:a16="http://schemas.microsoft.com/office/drawing/2014/main" id="{6006E117-EEF9-08B3-436F-07B014F0F97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4C276C1-A262-2934-7B18-B116F94F64E3}"/>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2191528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98F0-C959-4579-F8FF-FB9C71492DCE}"/>
              </a:ext>
            </a:extLst>
          </p:cNvPr>
          <p:cNvSpPr>
            <a:spLocks noGrp="1"/>
          </p:cNvSpPr>
          <p:nvPr>
            <p:ph type="title"/>
          </p:nvPr>
        </p:nvSpPr>
        <p:spPr>
          <a:xfrm>
            <a:off x="819150" y="549275"/>
            <a:ext cx="3833813" cy="19192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9575F0-3B7D-F882-BED5-59B36C3783A4}"/>
              </a:ext>
            </a:extLst>
          </p:cNvPr>
          <p:cNvSpPr>
            <a:spLocks noGrp="1"/>
          </p:cNvSpPr>
          <p:nvPr>
            <p:ph idx="1"/>
          </p:nvPr>
        </p:nvSpPr>
        <p:spPr>
          <a:xfrm>
            <a:off x="5053013" y="1184275"/>
            <a:ext cx="6018212" cy="5848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093EA5-1A9C-855D-E367-76F60D626CC7}"/>
              </a:ext>
            </a:extLst>
          </p:cNvPr>
          <p:cNvSpPr>
            <a:spLocks noGrp="1"/>
          </p:cNvSpPr>
          <p:nvPr>
            <p:ph type="body" sz="half" idx="2"/>
          </p:nvPr>
        </p:nvSpPr>
        <p:spPr>
          <a:xfrm>
            <a:off x="819150" y="2468563"/>
            <a:ext cx="3833813"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C0187-DAA1-528D-B553-CF3BDB9009D6}"/>
              </a:ext>
            </a:extLst>
          </p:cNvPr>
          <p:cNvSpPr>
            <a:spLocks noGrp="1"/>
          </p:cNvSpPr>
          <p:nvPr>
            <p:ph type="dt" sz="half" idx="10"/>
          </p:nvPr>
        </p:nvSpPr>
        <p:spPr/>
        <p:txBody>
          <a:bodyPr/>
          <a:lstStyle/>
          <a:p>
            <a:fld id="{65B9E75E-5717-1143-8B14-C80D910CF2C8}" type="datetimeFigureOut">
              <a:rPr lang="en-US" smtClean="0"/>
              <a:t>2/28/2024</a:t>
            </a:fld>
            <a:endParaRPr lang="en-US" dirty="0"/>
          </a:p>
        </p:txBody>
      </p:sp>
      <p:sp>
        <p:nvSpPr>
          <p:cNvPr id="6" name="Footer Placeholder 5">
            <a:extLst>
              <a:ext uri="{FF2B5EF4-FFF2-40B4-BE49-F238E27FC236}">
                <a16:creationId xmlns:a16="http://schemas.microsoft.com/office/drawing/2014/main" id="{DD23F81A-D5F2-3061-2F4C-A7671C05D5E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702DE5-EE43-ED00-307D-1AA75133D9AB}"/>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3982085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7BEA8-213F-52F9-C63B-60D70B194516}"/>
              </a:ext>
            </a:extLst>
          </p:cNvPr>
          <p:cNvSpPr>
            <a:spLocks noGrp="1"/>
          </p:cNvSpPr>
          <p:nvPr>
            <p:ph type="title"/>
          </p:nvPr>
        </p:nvSpPr>
        <p:spPr>
          <a:xfrm>
            <a:off x="819150" y="549275"/>
            <a:ext cx="3833813" cy="19192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A3E9A2-0CD4-0030-9A7F-5C8214A46F53}"/>
              </a:ext>
            </a:extLst>
          </p:cNvPr>
          <p:cNvSpPr>
            <a:spLocks noGrp="1"/>
          </p:cNvSpPr>
          <p:nvPr>
            <p:ph type="pic" idx="1"/>
          </p:nvPr>
        </p:nvSpPr>
        <p:spPr>
          <a:xfrm>
            <a:off x="5053013" y="1184275"/>
            <a:ext cx="6018212" cy="584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0D0E1B3-807E-B999-C487-DC8A44F9EBB4}"/>
              </a:ext>
            </a:extLst>
          </p:cNvPr>
          <p:cNvSpPr>
            <a:spLocks noGrp="1"/>
          </p:cNvSpPr>
          <p:nvPr>
            <p:ph type="body" sz="half" idx="2"/>
          </p:nvPr>
        </p:nvSpPr>
        <p:spPr>
          <a:xfrm>
            <a:off x="819150" y="2468563"/>
            <a:ext cx="3833813"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4A8F64-08A4-2B0F-0EE5-3E35D33FE35B}"/>
              </a:ext>
            </a:extLst>
          </p:cNvPr>
          <p:cNvSpPr>
            <a:spLocks noGrp="1"/>
          </p:cNvSpPr>
          <p:nvPr>
            <p:ph type="dt" sz="half" idx="10"/>
          </p:nvPr>
        </p:nvSpPr>
        <p:spPr/>
        <p:txBody>
          <a:bodyPr/>
          <a:lstStyle/>
          <a:p>
            <a:fld id="{65B9E75E-5717-1143-8B14-C80D910CF2C8}" type="datetimeFigureOut">
              <a:rPr lang="en-US" smtClean="0"/>
              <a:t>2/28/2024</a:t>
            </a:fld>
            <a:endParaRPr lang="en-US" dirty="0"/>
          </a:p>
        </p:txBody>
      </p:sp>
      <p:sp>
        <p:nvSpPr>
          <p:cNvPr id="6" name="Footer Placeholder 5">
            <a:extLst>
              <a:ext uri="{FF2B5EF4-FFF2-40B4-BE49-F238E27FC236}">
                <a16:creationId xmlns:a16="http://schemas.microsoft.com/office/drawing/2014/main" id="{018AD31D-9B18-E787-4E70-16BD001F8E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E01655-515B-F7B9-06B9-8E655D2E449E}"/>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3598072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2963C-0EF6-F35D-51CA-FD5F2002EE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C92E9A-A6C9-E8D1-6C74-878C4B62B1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70F93-11BB-9456-9D50-4141A7ECA28E}"/>
              </a:ext>
            </a:extLst>
          </p:cNvPr>
          <p:cNvSpPr>
            <a:spLocks noGrp="1"/>
          </p:cNvSpPr>
          <p:nvPr>
            <p:ph type="dt" sz="half" idx="10"/>
          </p:nvPr>
        </p:nvSpPr>
        <p:spPr/>
        <p:txBody>
          <a:bodyPr/>
          <a:lstStyle/>
          <a:p>
            <a:fld id="{65B9E75E-5717-1143-8B14-C80D910CF2C8}" type="datetimeFigureOut">
              <a:rPr lang="en-US" smtClean="0"/>
              <a:t>2/28/2024</a:t>
            </a:fld>
            <a:endParaRPr lang="en-US" dirty="0"/>
          </a:p>
        </p:txBody>
      </p:sp>
      <p:sp>
        <p:nvSpPr>
          <p:cNvPr id="5" name="Footer Placeholder 4">
            <a:extLst>
              <a:ext uri="{FF2B5EF4-FFF2-40B4-BE49-F238E27FC236}">
                <a16:creationId xmlns:a16="http://schemas.microsoft.com/office/drawing/2014/main" id="{D19EF602-0BFF-DB97-38D7-225ADAA41B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25DDFA-E8C3-AD4A-5CC3-74D2A8F64398}"/>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1879538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08BFED-DE7A-6D65-771D-AD852EC4C49A}"/>
              </a:ext>
            </a:extLst>
          </p:cNvPr>
          <p:cNvSpPr>
            <a:spLocks noGrp="1"/>
          </p:cNvSpPr>
          <p:nvPr>
            <p:ph type="title" orient="vert"/>
          </p:nvPr>
        </p:nvSpPr>
        <p:spPr>
          <a:xfrm>
            <a:off x="8507413" y="438150"/>
            <a:ext cx="2562225" cy="697388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BD37D2-77EA-1F57-76DC-4AF9B4A36550}"/>
              </a:ext>
            </a:extLst>
          </p:cNvPr>
          <p:cNvSpPr>
            <a:spLocks noGrp="1"/>
          </p:cNvSpPr>
          <p:nvPr>
            <p:ph type="body" orient="vert" idx="1"/>
          </p:nvPr>
        </p:nvSpPr>
        <p:spPr>
          <a:xfrm>
            <a:off x="817563" y="438150"/>
            <a:ext cx="7537450" cy="6973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59437-47B1-A0F9-2D9A-895E6E19AF85}"/>
              </a:ext>
            </a:extLst>
          </p:cNvPr>
          <p:cNvSpPr>
            <a:spLocks noGrp="1"/>
          </p:cNvSpPr>
          <p:nvPr>
            <p:ph type="dt" sz="half" idx="10"/>
          </p:nvPr>
        </p:nvSpPr>
        <p:spPr/>
        <p:txBody>
          <a:bodyPr/>
          <a:lstStyle/>
          <a:p>
            <a:fld id="{65B9E75E-5717-1143-8B14-C80D910CF2C8}" type="datetimeFigureOut">
              <a:rPr lang="en-US" smtClean="0"/>
              <a:t>2/28/2024</a:t>
            </a:fld>
            <a:endParaRPr lang="en-US" dirty="0"/>
          </a:p>
        </p:txBody>
      </p:sp>
      <p:sp>
        <p:nvSpPr>
          <p:cNvPr id="5" name="Footer Placeholder 4">
            <a:extLst>
              <a:ext uri="{FF2B5EF4-FFF2-40B4-BE49-F238E27FC236}">
                <a16:creationId xmlns:a16="http://schemas.microsoft.com/office/drawing/2014/main" id="{4A0162EE-6CA3-C0C5-37A2-546C1D7B86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89F253-D9ED-C376-C30D-C43AC4C2D6BA}"/>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2137458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xt Slide Purple Hd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DD5BAE-6722-F14E-9832-AF4D13B5F94E}"/>
              </a:ext>
            </a:extLst>
          </p:cNvPr>
          <p:cNvSpPr/>
          <p:nvPr userDrawn="1"/>
        </p:nvSpPr>
        <p:spPr>
          <a:xfrm>
            <a:off x="1" y="7121194"/>
            <a:ext cx="11887199" cy="1110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817246" y="438153"/>
            <a:ext cx="10245496" cy="851152"/>
          </a:xfrm>
        </p:spPr>
        <p:txBody>
          <a:bodyPr>
            <a:noAutofit/>
          </a:bodyPr>
          <a:lstStyle>
            <a:lvl1pPr algn="l">
              <a:defRPr lang="en-US" sz="3840" kern="1200" dirty="0">
                <a:solidFill>
                  <a:schemeClr val="accent1"/>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817247" y="1549909"/>
            <a:ext cx="10245494" cy="5209337"/>
          </a:xfrm>
        </p:spPr>
        <p:txBody>
          <a:bodyPr>
            <a:normAutofit/>
          </a:bodyPr>
          <a:lstStyle>
            <a:lvl1pPr>
              <a:lnSpc>
                <a:spcPct val="100000"/>
              </a:lnSpc>
              <a:buClr>
                <a:srgbClr val="002C71"/>
              </a:buClr>
              <a:defRPr sz="2880">
                <a:solidFill>
                  <a:schemeClr val="tx1"/>
                </a:solidFill>
              </a:defRPr>
            </a:lvl1pPr>
            <a:lvl2pPr>
              <a:lnSpc>
                <a:spcPct val="100000"/>
              </a:lnSpc>
              <a:buClr>
                <a:srgbClr val="002C71"/>
              </a:buClr>
              <a:defRPr sz="2400">
                <a:solidFill>
                  <a:schemeClr val="tx1"/>
                </a:solidFill>
              </a:defRPr>
            </a:lvl2pPr>
            <a:lvl3pPr>
              <a:lnSpc>
                <a:spcPct val="100000"/>
              </a:lnSpc>
              <a:buClr>
                <a:srgbClr val="002C71"/>
              </a:buClr>
              <a:defRPr sz="2160">
                <a:solidFill>
                  <a:schemeClr val="tx1"/>
                </a:solidFill>
              </a:defRPr>
            </a:lvl3pPr>
            <a:lvl4pPr>
              <a:lnSpc>
                <a:spcPct val="100000"/>
              </a:lnSpc>
              <a:buClr>
                <a:srgbClr val="002C71"/>
              </a:buClr>
              <a:defRPr sz="1920">
                <a:solidFill>
                  <a:schemeClr val="tx1"/>
                </a:solidFill>
              </a:defRPr>
            </a:lvl4pPr>
            <a:lvl5pPr>
              <a:lnSpc>
                <a:spcPct val="100000"/>
              </a:lnSpc>
              <a:buClr>
                <a:srgbClr val="002C71"/>
              </a:buClr>
              <a:defRPr sz="192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9FE979B9-C515-6240-A0E5-A2DE0019C54C}"/>
              </a:ext>
            </a:extLst>
          </p:cNvPr>
          <p:cNvSpPr>
            <a:spLocks noGrp="1"/>
          </p:cNvSpPr>
          <p:nvPr>
            <p:ph type="sldNum" sz="quarter" idx="4"/>
          </p:nvPr>
        </p:nvSpPr>
        <p:spPr>
          <a:xfrm>
            <a:off x="10469131" y="7681587"/>
            <a:ext cx="1205209" cy="438150"/>
          </a:xfrm>
          <a:prstGeom prst="rect">
            <a:avLst/>
          </a:prstGeom>
        </p:spPr>
        <p:txBody>
          <a:bodyPr vert="horz" lIns="91440" tIns="45720" rIns="91440" bIns="45720" rtlCol="0" anchor="ctr"/>
          <a:lstStyle>
            <a:lvl1pPr algn="r">
              <a:defRPr sz="1680">
                <a:solidFill>
                  <a:schemeClr val="bg1"/>
                </a:solidFill>
              </a:defRPr>
            </a:lvl1pPr>
          </a:lstStyle>
          <a:p>
            <a:fld id="{BC825DD3-F8EA-8B4C-9EBB-4B822F02D76E}" type="slidenum">
              <a:rPr lang="en-US" smtClean="0"/>
              <a:pPr/>
              <a:t>‹#›</a:t>
            </a:fld>
            <a:endParaRPr lang="en-US" dirty="0"/>
          </a:p>
        </p:txBody>
      </p:sp>
      <p:sp>
        <p:nvSpPr>
          <p:cNvPr id="4" name="Footer Placeholder 3"/>
          <p:cNvSpPr>
            <a:spLocks noGrp="1"/>
          </p:cNvSpPr>
          <p:nvPr>
            <p:ph type="ftr" sz="quarter" idx="10"/>
            <p:custDataLst>
              <p:tags r:id="rId1"/>
            </p:custDataLst>
          </p:nvPr>
        </p:nvSpPr>
        <p:spPr>
          <a:xfrm>
            <a:off x="355600" y="7975600"/>
            <a:ext cx="31242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dirty="0"/>
          </a:p>
        </p:txBody>
      </p:sp>
    </p:spTree>
    <p:extLst>
      <p:ext uri="{BB962C8B-B14F-4D97-AF65-F5344CB8AC3E}">
        <p14:creationId xmlns:p14="http://schemas.microsoft.com/office/powerpoint/2010/main" val="2177207602"/>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ext Slide Purple Hdr">
    <p:spTree>
      <p:nvGrpSpPr>
        <p:cNvPr id="1" name=""/>
        <p:cNvGrpSpPr/>
        <p:nvPr/>
      </p:nvGrpSpPr>
      <p:grpSpPr>
        <a:xfrm>
          <a:off x="0" y="0"/>
          <a:ext cx="0" cy="0"/>
          <a:chOff x="0" y="0"/>
          <a:chExt cx="0" cy="0"/>
        </a:xfrm>
      </p:grpSpPr>
      <p:sp>
        <p:nvSpPr>
          <p:cNvPr id="2" name="Title 1"/>
          <p:cNvSpPr>
            <a:spLocks noGrp="1"/>
          </p:cNvSpPr>
          <p:nvPr>
            <p:ph type="title"/>
          </p:nvPr>
        </p:nvSpPr>
        <p:spPr>
          <a:xfrm>
            <a:off x="817246" y="438153"/>
            <a:ext cx="10245496" cy="851152"/>
          </a:xfrm>
        </p:spPr>
        <p:txBody>
          <a:bodyPr>
            <a:noAutofit/>
          </a:bodyPr>
          <a:lstStyle>
            <a:lvl1pPr algn="l">
              <a:defRPr lang="en-US" sz="3840" kern="1200" dirty="0">
                <a:solidFill>
                  <a:schemeClr val="accent1"/>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817247" y="1549909"/>
            <a:ext cx="10245494" cy="5209337"/>
          </a:xfrm>
        </p:spPr>
        <p:txBody>
          <a:bodyPr>
            <a:normAutofit/>
          </a:bodyPr>
          <a:lstStyle>
            <a:lvl1pPr>
              <a:lnSpc>
                <a:spcPct val="100000"/>
              </a:lnSpc>
              <a:buClr>
                <a:srgbClr val="002C71"/>
              </a:buClr>
              <a:defRPr sz="2880">
                <a:solidFill>
                  <a:schemeClr val="tx1"/>
                </a:solidFill>
              </a:defRPr>
            </a:lvl1pPr>
            <a:lvl2pPr>
              <a:lnSpc>
                <a:spcPct val="100000"/>
              </a:lnSpc>
              <a:buClr>
                <a:srgbClr val="002C71"/>
              </a:buClr>
              <a:defRPr sz="2400">
                <a:solidFill>
                  <a:schemeClr val="tx1"/>
                </a:solidFill>
              </a:defRPr>
            </a:lvl2pPr>
            <a:lvl3pPr>
              <a:lnSpc>
                <a:spcPct val="100000"/>
              </a:lnSpc>
              <a:buClr>
                <a:srgbClr val="002C71"/>
              </a:buClr>
              <a:defRPr sz="2160">
                <a:solidFill>
                  <a:schemeClr val="tx1"/>
                </a:solidFill>
              </a:defRPr>
            </a:lvl3pPr>
            <a:lvl4pPr>
              <a:lnSpc>
                <a:spcPct val="100000"/>
              </a:lnSpc>
              <a:buClr>
                <a:srgbClr val="002C71"/>
              </a:buClr>
              <a:defRPr sz="1920">
                <a:solidFill>
                  <a:schemeClr val="tx1"/>
                </a:solidFill>
              </a:defRPr>
            </a:lvl4pPr>
            <a:lvl5pPr>
              <a:lnSpc>
                <a:spcPct val="100000"/>
              </a:lnSpc>
              <a:buClr>
                <a:srgbClr val="002C71"/>
              </a:buClr>
              <a:defRPr sz="192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9FE979B9-C515-6240-A0E5-A2DE0019C54C}"/>
              </a:ext>
            </a:extLst>
          </p:cNvPr>
          <p:cNvSpPr>
            <a:spLocks noGrp="1"/>
          </p:cNvSpPr>
          <p:nvPr>
            <p:ph type="sldNum" sz="quarter" idx="4"/>
          </p:nvPr>
        </p:nvSpPr>
        <p:spPr>
          <a:xfrm>
            <a:off x="10469131" y="7681587"/>
            <a:ext cx="1205209" cy="438150"/>
          </a:xfrm>
          <a:prstGeom prst="rect">
            <a:avLst/>
          </a:prstGeom>
        </p:spPr>
        <p:txBody>
          <a:bodyPr vert="horz" lIns="91440" tIns="45720" rIns="91440" bIns="45720" rtlCol="0" anchor="ctr"/>
          <a:lstStyle>
            <a:lvl1pPr algn="r">
              <a:defRPr sz="1680">
                <a:solidFill>
                  <a:schemeClr val="bg1"/>
                </a:solidFill>
              </a:defRPr>
            </a:lvl1pPr>
          </a:lstStyle>
          <a:p>
            <a:fld id="{BC825DD3-F8EA-8B4C-9EBB-4B822F02D76E}" type="slidenum">
              <a:rPr lang="en-US" smtClean="0"/>
              <a:pPr/>
              <a:t>‹#›</a:t>
            </a:fld>
            <a:endParaRPr lang="en-US" dirty="0"/>
          </a:p>
        </p:txBody>
      </p:sp>
      <p:sp>
        <p:nvSpPr>
          <p:cNvPr id="4" name="Footer Placeholder 3"/>
          <p:cNvSpPr>
            <a:spLocks noGrp="1"/>
          </p:cNvSpPr>
          <p:nvPr>
            <p:ph type="ftr" sz="quarter" idx="10"/>
            <p:custDataLst>
              <p:tags r:id="rId1"/>
            </p:custDataLst>
          </p:nvPr>
        </p:nvSpPr>
        <p:spPr>
          <a:xfrm>
            <a:off x="355600" y="7975600"/>
            <a:ext cx="31242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dirty="0"/>
          </a:p>
        </p:txBody>
      </p:sp>
    </p:spTree>
    <p:extLst>
      <p:ext uri="{BB962C8B-B14F-4D97-AF65-F5344CB8AC3E}">
        <p14:creationId xmlns:p14="http://schemas.microsoft.com/office/powerpoint/2010/main" val="1292212371"/>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DD5BAE-6722-F14E-9832-AF4D13B5F94E}"/>
              </a:ext>
            </a:extLst>
          </p:cNvPr>
          <p:cNvSpPr/>
          <p:nvPr userDrawn="1"/>
        </p:nvSpPr>
        <p:spPr>
          <a:xfrm>
            <a:off x="0" y="0"/>
            <a:ext cx="11887200" cy="8231638"/>
          </a:xfrm>
          <a:prstGeom prst="rect">
            <a:avLst/>
          </a:prstGeom>
          <a:solidFill>
            <a:srgbClr val="002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3"/>
              </a:solidFill>
            </a:endParaRPr>
          </a:p>
        </p:txBody>
      </p:sp>
      <p:sp>
        <p:nvSpPr>
          <p:cNvPr id="2" name="Title 1"/>
          <p:cNvSpPr>
            <a:spLocks noGrp="1"/>
          </p:cNvSpPr>
          <p:nvPr>
            <p:ph type="title"/>
          </p:nvPr>
        </p:nvSpPr>
        <p:spPr>
          <a:xfrm>
            <a:off x="817246" y="438153"/>
            <a:ext cx="10252710" cy="855878"/>
          </a:xfrm>
        </p:spPr>
        <p:txBody>
          <a:bodyPr>
            <a:noAutofit/>
          </a:bodyPr>
          <a:lstStyle>
            <a:lvl1pPr algn="l">
              <a:defRPr sz="3840">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817246" y="1673353"/>
            <a:ext cx="10252710" cy="5085893"/>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441F02BC-D009-8D4F-9FE2-E8DF208641D6}"/>
              </a:ext>
            </a:extLst>
          </p:cNvPr>
          <p:cNvSpPr>
            <a:spLocks noGrp="1"/>
          </p:cNvSpPr>
          <p:nvPr>
            <p:ph type="sldNum" sz="quarter" idx="4"/>
          </p:nvPr>
        </p:nvSpPr>
        <p:spPr>
          <a:xfrm>
            <a:off x="10469131" y="7681587"/>
            <a:ext cx="1205209" cy="438150"/>
          </a:xfrm>
          <a:prstGeom prst="rect">
            <a:avLst/>
          </a:prstGeom>
        </p:spPr>
        <p:txBody>
          <a:bodyPr vert="horz" lIns="91440" tIns="45720" rIns="91440" bIns="45720" rtlCol="0" anchor="ctr"/>
          <a:lstStyle>
            <a:lvl1pPr algn="r">
              <a:defRPr sz="1680">
                <a:solidFill>
                  <a:schemeClr val="bg1"/>
                </a:solidFill>
              </a:defRPr>
            </a:lvl1pPr>
          </a:lstStyle>
          <a:p>
            <a:fld id="{BC825DD3-F8EA-8B4C-9EBB-4B822F02D76E}" type="slidenum">
              <a:rPr lang="en-US" smtClean="0"/>
              <a:pPr/>
              <a:t>‹#›</a:t>
            </a:fld>
            <a:endParaRPr lang="en-US" dirty="0"/>
          </a:p>
        </p:txBody>
      </p:sp>
      <p:sp>
        <p:nvSpPr>
          <p:cNvPr id="4" name="Footer Placeholder 3"/>
          <p:cNvSpPr>
            <a:spLocks noGrp="1"/>
          </p:cNvSpPr>
          <p:nvPr>
            <p:ph type="ftr" sz="quarter" idx="10"/>
            <p:custDataLst>
              <p:tags r:id="rId1"/>
            </p:custDataLst>
          </p:nvPr>
        </p:nvSpPr>
        <p:spPr>
          <a:xfrm>
            <a:off x="355600" y="7975600"/>
            <a:ext cx="3124200" cy="123111"/>
          </a:xfrm>
        </p:spPr>
        <p:txBody>
          <a:bodyPr wrap="square" lIns="0" tIns="0" rIns="0" bIns="0" anchor="b">
            <a:spAutoFit/>
          </a:bodyPr>
          <a:lstStyle>
            <a:lvl1pPr algn="l">
              <a:defRPr sz="800">
                <a:solidFill>
                  <a:srgbClr val="000000"/>
                </a:solidFill>
                <a:latin typeface="Arial" panose="020B0604020202020204" pitchFamily="34" charset="0"/>
              </a:defRPr>
            </a:lvl1pPr>
          </a:lstStyle>
          <a:p>
            <a:endParaRPr lang="en-US" dirty="0"/>
          </a:p>
        </p:txBody>
      </p:sp>
    </p:spTree>
    <p:extLst>
      <p:ext uri="{BB962C8B-B14F-4D97-AF65-F5344CB8AC3E}">
        <p14:creationId xmlns:p14="http://schemas.microsoft.com/office/powerpoint/2010/main" val="2450772207"/>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lank dark gray">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0" y="7744179"/>
            <a:ext cx="11887200" cy="48542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600" dirty="0">
              <a:solidFill>
                <a:schemeClr val="accent1"/>
              </a:solidFill>
            </a:endParaRPr>
          </a:p>
        </p:txBody>
      </p:sp>
      <p:sp>
        <p:nvSpPr>
          <p:cNvPr id="3" name="Date Placeholder 2"/>
          <p:cNvSpPr>
            <a:spLocks noGrp="1"/>
          </p:cNvSpPr>
          <p:nvPr>
            <p:ph type="dt" sz="half" idx="10"/>
          </p:nvPr>
        </p:nvSpPr>
        <p:spPr/>
        <p:txBody>
          <a:bodyPr/>
          <a:lstStyle/>
          <a:p>
            <a:fld id="{1B1B45BC-6133-654A-810B-0CD994FDC3AE}" type="datetime3">
              <a:rPr lang="en-US" smtClean="0"/>
              <a:t>28 February 2024</a:t>
            </a:fld>
            <a:endParaRPr lang="en-US" dirty="0"/>
          </a:p>
        </p:txBody>
      </p:sp>
      <p:sp>
        <p:nvSpPr>
          <p:cNvPr id="4" name="Footer Placeholder 3"/>
          <p:cNvSpPr>
            <a:spLocks noGrp="1"/>
          </p:cNvSpPr>
          <p:nvPr>
            <p:ph type="ftr" sz="quarter" idx="11"/>
          </p:nvPr>
        </p:nvSpPr>
        <p:spPr/>
        <p:txBody>
          <a:bodyPr/>
          <a:lstStyle/>
          <a:p>
            <a:endParaRPr lang="en-US" dirty="0">
              <a:solidFill>
                <a:schemeClr val="tx1">
                  <a:lumMod val="60000"/>
                  <a:lumOff val="40000"/>
                </a:schemeClr>
              </a:solidFill>
              <a:ea typeface="ヒラギノ角ゴ Pro W3" charset="-128"/>
            </a:endParaRPr>
          </a:p>
        </p:txBody>
      </p:sp>
      <p:sp>
        <p:nvSpPr>
          <p:cNvPr id="5" name="Slide Number Placeholder 4"/>
          <p:cNvSpPr>
            <a:spLocks noGrp="1"/>
          </p:cNvSpPr>
          <p:nvPr>
            <p:ph type="sldNum" sz="quarter" idx="12"/>
          </p:nvPr>
        </p:nvSpPr>
        <p:spPr/>
        <p:txBody>
          <a:bodyPr/>
          <a:lstStyle/>
          <a:p>
            <a:fld id="{C9D842C5-7503-B34D-8489-112B7F101156}" type="slidenum">
              <a:rPr lang="en-US" smtClean="0"/>
              <a:pPr/>
              <a:t>‹#›</a:t>
            </a:fld>
            <a:endParaRPr lang="en-US" dirty="0"/>
          </a:p>
        </p:txBody>
      </p:sp>
      <p:sp>
        <p:nvSpPr>
          <p:cNvPr id="6" name="Rectangle 5"/>
          <p:cNvSpPr/>
          <p:nvPr/>
        </p:nvSpPr>
        <p:spPr>
          <a:xfrm>
            <a:off x="0" y="7744179"/>
            <a:ext cx="11887200" cy="48542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600" dirty="0">
              <a:solidFill>
                <a:schemeClr val="accent1"/>
              </a:solidFill>
            </a:endParaRPr>
          </a:p>
        </p:txBody>
      </p:sp>
      <p:sp>
        <p:nvSpPr>
          <p:cNvPr id="7" name="Rectangle 6"/>
          <p:cNvSpPr/>
          <p:nvPr userDrawn="1"/>
        </p:nvSpPr>
        <p:spPr>
          <a:xfrm>
            <a:off x="0" y="7744179"/>
            <a:ext cx="11887200" cy="48542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600" dirty="0">
              <a:solidFill>
                <a:schemeClr val="accent1"/>
              </a:solidFill>
            </a:endParaRPr>
          </a:p>
        </p:txBody>
      </p:sp>
    </p:spTree>
    <p:extLst>
      <p:ext uri="{BB962C8B-B14F-4D97-AF65-F5344CB8AC3E}">
        <p14:creationId xmlns:p14="http://schemas.microsoft.com/office/powerpoint/2010/main" val="1582053127"/>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6EAEC-EABA-6997-77D6-ACC298F9A6F0}"/>
              </a:ext>
            </a:extLst>
          </p:cNvPr>
          <p:cNvSpPr>
            <a:spLocks noGrp="1"/>
          </p:cNvSpPr>
          <p:nvPr>
            <p:ph type="ctrTitle"/>
          </p:nvPr>
        </p:nvSpPr>
        <p:spPr>
          <a:xfrm>
            <a:off x="1485900" y="1346200"/>
            <a:ext cx="8915400" cy="28654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2877B5-E1FB-B441-4FE3-884ECA39DB5B}"/>
              </a:ext>
            </a:extLst>
          </p:cNvPr>
          <p:cNvSpPr>
            <a:spLocks noGrp="1"/>
          </p:cNvSpPr>
          <p:nvPr>
            <p:ph type="subTitle" idx="1"/>
          </p:nvPr>
        </p:nvSpPr>
        <p:spPr>
          <a:xfrm>
            <a:off x="1485900" y="4322763"/>
            <a:ext cx="89154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01C41C-0C34-A50B-ED53-B6845E750402}"/>
              </a:ext>
            </a:extLst>
          </p:cNvPr>
          <p:cNvSpPr>
            <a:spLocks noGrp="1"/>
          </p:cNvSpPr>
          <p:nvPr>
            <p:ph type="dt" sz="half" idx="10"/>
          </p:nvPr>
        </p:nvSpPr>
        <p:spPr/>
        <p:txBody>
          <a:bodyPr/>
          <a:lstStyle/>
          <a:p>
            <a:fld id="{65B9E75E-5717-1143-8B14-C80D910CF2C8}" type="datetimeFigureOut">
              <a:rPr lang="en-US" smtClean="0"/>
              <a:t>2/28/2024</a:t>
            </a:fld>
            <a:endParaRPr lang="en-US" dirty="0"/>
          </a:p>
        </p:txBody>
      </p:sp>
      <p:sp>
        <p:nvSpPr>
          <p:cNvPr id="5" name="Footer Placeholder 4">
            <a:extLst>
              <a:ext uri="{FF2B5EF4-FFF2-40B4-BE49-F238E27FC236}">
                <a16:creationId xmlns:a16="http://schemas.microsoft.com/office/drawing/2014/main" id="{4B945D4D-35A5-14B4-8F3D-D8DFABA34B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6EEEBD-71BC-7844-8432-504440EFAE51}"/>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2278971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E971-A851-2267-5BED-C5676E784F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FC0594-5F16-9C28-C28E-4B34DF7CB3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702F5-0810-CE67-1F1E-A035623B477B}"/>
              </a:ext>
            </a:extLst>
          </p:cNvPr>
          <p:cNvSpPr>
            <a:spLocks noGrp="1"/>
          </p:cNvSpPr>
          <p:nvPr>
            <p:ph type="dt" sz="half" idx="10"/>
          </p:nvPr>
        </p:nvSpPr>
        <p:spPr/>
        <p:txBody>
          <a:bodyPr/>
          <a:lstStyle/>
          <a:p>
            <a:fld id="{65B9E75E-5717-1143-8B14-C80D910CF2C8}" type="datetimeFigureOut">
              <a:rPr lang="en-US" smtClean="0"/>
              <a:t>2/28/2024</a:t>
            </a:fld>
            <a:endParaRPr lang="en-US" dirty="0"/>
          </a:p>
        </p:txBody>
      </p:sp>
      <p:sp>
        <p:nvSpPr>
          <p:cNvPr id="5" name="Footer Placeholder 4">
            <a:extLst>
              <a:ext uri="{FF2B5EF4-FFF2-40B4-BE49-F238E27FC236}">
                <a16:creationId xmlns:a16="http://schemas.microsoft.com/office/drawing/2014/main" id="{2D226E70-08FF-97A8-5AAC-E03D18149A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0B9AF3-0544-2BAF-BCF3-2398A400E98F}"/>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3563825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62C7E-4A8D-92E4-CF42-145770CAD816}"/>
              </a:ext>
            </a:extLst>
          </p:cNvPr>
          <p:cNvSpPr>
            <a:spLocks noGrp="1"/>
          </p:cNvSpPr>
          <p:nvPr>
            <p:ph type="title"/>
          </p:nvPr>
        </p:nvSpPr>
        <p:spPr>
          <a:xfrm>
            <a:off x="811213" y="2051050"/>
            <a:ext cx="10252075" cy="34242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44BA1E-8F77-D7CC-A665-925BD948F2A8}"/>
              </a:ext>
            </a:extLst>
          </p:cNvPr>
          <p:cNvSpPr>
            <a:spLocks noGrp="1"/>
          </p:cNvSpPr>
          <p:nvPr>
            <p:ph type="body" idx="1"/>
          </p:nvPr>
        </p:nvSpPr>
        <p:spPr>
          <a:xfrm>
            <a:off x="811213" y="5507038"/>
            <a:ext cx="10252075" cy="18002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BFC503-D8FA-1EDD-AB0F-429ADACE7369}"/>
              </a:ext>
            </a:extLst>
          </p:cNvPr>
          <p:cNvSpPr>
            <a:spLocks noGrp="1"/>
          </p:cNvSpPr>
          <p:nvPr>
            <p:ph type="dt" sz="half" idx="10"/>
          </p:nvPr>
        </p:nvSpPr>
        <p:spPr/>
        <p:txBody>
          <a:bodyPr/>
          <a:lstStyle/>
          <a:p>
            <a:fld id="{65B9E75E-5717-1143-8B14-C80D910CF2C8}" type="datetimeFigureOut">
              <a:rPr lang="en-US" smtClean="0"/>
              <a:t>2/28/2024</a:t>
            </a:fld>
            <a:endParaRPr lang="en-US" dirty="0"/>
          </a:p>
        </p:txBody>
      </p:sp>
      <p:sp>
        <p:nvSpPr>
          <p:cNvPr id="5" name="Footer Placeholder 4">
            <a:extLst>
              <a:ext uri="{FF2B5EF4-FFF2-40B4-BE49-F238E27FC236}">
                <a16:creationId xmlns:a16="http://schemas.microsoft.com/office/drawing/2014/main" id="{FC7C5436-47A6-925B-AF23-43AE690490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07515D-53A4-DC52-E1A9-75EF0ECD6CD7}"/>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879809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B7E76-412B-3ED4-C808-2C140DED8F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9EB2E1-67C0-5319-247C-2AAD76B47C71}"/>
              </a:ext>
            </a:extLst>
          </p:cNvPr>
          <p:cNvSpPr>
            <a:spLocks noGrp="1"/>
          </p:cNvSpPr>
          <p:nvPr>
            <p:ph sz="half" idx="1"/>
          </p:nvPr>
        </p:nvSpPr>
        <p:spPr>
          <a:xfrm>
            <a:off x="817563" y="2190750"/>
            <a:ext cx="5049837"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24A0F7-04F5-7576-3034-33479562C665}"/>
              </a:ext>
            </a:extLst>
          </p:cNvPr>
          <p:cNvSpPr>
            <a:spLocks noGrp="1"/>
          </p:cNvSpPr>
          <p:nvPr>
            <p:ph sz="half" idx="2"/>
          </p:nvPr>
        </p:nvSpPr>
        <p:spPr>
          <a:xfrm>
            <a:off x="6019800" y="2190750"/>
            <a:ext cx="5049838"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8C853D-4936-0C2A-0A8B-75F268D6F3F5}"/>
              </a:ext>
            </a:extLst>
          </p:cNvPr>
          <p:cNvSpPr>
            <a:spLocks noGrp="1"/>
          </p:cNvSpPr>
          <p:nvPr>
            <p:ph type="dt" sz="half" idx="10"/>
          </p:nvPr>
        </p:nvSpPr>
        <p:spPr/>
        <p:txBody>
          <a:bodyPr/>
          <a:lstStyle/>
          <a:p>
            <a:fld id="{65B9E75E-5717-1143-8B14-C80D910CF2C8}" type="datetimeFigureOut">
              <a:rPr lang="en-US" smtClean="0"/>
              <a:t>2/28/2024</a:t>
            </a:fld>
            <a:endParaRPr lang="en-US" dirty="0"/>
          </a:p>
        </p:txBody>
      </p:sp>
      <p:sp>
        <p:nvSpPr>
          <p:cNvPr id="6" name="Footer Placeholder 5">
            <a:extLst>
              <a:ext uri="{FF2B5EF4-FFF2-40B4-BE49-F238E27FC236}">
                <a16:creationId xmlns:a16="http://schemas.microsoft.com/office/drawing/2014/main" id="{93A93A4A-11A1-CF86-A9CA-4B256D6BE9C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00D588-7E41-DED7-7793-5575D46AF05E}"/>
              </a:ext>
            </a:extLst>
          </p:cNvPr>
          <p:cNvSpPr>
            <a:spLocks noGrp="1"/>
          </p:cNvSpPr>
          <p:nvPr>
            <p:ph type="sldNum" sz="quarter" idx="12"/>
          </p:nvPr>
        </p:nvSpPr>
        <p:spPr/>
        <p:txBody>
          <a:bodyPr/>
          <a:lstStyle/>
          <a:p>
            <a:fld id="{7E4A36F1-801C-6C40-9108-82CC601AFCEB}" type="slidenum">
              <a:rPr lang="en-US" smtClean="0"/>
              <a:t>‹#›</a:t>
            </a:fld>
            <a:endParaRPr lang="en-US" dirty="0"/>
          </a:p>
        </p:txBody>
      </p:sp>
    </p:spTree>
    <p:extLst>
      <p:ext uri="{BB962C8B-B14F-4D97-AF65-F5344CB8AC3E}">
        <p14:creationId xmlns:p14="http://schemas.microsoft.com/office/powerpoint/2010/main" val="426583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E71D986-843E-459E-9E91-146B5704C4E8}"/>
              </a:ext>
            </a:extLst>
          </p:cNvPr>
          <p:cNvSpPr txBox="1"/>
          <p:nvPr userDrawn="1"/>
        </p:nvSpPr>
        <p:spPr>
          <a:xfrm>
            <a:off x="3516388" y="7423476"/>
            <a:ext cx="3073409" cy="461665"/>
          </a:xfrm>
          <a:prstGeom prst="rect">
            <a:avLst/>
          </a:prstGeom>
          <a:noFill/>
        </p:spPr>
        <p:txBody>
          <a:bodyPr wrap="square" rtlCol="0">
            <a:spAutoFit/>
          </a:bodyPr>
          <a:lstStyle/>
          <a:p>
            <a:r>
              <a:rPr lang="en-US" sz="2400" dirty="0">
                <a:solidFill>
                  <a:schemeClr val="bg1"/>
                </a:solidFill>
              </a:rPr>
              <a:t>HUMAN RESOURCES</a:t>
            </a:r>
          </a:p>
        </p:txBody>
      </p:sp>
      <p:pic>
        <p:nvPicPr>
          <p:cNvPr id="9" name="Picture 8" descr="university.logo.small.horizontal.white.eps">
            <a:extLst>
              <a:ext uri="{FF2B5EF4-FFF2-40B4-BE49-F238E27FC236}">
                <a16:creationId xmlns:a16="http://schemas.microsoft.com/office/drawing/2014/main" id="{2003FEA4-0B01-4C06-B1CC-376FA8483EE9}"/>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520623" y="7062800"/>
            <a:ext cx="2933110" cy="1218224"/>
          </a:xfrm>
          <a:prstGeom prst="rect">
            <a:avLst/>
          </a:prstGeom>
        </p:spPr>
      </p:pic>
      <p:sp>
        <p:nvSpPr>
          <p:cNvPr id="2" name="Title Placeholder 1"/>
          <p:cNvSpPr>
            <a:spLocks noGrp="1"/>
          </p:cNvSpPr>
          <p:nvPr>
            <p:ph type="title"/>
          </p:nvPr>
        </p:nvSpPr>
        <p:spPr>
          <a:xfrm>
            <a:off x="817246" y="438153"/>
            <a:ext cx="10252710" cy="85587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17246" y="1549909"/>
            <a:ext cx="10252710" cy="52669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468231" y="7680687"/>
            <a:ext cx="1205209" cy="438150"/>
          </a:xfrm>
          <a:prstGeom prst="rect">
            <a:avLst/>
          </a:prstGeom>
        </p:spPr>
        <p:txBody>
          <a:bodyPr vert="horz" lIns="91440" tIns="45720" rIns="91440" bIns="45720" rtlCol="0" anchor="ctr"/>
          <a:lstStyle>
            <a:lvl1pPr algn="r">
              <a:defRPr sz="1680">
                <a:solidFill>
                  <a:schemeClr val="bg1"/>
                </a:solidFill>
              </a:defRPr>
            </a:lvl1pPr>
          </a:lstStyle>
          <a:p>
            <a:fld id="{BC825DD3-F8EA-8B4C-9EBB-4B822F02D76E}" type="slidenum">
              <a:rPr lang="en-US" smtClean="0"/>
              <a:pPr/>
              <a:t>‹#›</a:t>
            </a:fld>
            <a:endParaRPr lang="en-US" dirty="0"/>
          </a:p>
        </p:txBody>
      </p:sp>
      <p:sp>
        <p:nvSpPr>
          <p:cNvPr id="4" name="Footer Placeholder 3"/>
          <p:cNvSpPr>
            <a:spLocks noGrp="1"/>
          </p:cNvSpPr>
          <p:nvPr>
            <p:ph type="ftr" sz="quarter" idx="3"/>
            <p:custDataLst>
              <p:tags r:id="rId7"/>
            </p:custDataLst>
          </p:nvPr>
        </p:nvSpPr>
        <p:spPr>
          <a:xfrm>
            <a:off x="355600" y="7975600"/>
            <a:ext cx="3124200" cy="123111"/>
          </a:xfrm>
          <a:prstGeom prst="rect">
            <a:avLst/>
          </a:prstGeom>
        </p:spPr>
        <p:txBody>
          <a:bodyPr vert="horz" wrap="square" lIns="0" tIns="0" rIns="0" bIns="0" rtlCol="0" anchor="b">
            <a:spAutoFit/>
          </a:bodyPr>
          <a:lstStyle>
            <a:lvl1pPr algn="l">
              <a:defRPr sz="800">
                <a:solidFill>
                  <a:schemeClr val="tx1">
                    <a:tint val="75000"/>
                  </a:schemeClr>
                </a:solidFill>
                <a:latin typeface="Arial" panose="020B0604020202020204" pitchFamily="34" charset="0"/>
              </a:defRPr>
            </a:lvl1pPr>
          </a:lstStyle>
          <a:p>
            <a:endParaRPr lang="en-US" dirty="0"/>
          </a:p>
        </p:txBody>
      </p:sp>
      <p:sp>
        <p:nvSpPr>
          <p:cNvPr id="5" name="TextBox 4" hidden="1"/>
          <p:cNvSpPr txBox="1"/>
          <p:nvPr userDrawn="1">
            <p:custDataLst>
              <p:tags r:id="rId8"/>
            </p:custDataLst>
          </p:nvPr>
        </p:nvSpPr>
        <p:spPr>
          <a:xfrm>
            <a:off x="12700000" y="12700000"/>
            <a:ext cx="12700" cy="4093428"/>
          </a:xfrm>
          <a:prstGeom prst="rect">
            <a:avLst/>
          </a:prstGeom>
          <a:noFill/>
        </p:spPr>
        <p:txBody>
          <a:bodyPr vert="horz" rtlCol="0">
            <a:spAutoFit/>
          </a:bodyPr>
          <a:lstStyle/>
          <a:p>
            <a:r>
              <a:rPr lang="en-US" dirty="0"/>
              <a:t>nonhesmow1868</a:t>
            </a:r>
          </a:p>
        </p:txBody>
      </p:sp>
    </p:spTree>
    <p:extLst>
      <p:ext uri="{BB962C8B-B14F-4D97-AF65-F5344CB8AC3E}">
        <p14:creationId xmlns:p14="http://schemas.microsoft.com/office/powerpoint/2010/main" val="218469146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43" r:id="rId3"/>
    <p:sldLayoutId id="2147483827" r:id="rId4"/>
    <p:sldLayoutId id="2147483829" r:id="rId5"/>
  </p:sldLayoutIdLst>
  <p:hf hdr="0" ftr="0" dt="0"/>
  <p:txStyles>
    <p:titleStyle>
      <a:lvl1pPr algn="l" defTabSz="1097280" rtl="0" eaLnBrk="1" latinLnBrk="0" hangingPunct="1">
        <a:lnSpc>
          <a:spcPct val="90000"/>
        </a:lnSpc>
        <a:spcBef>
          <a:spcPct val="0"/>
        </a:spcBef>
        <a:buNone/>
        <a:defRPr lang="en-US" sz="3840" kern="1200" dirty="0">
          <a:solidFill>
            <a:schemeClr val="accent1"/>
          </a:solidFill>
          <a:latin typeface="+mj-lt"/>
          <a:ea typeface="+mj-ea"/>
          <a:cs typeface="+mj-cs"/>
        </a:defRPr>
      </a:lvl1pPr>
    </p:titleStyle>
    <p:body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dirty="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D33733-1F12-9125-6240-FDEECD187FF4}"/>
              </a:ext>
            </a:extLst>
          </p:cNvPr>
          <p:cNvSpPr>
            <a:spLocks noGrp="1"/>
          </p:cNvSpPr>
          <p:nvPr>
            <p:ph type="title"/>
          </p:nvPr>
        </p:nvSpPr>
        <p:spPr>
          <a:xfrm>
            <a:off x="817563" y="438150"/>
            <a:ext cx="10252075" cy="15906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8BAD34-0D82-7821-2BA1-3836ECC07A94}"/>
              </a:ext>
            </a:extLst>
          </p:cNvPr>
          <p:cNvSpPr>
            <a:spLocks noGrp="1"/>
          </p:cNvSpPr>
          <p:nvPr>
            <p:ph type="body" idx="1"/>
          </p:nvPr>
        </p:nvSpPr>
        <p:spPr>
          <a:xfrm>
            <a:off x="817563" y="2190750"/>
            <a:ext cx="10252075" cy="52212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0C42C-12BF-6F34-760C-25DC262894E4}"/>
              </a:ext>
            </a:extLst>
          </p:cNvPr>
          <p:cNvSpPr>
            <a:spLocks noGrp="1"/>
          </p:cNvSpPr>
          <p:nvPr>
            <p:ph type="dt" sz="half" idx="2"/>
          </p:nvPr>
        </p:nvSpPr>
        <p:spPr>
          <a:xfrm>
            <a:off x="817563" y="7627938"/>
            <a:ext cx="2674937" cy="438150"/>
          </a:xfrm>
          <a:prstGeom prst="rect">
            <a:avLst/>
          </a:prstGeom>
        </p:spPr>
        <p:txBody>
          <a:bodyPr vert="horz" lIns="91440" tIns="45720" rIns="91440" bIns="45720" rtlCol="0" anchor="ctr"/>
          <a:lstStyle>
            <a:lvl1pPr algn="l">
              <a:defRPr sz="1200">
                <a:solidFill>
                  <a:schemeClr val="tx1">
                    <a:tint val="75000"/>
                  </a:schemeClr>
                </a:solidFill>
              </a:defRPr>
            </a:lvl1pPr>
          </a:lstStyle>
          <a:p>
            <a:fld id="{65B9E75E-5717-1143-8B14-C80D910CF2C8}" type="datetimeFigureOut">
              <a:rPr lang="en-US" smtClean="0"/>
              <a:t>2/28/2024</a:t>
            </a:fld>
            <a:endParaRPr lang="en-US" dirty="0"/>
          </a:p>
        </p:txBody>
      </p:sp>
      <p:sp>
        <p:nvSpPr>
          <p:cNvPr id="5" name="Footer Placeholder 4">
            <a:extLst>
              <a:ext uri="{FF2B5EF4-FFF2-40B4-BE49-F238E27FC236}">
                <a16:creationId xmlns:a16="http://schemas.microsoft.com/office/drawing/2014/main" id="{566BB076-3411-B09E-0E41-D29189E2B63B}"/>
              </a:ext>
            </a:extLst>
          </p:cNvPr>
          <p:cNvSpPr>
            <a:spLocks noGrp="1"/>
          </p:cNvSpPr>
          <p:nvPr>
            <p:ph type="ftr" sz="quarter" idx="3"/>
          </p:nvPr>
        </p:nvSpPr>
        <p:spPr>
          <a:xfrm>
            <a:off x="3937000" y="7627938"/>
            <a:ext cx="4013200"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9EFC117-CA05-A933-9219-21EE89772777}"/>
              </a:ext>
            </a:extLst>
          </p:cNvPr>
          <p:cNvSpPr>
            <a:spLocks noGrp="1"/>
          </p:cNvSpPr>
          <p:nvPr>
            <p:ph type="sldNum" sz="quarter" idx="4"/>
          </p:nvPr>
        </p:nvSpPr>
        <p:spPr>
          <a:xfrm>
            <a:off x="8394700" y="7627938"/>
            <a:ext cx="2674938"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7E4A36F1-801C-6C40-9108-82CC601AFCEB}" type="slidenum">
              <a:rPr lang="en-US" smtClean="0"/>
              <a:t>‹#›</a:t>
            </a:fld>
            <a:endParaRPr lang="en-US" dirty="0"/>
          </a:p>
        </p:txBody>
      </p:sp>
    </p:spTree>
    <p:extLst>
      <p:ext uri="{BB962C8B-B14F-4D97-AF65-F5344CB8AC3E}">
        <p14:creationId xmlns:p14="http://schemas.microsoft.com/office/powerpoint/2010/main" val="2157597430"/>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15.jp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D07CD81-16DD-9387-6534-4E983A3A3493}"/>
              </a:ext>
            </a:extLst>
          </p:cNvPr>
          <p:cNvSpPr>
            <a:spLocks noGrp="1"/>
          </p:cNvSpPr>
          <p:nvPr>
            <p:ph type="ctrTitle"/>
          </p:nvPr>
        </p:nvSpPr>
        <p:spPr>
          <a:xfrm>
            <a:off x="757612" y="2663019"/>
            <a:ext cx="10371975" cy="2004595"/>
          </a:xfrm>
        </p:spPr>
        <p:txBody>
          <a:bodyPr/>
          <a:lstStyle/>
          <a:p>
            <a:pPr>
              <a:lnSpc>
                <a:spcPct val="80000"/>
              </a:lnSpc>
            </a:pPr>
            <a:r>
              <a:rPr lang="en-US" dirty="0"/>
              <a:t>2024 Retiree Benefits Overview</a:t>
            </a:r>
            <a:endParaRPr lang="en-US" sz="4400" dirty="0"/>
          </a:p>
        </p:txBody>
      </p:sp>
      <p:pic>
        <p:nvPicPr>
          <p:cNvPr id="2" name="Picture 1">
            <a:extLst>
              <a:ext uri="{FF2B5EF4-FFF2-40B4-BE49-F238E27FC236}">
                <a16:creationId xmlns:a16="http://schemas.microsoft.com/office/drawing/2014/main" id="{5AA9CB1E-0C7A-5E17-FE70-9DDF199EA4D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409670" y="5981081"/>
            <a:ext cx="2248520" cy="2248520"/>
          </a:xfrm>
          <a:prstGeom prst="rect">
            <a:avLst/>
          </a:prstGeom>
        </p:spPr>
      </p:pic>
      <p:pic>
        <p:nvPicPr>
          <p:cNvPr id="3" name="Picture 2">
            <a:extLst>
              <a:ext uri="{FF2B5EF4-FFF2-40B4-BE49-F238E27FC236}">
                <a16:creationId xmlns:a16="http://schemas.microsoft.com/office/drawing/2014/main" id="{804BEC41-FF1E-C1BA-0E18-3B21BDC1CBA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19340" y="5981081"/>
            <a:ext cx="2248520" cy="2248519"/>
          </a:xfrm>
          <a:prstGeom prst="rect">
            <a:avLst/>
          </a:prstGeom>
        </p:spPr>
      </p:pic>
      <p:pic>
        <p:nvPicPr>
          <p:cNvPr id="5" name="Picture 4">
            <a:extLst>
              <a:ext uri="{FF2B5EF4-FFF2-40B4-BE49-F238E27FC236}">
                <a16:creationId xmlns:a16="http://schemas.microsoft.com/office/drawing/2014/main" id="{648E3EBF-816A-6582-174D-9BBE21F5060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229010" y="5981081"/>
            <a:ext cx="2248520" cy="2248520"/>
          </a:xfrm>
          <a:prstGeom prst="rect">
            <a:avLst/>
          </a:prstGeom>
        </p:spPr>
      </p:pic>
      <p:pic>
        <p:nvPicPr>
          <p:cNvPr id="6" name="Picture 5">
            <a:extLst>
              <a:ext uri="{FF2B5EF4-FFF2-40B4-BE49-F238E27FC236}">
                <a16:creationId xmlns:a16="http://schemas.microsoft.com/office/drawing/2014/main" id="{F24172A0-7D69-DD47-96AA-5B1610A4309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638680" y="5981081"/>
            <a:ext cx="2248520" cy="2248519"/>
          </a:xfrm>
          <a:prstGeom prst="rect">
            <a:avLst/>
          </a:prstGeom>
        </p:spPr>
      </p:pic>
      <p:pic>
        <p:nvPicPr>
          <p:cNvPr id="7" name="Picture 6">
            <a:extLst>
              <a:ext uri="{FF2B5EF4-FFF2-40B4-BE49-F238E27FC236}">
                <a16:creationId xmlns:a16="http://schemas.microsoft.com/office/drawing/2014/main" id="{079DA720-F690-EC3D-C4FD-3C7FEF3A5E0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0" y="5981081"/>
            <a:ext cx="2248520" cy="2248520"/>
          </a:xfrm>
          <a:prstGeom prst="rect">
            <a:avLst/>
          </a:prstGeom>
        </p:spPr>
      </p:pic>
      <p:pic>
        <p:nvPicPr>
          <p:cNvPr id="11" name="Audio 10">
            <a:hlinkClick r:id="" action="ppaction://media"/>
            <a:extLst>
              <a:ext uri="{FF2B5EF4-FFF2-40B4-BE49-F238E27FC236}">
                <a16:creationId xmlns:a16="http://schemas.microsoft.com/office/drawing/2014/main" id="{20ABD688-DA9A-4514-8E20-C3460D572C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47438" y="7589838"/>
            <a:ext cx="487362" cy="487362"/>
          </a:xfrm>
          <a:prstGeom prst="rect">
            <a:avLst/>
          </a:prstGeom>
        </p:spPr>
      </p:pic>
    </p:spTree>
    <p:extLst>
      <p:ext uri="{BB962C8B-B14F-4D97-AF65-F5344CB8AC3E}">
        <p14:creationId xmlns:p14="http://schemas.microsoft.com/office/powerpoint/2010/main" val="3293722417"/>
      </p:ext>
    </p:extLst>
  </p:cSld>
  <p:clrMapOvr>
    <a:masterClrMapping/>
  </p:clrMapOvr>
  <mc:AlternateContent xmlns:mc="http://schemas.openxmlformats.org/markup-compatibility/2006">
    <mc:Choice xmlns:p14="http://schemas.microsoft.com/office/powerpoint/2010/main" Requires="p14">
      <p:transition spd="slow" p14:dur="2000" advTm="14034"/>
    </mc:Choice>
    <mc:Fallback>
      <p:transition spd="slow" advTm="14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66B18-865D-82AD-FBEF-36FE9D4696C5}"/>
              </a:ext>
            </a:extLst>
          </p:cNvPr>
          <p:cNvSpPr>
            <a:spLocks noGrp="1"/>
          </p:cNvSpPr>
          <p:nvPr>
            <p:ph type="title"/>
          </p:nvPr>
        </p:nvSpPr>
        <p:spPr/>
        <p:txBody>
          <a:bodyPr/>
          <a:lstStyle/>
          <a:p>
            <a:r>
              <a:rPr lang="en-US" dirty="0"/>
              <a:t>One Card for Medical and Prescription Drugs </a:t>
            </a:r>
          </a:p>
        </p:txBody>
      </p:sp>
      <p:pic>
        <p:nvPicPr>
          <p:cNvPr id="7" name="Content Placeholder 6" descr="A screenshot of a phone&#10;&#10;Description automatically generated">
            <a:extLst>
              <a:ext uri="{FF2B5EF4-FFF2-40B4-BE49-F238E27FC236}">
                <a16:creationId xmlns:a16="http://schemas.microsoft.com/office/drawing/2014/main" id="{258BFBED-A5D4-58C9-4467-7D64A5505A96}"/>
              </a:ext>
            </a:extLst>
          </p:cNvPr>
          <p:cNvPicPr>
            <a:picLocks noGrp="1" noChangeAspect="1"/>
          </p:cNvPicPr>
          <p:nvPr>
            <p:ph idx="1"/>
          </p:nvPr>
        </p:nvPicPr>
        <p:blipFill rotWithShape="1">
          <a:blip r:embed="rId5">
            <a:extLst>
              <a:ext uri="{28A0092B-C50C-407E-A947-70E740481C1C}">
                <a14:useLocalDpi xmlns:a14="http://schemas.microsoft.com/office/drawing/2010/main"/>
              </a:ext>
            </a:extLst>
          </a:blip>
          <a:srcRect l="1" r="518"/>
          <a:stretch/>
        </p:blipFill>
        <p:spPr>
          <a:xfrm>
            <a:off x="348411" y="1650687"/>
            <a:ext cx="11132389" cy="4077211"/>
          </a:xfrm>
        </p:spPr>
      </p:pic>
      <p:sp>
        <p:nvSpPr>
          <p:cNvPr id="4" name="Slide Number Placeholder 3">
            <a:extLst>
              <a:ext uri="{FF2B5EF4-FFF2-40B4-BE49-F238E27FC236}">
                <a16:creationId xmlns:a16="http://schemas.microsoft.com/office/drawing/2014/main" id="{84D69327-85FF-297B-0922-59C6EE716002}"/>
              </a:ext>
            </a:extLst>
          </p:cNvPr>
          <p:cNvSpPr>
            <a:spLocks noGrp="1"/>
          </p:cNvSpPr>
          <p:nvPr>
            <p:ph type="sldNum" sz="quarter" idx="4"/>
          </p:nvPr>
        </p:nvSpPr>
        <p:spPr/>
        <p:txBody>
          <a:bodyPr/>
          <a:lstStyle/>
          <a:p>
            <a:fld id="{BC825DD3-F8EA-8B4C-9EBB-4B822F02D76E}" type="slidenum">
              <a:rPr lang="en-US" smtClean="0"/>
              <a:pPr/>
              <a:t>9</a:t>
            </a:fld>
            <a:endParaRPr lang="en-US" dirty="0"/>
          </a:p>
        </p:txBody>
      </p:sp>
      <p:sp>
        <p:nvSpPr>
          <p:cNvPr id="6" name="Rectangle 5">
            <a:extLst>
              <a:ext uri="{FF2B5EF4-FFF2-40B4-BE49-F238E27FC236}">
                <a16:creationId xmlns:a16="http://schemas.microsoft.com/office/drawing/2014/main" id="{EEABDFAA-3BF6-7A81-00DA-B2F49671BCCE}"/>
              </a:ext>
            </a:extLst>
          </p:cNvPr>
          <p:cNvSpPr/>
          <p:nvPr/>
        </p:nvSpPr>
        <p:spPr>
          <a:xfrm>
            <a:off x="355600" y="1650687"/>
            <a:ext cx="11318740" cy="5744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1DA610D8-3B9A-A8E4-4D19-D7D9E893B325}"/>
              </a:ext>
            </a:extLst>
          </p:cNvPr>
          <p:cNvSpPr txBox="1">
            <a:spLocks/>
          </p:cNvSpPr>
          <p:nvPr/>
        </p:nvSpPr>
        <p:spPr>
          <a:xfrm>
            <a:off x="511444" y="1549908"/>
            <a:ext cx="5191932" cy="488227"/>
          </a:xfrm>
          <a:prstGeom prst="rect">
            <a:avLst/>
          </a:prstGeom>
        </p:spPr>
        <p:txBody>
          <a:bodyPr vert="horz" lIns="91440" tIns="45720" rIns="91440" bIns="45720" rtlCol="0">
            <a:noAutofit/>
          </a:bodyPr>
          <a:lst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Font typeface="Arial" panose="020B0604020202020204" pitchFamily="34" charset="0"/>
              <a:buNone/>
            </a:pPr>
            <a:r>
              <a:rPr lang="en-US" sz="2700" b="1" dirty="0">
                <a:solidFill>
                  <a:srgbClr val="0072CE"/>
                </a:solidFill>
              </a:rPr>
              <a:t>Front of Card</a:t>
            </a:r>
          </a:p>
        </p:txBody>
      </p:sp>
      <p:sp>
        <p:nvSpPr>
          <p:cNvPr id="9" name="Content Placeholder 2">
            <a:extLst>
              <a:ext uri="{FF2B5EF4-FFF2-40B4-BE49-F238E27FC236}">
                <a16:creationId xmlns:a16="http://schemas.microsoft.com/office/drawing/2014/main" id="{1BE2EC9E-FDF7-3C7A-53F6-176541AC8D7C}"/>
              </a:ext>
            </a:extLst>
          </p:cNvPr>
          <p:cNvSpPr txBox="1">
            <a:spLocks/>
          </p:cNvSpPr>
          <p:nvPr/>
        </p:nvSpPr>
        <p:spPr>
          <a:xfrm>
            <a:off x="6261316" y="1549909"/>
            <a:ext cx="5191932" cy="488227"/>
          </a:xfrm>
          <a:prstGeom prst="rect">
            <a:avLst/>
          </a:prstGeom>
        </p:spPr>
        <p:txBody>
          <a:bodyPr vert="horz" lIns="91440" tIns="45720" rIns="91440" bIns="45720" rtlCol="0">
            <a:noAutofit/>
          </a:bodyPr>
          <a:lstStyle>
            <a:lvl1pPr marL="274320" indent="-274320" algn="l" defTabSz="1097280" rtl="0" eaLnBrk="1" latinLnBrk="0" hangingPunct="1">
              <a:lnSpc>
                <a:spcPct val="100000"/>
              </a:lnSpc>
              <a:spcBef>
                <a:spcPts val="1200"/>
              </a:spcBef>
              <a:buClr>
                <a:srgbClr val="002C71"/>
              </a:buClr>
              <a:buFont typeface="Arial" panose="020B0604020202020204" pitchFamily="34" charset="0"/>
              <a:buChar char="•"/>
              <a:defRPr lang="en-US" sz="2880" kern="1200">
                <a:solidFill>
                  <a:schemeClr val="tx1"/>
                </a:solidFill>
                <a:latin typeface="+mn-lt"/>
                <a:ea typeface="+mn-ea"/>
                <a:cs typeface="+mn-cs"/>
              </a:defRPr>
            </a:lvl1pPr>
            <a:lvl2pPr marL="822960" indent="-274320" algn="l" defTabSz="1097280" rtl="0" eaLnBrk="1" latinLnBrk="0" hangingPunct="1">
              <a:lnSpc>
                <a:spcPct val="100000"/>
              </a:lnSpc>
              <a:spcBef>
                <a:spcPts val="600"/>
              </a:spcBef>
              <a:buClr>
                <a:srgbClr val="002C71"/>
              </a:buClr>
              <a:buFont typeface="Arial" panose="020B0604020202020204" pitchFamily="34" charset="0"/>
              <a:buChar char="•"/>
              <a:defRPr sz="2400" kern="1200">
                <a:solidFill>
                  <a:schemeClr val="tx1"/>
                </a:solidFill>
                <a:latin typeface="+mn-lt"/>
                <a:ea typeface="+mn-ea"/>
                <a:cs typeface="+mn-cs"/>
              </a:defRPr>
            </a:lvl2pPr>
            <a:lvl3pPr marL="1371600" indent="-274320" algn="l" defTabSz="1097280" rtl="0" eaLnBrk="1" latinLnBrk="0" hangingPunct="1">
              <a:lnSpc>
                <a:spcPct val="100000"/>
              </a:lnSpc>
              <a:spcBef>
                <a:spcPts val="600"/>
              </a:spcBef>
              <a:buClr>
                <a:srgbClr val="002C71"/>
              </a:buClr>
              <a:buFont typeface="Arial" panose="020B0604020202020204" pitchFamily="34" charset="0"/>
              <a:buChar char="•"/>
              <a:defRPr sz="2160" kern="1200">
                <a:solidFill>
                  <a:schemeClr val="tx1"/>
                </a:solidFill>
                <a:latin typeface="+mn-lt"/>
                <a:ea typeface="+mn-ea"/>
                <a:cs typeface="+mn-cs"/>
              </a:defRPr>
            </a:lvl3pPr>
            <a:lvl4pPr marL="192024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4pPr>
            <a:lvl5pPr marL="2468880" indent="-274320" algn="l" defTabSz="1097280" rtl="0" eaLnBrk="1" latinLnBrk="0" hangingPunct="1">
              <a:lnSpc>
                <a:spcPct val="100000"/>
              </a:lnSpc>
              <a:spcBef>
                <a:spcPts val="600"/>
              </a:spcBef>
              <a:buClr>
                <a:srgbClr val="002C71"/>
              </a:buClr>
              <a:buFont typeface="Arial" panose="020B0604020202020204" pitchFamily="34" charset="0"/>
              <a:buChar char="•"/>
              <a:defRPr sz="192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Font typeface="Arial" panose="020B0604020202020204" pitchFamily="34" charset="0"/>
              <a:buNone/>
            </a:pPr>
            <a:r>
              <a:rPr lang="en-US" sz="2700" b="1" dirty="0">
                <a:solidFill>
                  <a:srgbClr val="0072CE"/>
                </a:solidFill>
              </a:rPr>
              <a:t>Back of Card</a:t>
            </a:r>
          </a:p>
        </p:txBody>
      </p:sp>
      <p:sp>
        <p:nvSpPr>
          <p:cNvPr id="3" name="Oval 2">
            <a:extLst>
              <a:ext uri="{FF2B5EF4-FFF2-40B4-BE49-F238E27FC236}">
                <a16:creationId xmlns:a16="http://schemas.microsoft.com/office/drawing/2014/main" id="{79AA5DA6-D63F-6B7B-DFE5-5B131AAA89A7}"/>
              </a:ext>
            </a:extLst>
          </p:cNvPr>
          <p:cNvSpPr/>
          <p:nvPr/>
        </p:nvSpPr>
        <p:spPr>
          <a:xfrm>
            <a:off x="8550231" y="2014384"/>
            <a:ext cx="3193590" cy="2204257"/>
          </a:xfrm>
          <a:prstGeom prst="ellipse">
            <a:avLst/>
          </a:prstGeom>
          <a:noFill/>
          <a:ln w="25400">
            <a:solidFill>
              <a:srgbClr val="69CABC"/>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C92BC"/>
              </a:solidFill>
            </a:endParaRPr>
          </a:p>
        </p:txBody>
      </p:sp>
      <p:sp>
        <p:nvSpPr>
          <p:cNvPr id="5" name="TextBox 4">
            <a:extLst>
              <a:ext uri="{FF2B5EF4-FFF2-40B4-BE49-F238E27FC236}">
                <a16:creationId xmlns:a16="http://schemas.microsoft.com/office/drawing/2014/main" id="{698EB49E-321B-4385-EF44-FAC6CBA4F4BA}"/>
              </a:ext>
            </a:extLst>
          </p:cNvPr>
          <p:cNvSpPr txBox="1"/>
          <p:nvPr/>
        </p:nvSpPr>
        <p:spPr>
          <a:xfrm>
            <a:off x="394154" y="6032819"/>
            <a:ext cx="5579706" cy="707886"/>
          </a:xfrm>
          <a:prstGeom prst="rect">
            <a:avLst/>
          </a:prstGeom>
          <a:noFill/>
        </p:spPr>
        <p:txBody>
          <a:bodyPr wrap="square" rtlCol="0">
            <a:spAutoFit/>
          </a:bodyPr>
          <a:lstStyle/>
          <a:p>
            <a:r>
              <a:rPr lang="en-US" dirty="0">
                <a:solidFill>
                  <a:srgbClr val="0072CE"/>
                </a:solidFill>
              </a:rPr>
              <a:t>Contact info for Quantum Health and Capital Rx will be on the back of your insurance card.</a:t>
            </a:r>
          </a:p>
        </p:txBody>
      </p:sp>
      <p:cxnSp>
        <p:nvCxnSpPr>
          <p:cNvPr id="11" name="Straight Arrow Connector 10">
            <a:extLst>
              <a:ext uri="{FF2B5EF4-FFF2-40B4-BE49-F238E27FC236}">
                <a16:creationId xmlns:a16="http://schemas.microsoft.com/office/drawing/2014/main" id="{71BF3C1C-BD48-7B5D-3C0E-03E4B04DDBE3}"/>
              </a:ext>
            </a:extLst>
          </p:cNvPr>
          <p:cNvCxnSpPr>
            <a:cxnSpLocks/>
          </p:cNvCxnSpPr>
          <p:nvPr/>
        </p:nvCxnSpPr>
        <p:spPr>
          <a:xfrm flipV="1">
            <a:off x="5880571" y="3980106"/>
            <a:ext cx="2976711" cy="2198201"/>
          </a:xfrm>
          <a:prstGeom prst="straightConnector1">
            <a:avLst/>
          </a:prstGeom>
          <a:ln w="25400">
            <a:solidFill>
              <a:srgbClr val="69CABC"/>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a:extLst>
              <a:ext uri="{FF2B5EF4-FFF2-40B4-BE49-F238E27FC236}">
                <a16:creationId xmlns:a16="http://schemas.microsoft.com/office/drawing/2014/main" id="{77F867F4-8940-4E70-AC28-FFDEA0F368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7438" y="7589838"/>
            <a:ext cx="487362" cy="487362"/>
          </a:xfrm>
          <a:prstGeom prst="rect">
            <a:avLst/>
          </a:prstGeom>
        </p:spPr>
      </p:pic>
    </p:spTree>
    <p:extLst>
      <p:ext uri="{BB962C8B-B14F-4D97-AF65-F5344CB8AC3E}">
        <p14:creationId xmlns:p14="http://schemas.microsoft.com/office/powerpoint/2010/main" val="2312845662"/>
      </p:ext>
    </p:extLst>
  </p:cSld>
  <p:clrMapOvr>
    <a:masterClrMapping/>
  </p:clrMapOvr>
  <mc:AlternateContent xmlns:mc="http://schemas.openxmlformats.org/markup-compatibility/2006">
    <mc:Choice xmlns:p14="http://schemas.microsoft.com/office/powerpoint/2010/main" Requires="p14">
      <p:transition spd="slow" p14:dur="2000" advTm="103524"/>
    </mc:Choice>
    <mc:Fallback>
      <p:transition spd="slow" advTm="103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2A08-C44F-84F0-BDCE-E9AD2263663E}"/>
              </a:ext>
            </a:extLst>
          </p:cNvPr>
          <p:cNvSpPr>
            <a:spLocks noGrp="1"/>
          </p:cNvSpPr>
          <p:nvPr>
            <p:ph type="title"/>
          </p:nvPr>
        </p:nvSpPr>
        <p:spPr/>
        <p:txBody>
          <a:bodyPr/>
          <a:lstStyle/>
          <a:p>
            <a:r>
              <a:rPr lang="en-US" dirty="0"/>
              <a:t>Telehealth Can Save You Time and Money!</a:t>
            </a:r>
          </a:p>
        </p:txBody>
      </p:sp>
      <p:sp>
        <p:nvSpPr>
          <p:cNvPr id="3" name="Content Placeholder 2">
            <a:extLst>
              <a:ext uri="{FF2B5EF4-FFF2-40B4-BE49-F238E27FC236}">
                <a16:creationId xmlns:a16="http://schemas.microsoft.com/office/drawing/2014/main" id="{75B4BCB8-2854-EC3D-946B-51443D7C3B99}"/>
              </a:ext>
            </a:extLst>
          </p:cNvPr>
          <p:cNvSpPr>
            <a:spLocks noGrp="1"/>
          </p:cNvSpPr>
          <p:nvPr>
            <p:ph idx="1"/>
          </p:nvPr>
        </p:nvSpPr>
        <p:spPr>
          <a:xfrm>
            <a:off x="817247" y="1289305"/>
            <a:ext cx="8755961" cy="5469941"/>
          </a:xfrm>
        </p:spPr>
        <p:txBody>
          <a:bodyPr>
            <a:normAutofit/>
          </a:bodyPr>
          <a:lstStyle/>
          <a:p>
            <a:pPr marL="0" indent="0">
              <a:buNone/>
            </a:pPr>
            <a:r>
              <a:rPr lang="en-US" sz="3200" b="1" dirty="0">
                <a:solidFill>
                  <a:srgbClr val="0072CE"/>
                </a:solidFill>
              </a:rPr>
              <a:t>The CareFirst medical plans offer convenient access to telehealth services, so you can meet with a provider by video on your smartphone, tablet, or computer. </a:t>
            </a:r>
          </a:p>
          <a:p>
            <a:r>
              <a:rPr lang="en-US" dirty="0"/>
              <a:t>Telehealth visits will be a standard copay of $20 for the Core plan and $15 for the </a:t>
            </a:r>
            <a:r>
              <a:rPr lang="en-US" dirty="0" err="1"/>
              <a:t>LiUNA</a:t>
            </a:r>
            <a:r>
              <a:rPr lang="en-US" dirty="0"/>
              <a:t> In-Network Only plan.</a:t>
            </a:r>
          </a:p>
          <a:p>
            <a:r>
              <a:rPr lang="en-US" dirty="0"/>
              <a:t>Convenient for nonemergency needs, such as sinus infection, sore throat, etc.</a:t>
            </a:r>
          </a:p>
          <a:p>
            <a:endParaRPr lang="en-US" dirty="0"/>
          </a:p>
        </p:txBody>
      </p:sp>
      <p:sp>
        <p:nvSpPr>
          <p:cNvPr id="4" name="Slide Number Placeholder 3">
            <a:extLst>
              <a:ext uri="{FF2B5EF4-FFF2-40B4-BE49-F238E27FC236}">
                <a16:creationId xmlns:a16="http://schemas.microsoft.com/office/drawing/2014/main" id="{C7691F51-F362-6D04-2C5D-20E724C56E11}"/>
              </a:ext>
            </a:extLst>
          </p:cNvPr>
          <p:cNvSpPr>
            <a:spLocks noGrp="1"/>
          </p:cNvSpPr>
          <p:nvPr>
            <p:ph type="sldNum" sz="quarter" idx="4"/>
          </p:nvPr>
        </p:nvSpPr>
        <p:spPr/>
        <p:txBody>
          <a:bodyPr/>
          <a:lstStyle/>
          <a:p>
            <a:fld id="{BC825DD3-F8EA-8B4C-9EBB-4B822F02D76E}" type="slidenum">
              <a:rPr lang="en-US" smtClean="0"/>
              <a:pPr/>
              <a:t>10</a:t>
            </a:fld>
            <a:endParaRPr lang="en-US" dirty="0"/>
          </a:p>
        </p:txBody>
      </p:sp>
      <p:pic>
        <p:nvPicPr>
          <p:cNvPr id="6" name="Picture 5">
            <a:extLst>
              <a:ext uri="{FF2B5EF4-FFF2-40B4-BE49-F238E27FC236}">
                <a16:creationId xmlns:a16="http://schemas.microsoft.com/office/drawing/2014/main" id="{4B0CFE2B-BA55-371D-85FF-4C19C5B4C453}"/>
              </a:ext>
            </a:extLst>
          </p:cNvPr>
          <p:cNvPicPr>
            <a:picLocks noChangeAspect="1"/>
          </p:cNvPicPr>
          <p:nvPr/>
        </p:nvPicPr>
        <p:blipFill>
          <a:blip r:embed="rId4">
            <a:extLst>
              <a:ext uri="{28A0092B-C50C-407E-A947-70E740481C1C}">
                <a14:useLocalDpi xmlns:a14="http://schemas.microsoft.com/office/drawing/2010/main" val="0"/>
              </a:ext>
            </a:extLst>
          </a:blip>
          <a:srcRect t="10398" b="10398"/>
          <a:stretch/>
        </p:blipFill>
        <p:spPr>
          <a:xfrm>
            <a:off x="9690355" y="1549909"/>
            <a:ext cx="1407412" cy="1508170"/>
          </a:xfrm>
          <a:prstGeom prst="rect">
            <a:avLst/>
          </a:prstGeom>
          <a:pattFill prst="pct5">
            <a:fgClr>
              <a:schemeClr val="tx2"/>
            </a:fgClr>
            <a:bgClr>
              <a:schemeClr val="bg1"/>
            </a:bgClr>
          </a:pattFill>
        </p:spPr>
      </p:pic>
      <p:pic>
        <p:nvPicPr>
          <p:cNvPr id="28" name="Picture 27">
            <a:extLst>
              <a:ext uri="{FF2B5EF4-FFF2-40B4-BE49-F238E27FC236}">
                <a16:creationId xmlns:a16="http://schemas.microsoft.com/office/drawing/2014/main" id="{A1DFDFD7-F51F-4991-859F-56EDFA799896}"/>
              </a:ext>
            </a:extLst>
          </p:cNvPr>
          <p:cNvPicPr>
            <a:picLocks noChangeAspect="1"/>
          </p:cNvPicPr>
          <p:nvPr/>
        </p:nvPicPr>
        <p:blipFill>
          <a:blip r:embed="rId5"/>
          <a:stretch>
            <a:fillRect/>
          </a:stretch>
        </p:blipFill>
        <p:spPr>
          <a:xfrm>
            <a:off x="1" y="6069667"/>
            <a:ext cx="11887200" cy="1105683"/>
          </a:xfrm>
          <a:prstGeom prst="rect">
            <a:avLst/>
          </a:prstGeom>
        </p:spPr>
      </p:pic>
      <p:pic>
        <p:nvPicPr>
          <p:cNvPr id="30" name="Audio 29">
            <a:hlinkClick r:id="" action="ppaction://media"/>
            <a:extLst>
              <a:ext uri="{FF2B5EF4-FFF2-40B4-BE49-F238E27FC236}">
                <a16:creationId xmlns:a16="http://schemas.microsoft.com/office/drawing/2014/main" id="{B66877CB-BA0B-469E-8864-0EB9F62FE6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7438" y="7589838"/>
            <a:ext cx="487362" cy="487362"/>
          </a:xfrm>
          <a:prstGeom prst="rect">
            <a:avLst/>
          </a:prstGeom>
        </p:spPr>
      </p:pic>
    </p:spTree>
    <p:extLst>
      <p:ext uri="{BB962C8B-B14F-4D97-AF65-F5344CB8AC3E}">
        <p14:creationId xmlns:p14="http://schemas.microsoft.com/office/powerpoint/2010/main" val="1206446443"/>
      </p:ext>
    </p:extLst>
  </p:cSld>
  <p:clrMapOvr>
    <a:masterClrMapping/>
  </p:clrMapOvr>
  <mc:AlternateContent xmlns:mc="http://schemas.openxmlformats.org/markup-compatibility/2006">
    <mc:Choice xmlns:p14="http://schemas.microsoft.com/office/powerpoint/2010/main" Requires="p14">
      <p:transition spd="slow" p14:dur="2000" advTm="77319"/>
    </mc:Choice>
    <mc:Fallback>
      <p:transition spd="slow" advTm="77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8258F-9FDD-4471-842E-B714D5BFF1E8}"/>
              </a:ext>
            </a:extLst>
          </p:cNvPr>
          <p:cNvSpPr>
            <a:spLocks noGrp="1"/>
          </p:cNvSpPr>
          <p:nvPr>
            <p:ph type="title"/>
          </p:nvPr>
        </p:nvSpPr>
        <p:spPr>
          <a:xfrm>
            <a:off x="826239" y="109863"/>
            <a:ext cx="10245496" cy="851152"/>
          </a:xfrm>
        </p:spPr>
        <p:txBody>
          <a:bodyPr/>
          <a:lstStyle/>
          <a:p>
            <a:r>
              <a:rPr lang="en-US" dirty="0"/>
              <a:t>New Member Website – Quantum Health </a:t>
            </a:r>
          </a:p>
        </p:txBody>
      </p:sp>
      <p:sp>
        <p:nvSpPr>
          <p:cNvPr id="4" name="Slide Number Placeholder 3">
            <a:extLst>
              <a:ext uri="{FF2B5EF4-FFF2-40B4-BE49-F238E27FC236}">
                <a16:creationId xmlns:a16="http://schemas.microsoft.com/office/drawing/2014/main" id="{1063277E-780D-4999-A93B-0F8431EEFC08}"/>
              </a:ext>
            </a:extLst>
          </p:cNvPr>
          <p:cNvSpPr>
            <a:spLocks noGrp="1"/>
          </p:cNvSpPr>
          <p:nvPr>
            <p:ph type="sldNum" sz="quarter" idx="4"/>
          </p:nvPr>
        </p:nvSpPr>
        <p:spPr/>
        <p:txBody>
          <a:bodyPr/>
          <a:lstStyle/>
          <a:p>
            <a:fld id="{BC825DD3-F8EA-8B4C-9EBB-4B822F02D76E}" type="slidenum">
              <a:rPr lang="en-US" smtClean="0"/>
              <a:pPr/>
              <a:t>11</a:t>
            </a:fld>
            <a:endParaRPr lang="en-US" dirty="0"/>
          </a:p>
        </p:txBody>
      </p:sp>
      <p:sp>
        <p:nvSpPr>
          <p:cNvPr id="5" name="Footer Placeholder 4">
            <a:extLst>
              <a:ext uri="{FF2B5EF4-FFF2-40B4-BE49-F238E27FC236}">
                <a16:creationId xmlns:a16="http://schemas.microsoft.com/office/drawing/2014/main" id="{51AD7B20-CFF6-418A-A363-2010C2D255D4}"/>
              </a:ext>
            </a:extLst>
          </p:cNvPr>
          <p:cNvSpPr>
            <a:spLocks noGrp="1"/>
          </p:cNvSpPr>
          <p:nvPr>
            <p:ph type="ftr" sz="quarter" idx="10"/>
          </p:nvPr>
        </p:nvSpPr>
        <p:spPr/>
        <p:txBody>
          <a:bodyPr/>
          <a:lstStyle/>
          <a:p>
            <a:endParaRPr lang="en-US" dirty="0"/>
          </a:p>
        </p:txBody>
      </p:sp>
      <p:pic>
        <p:nvPicPr>
          <p:cNvPr id="9" name="Picture 8">
            <a:extLst>
              <a:ext uri="{FF2B5EF4-FFF2-40B4-BE49-F238E27FC236}">
                <a16:creationId xmlns:a16="http://schemas.microsoft.com/office/drawing/2014/main" id="{3D93D086-C1BF-4DAD-B5EA-E9D9B6CF2480}"/>
              </a:ext>
            </a:extLst>
          </p:cNvPr>
          <p:cNvPicPr>
            <a:picLocks noChangeAspect="1"/>
          </p:cNvPicPr>
          <p:nvPr/>
        </p:nvPicPr>
        <p:blipFill>
          <a:blip r:embed="rId4"/>
          <a:stretch>
            <a:fillRect/>
          </a:stretch>
        </p:blipFill>
        <p:spPr>
          <a:xfrm>
            <a:off x="2348542" y="1096325"/>
            <a:ext cx="9538658" cy="4980777"/>
          </a:xfrm>
          <a:prstGeom prst="rect">
            <a:avLst/>
          </a:prstGeom>
        </p:spPr>
      </p:pic>
      <p:sp>
        <p:nvSpPr>
          <p:cNvPr id="10" name="TextBox 9">
            <a:extLst>
              <a:ext uri="{FF2B5EF4-FFF2-40B4-BE49-F238E27FC236}">
                <a16:creationId xmlns:a16="http://schemas.microsoft.com/office/drawing/2014/main" id="{F3A7E0CE-F498-4289-ABB4-0E6467AD4B7E}"/>
              </a:ext>
            </a:extLst>
          </p:cNvPr>
          <p:cNvSpPr txBox="1"/>
          <p:nvPr/>
        </p:nvSpPr>
        <p:spPr>
          <a:xfrm>
            <a:off x="4672484" y="6575724"/>
            <a:ext cx="6742444" cy="400110"/>
          </a:xfrm>
          <a:prstGeom prst="rect">
            <a:avLst/>
          </a:prstGeom>
          <a:noFill/>
        </p:spPr>
        <p:txBody>
          <a:bodyPr wrap="square" rtlCol="0">
            <a:spAutoFit/>
          </a:bodyPr>
          <a:lstStyle/>
          <a:p>
            <a:r>
              <a:rPr lang="en-US" dirty="0"/>
              <a:t>Direct Access from Quantum to CareFirst and Capital Rx</a:t>
            </a:r>
          </a:p>
        </p:txBody>
      </p:sp>
      <p:sp>
        <p:nvSpPr>
          <p:cNvPr id="11" name="Arrow: Left 10">
            <a:extLst>
              <a:ext uri="{FF2B5EF4-FFF2-40B4-BE49-F238E27FC236}">
                <a16:creationId xmlns:a16="http://schemas.microsoft.com/office/drawing/2014/main" id="{9C7B7B9C-6C2D-4E9A-9F44-3726E33C2983}"/>
              </a:ext>
            </a:extLst>
          </p:cNvPr>
          <p:cNvSpPr/>
          <p:nvPr/>
        </p:nvSpPr>
        <p:spPr>
          <a:xfrm rot="5400000">
            <a:off x="6069203" y="6220844"/>
            <a:ext cx="331595" cy="25129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2D8E0B91-9D05-4178-8926-3D34DC63DB5B}"/>
              </a:ext>
            </a:extLst>
          </p:cNvPr>
          <p:cNvSpPr/>
          <p:nvPr/>
        </p:nvSpPr>
        <p:spPr>
          <a:xfrm rot="5400000">
            <a:off x="8603062" y="6252561"/>
            <a:ext cx="331595" cy="25129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B05A6E2-85CD-41EF-A2DD-B9E8CC0C8457}"/>
              </a:ext>
            </a:extLst>
          </p:cNvPr>
          <p:cNvSpPr/>
          <p:nvPr/>
        </p:nvSpPr>
        <p:spPr>
          <a:xfrm>
            <a:off x="9392261" y="1467059"/>
            <a:ext cx="1095271" cy="4823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A9B6429-D7A6-421D-8087-8632ADB69D73}"/>
              </a:ext>
            </a:extLst>
          </p:cNvPr>
          <p:cNvSpPr txBox="1"/>
          <p:nvPr/>
        </p:nvSpPr>
        <p:spPr>
          <a:xfrm>
            <a:off x="10469131" y="1487715"/>
            <a:ext cx="1418069" cy="923330"/>
          </a:xfrm>
          <a:prstGeom prst="rect">
            <a:avLst/>
          </a:prstGeom>
          <a:noFill/>
          <a:ln>
            <a:noFill/>
          </a:ln>
        </p:spPr>
        <p:txBody>
          <a:bodyPr wrap="square" rtlCol="0">
            <a:spAutoFit/>
          </a:bodyPr>
          <a:lstStyle/>
          <a:p>
            <a:r>
              <a:rPr lang="en-US" sz="1800" dirty="0"/>
              <a:t>Pull a copy of your ID card </a:t>
            </a:r>
          </a:p>
        </p:txBody>
      </p:sp>
      <p:sp>
        <p:nvSpPr>
          <p:cNvPr id="15" name="Rectangle 14">
            <a:extLst>
              <a:ext uri="{FF2B5EF4-FFF2-40B4-BE49-F238E27FC236}">
                <a16:creationId xmlns:a16="http://schemas.microsoft.com/office/drawing/2014/main" id="{536850C9-E7B7-49F9-A322-87F3B495A0BA}"/>
              </a:ext>
            </a:extLst>
          </p:cNvPr>
          <p:cNvSpPr/>
          <p:nvPr/>
        </p:nvSpPr>
        <p:spPr>
          <a:xfrm>
            <a:off x="2306371" y="1949380"/>
            <a:ext cx="708002" cy="3014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D5FDE6C3-C362-4D49-A0E3-BE7F045BE810}"/>
              </a:ext>
            </a:extLst>
          </p:cNvPr>
          <p:cNvSpPr txBox="1"/>
          <p:nvPr/>
        </p:nvSpPr>
        <p:spPr>
          <a:xfrm>
            <a:off x="21085" y="1708219"/>
            <a:ext cx="2306372" cy="3477875"/>
          </a:xfrm>
          <a:prstGeom prst="rect">
            <a:avLst/>
          </a:prstGeom>
          <a:noFill/>
        </p:spPr>
        <p:txBody>
          <a:bodyPr wrap="square" rtlCol="0">
            <a:spAutoFit/>
          </a:bodyPr>
          <a:lstStyle/>
          <a:p>
            <a:pPr marL="342900" indent="-342900">
              <a:buFont typeface="Arial" panose="020B0604020202020204" pitchFamily="34" charset="0"/>
              <a:buChar char="•"/>
            </a:pPr>
            <a:r>
              <a:rPr lang="en-US" dirty="0"/>
              <a:t>Search for in-network providers</a:t>
            </a:r>
          </a:p>
          <a:p>
            <a:pPr marL="342900" indent="-342900">
              <a:buFont typeface="Arial" panose="020B0604020202020204" pitchFamily="34" charset="0"/>
              <a:buChar char="•"/>
            </a:pPr>
            <a:r>
              <a:rPr lang="en-US" dirty="0"/>
              <a:t>Chat with a care coordinator</a:t>
            </a:r>
          </a:p>
          <a:p>
            <a:pPr marL="342900" indent="-342900">
              <a:buFont typeface="Arial" panose="020B0604020202020204" pitchFamily="34" charset="0"/>
              <a:buChar char="•"/>
            </a:pPr>
            <a:r>
              <a:rPr lang="en-US" dirty="0"/>
              <a:t>View your medical claims and deductible statuses </a:t>
            </a:r>
          </a:p>
          <a:p>
            <a:pPr marL="342900" indent="-342900">
              <a:buFont typeface="Arial" panose="020B0604020202020204" pitchFamily="34" charset="0"/>
              <a:buChar char="•"/>
            </a:pPr>
            <a:r>
              <a:rPr lang="en-US" dirty="0"/>
              <a:t>Can log in 4/1</a:t>
            </a:r>
          </a:p>
          <a:p>
            <a:pPr marL="342900" indent="-342900">
              <a:buFont typeface="Arial" panose="020B0604020202020204" pitchFamily="34" charset="0"/>
              <a:buChar char="•"/>
            </a:pPr>
            <a:endParaRPr lang="en-US" dirty="0"/>
          </a:p>
        </p:txBody>
      </p:sp>
      <p:pic>
        <p:nvPicPr>
          <p:cNvPr id="24" name="Audio 23">
            <a:hlinkClick r:id="" action="ppaction://media"/>
            <a:extLst>
              <a:ext uri="{FF2B5EF4-FFF2-40B4-BE49-F238E27FC236}">
                <a16:creationId xmlns:a16="http://schemas.microsoft.com/office/drawing/2014/main" id="{FDEFE2AB-AE8F-41EF-96E0-C9FEFED057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7438" y="7589838"/>
            <a:ext cx="487362" cy="487362"/>
          </a:xfrm>
          <a:prstGeom prst="rect">
            <a:avLst/>
          </a:prstGeom>
        </p:spPr>
      </p:pic>
    </p:spTree>
    <p:extLst>
      <p:ext uri="{BB962C8B-B14F-4D97-AF65-F5344CB8AC3E}">
        <p14:creationId xmlns:p14="http://schemas.microsoft.com/office/powerpoint/2010/main" val="2852663930"/>
      </p:ext>
    </p:extLst>
  </p:cSld>
  <p:clrMapOvr>
    <a:masterClrMapping/>
  </p:clrMapOvr>
  <mc:AlternateContent xmlns:mc="http://schemas.openxmlformats.org/markup-compatibility/2006">
    <mc:Choice xmlns:p14="http://schemas.microsoft.com/office/powerpoint/2010/main" Requires="p14">
      <p:transition spd="slow" p14:dur="2000" advTm="71748"/>
    </mc:Choice>
    <mc:Fallback>
      <p:transition spd="slow" advTm="71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3996-5123-2A54-F7B7-A6D631E5944F}"/>
              </a:ext>
            </a:extLst>
          </p:cNvPr>
          <p:cNvSpPr>
            <a:spLocks noGrp="1"/>
          </p:cNvSpPr>
          <p:nvPr>
            <p:ph type="title"/>
          </p:nvPr>
        </p:nvSpPr>
        <p:spPr/>
        <p:txBody>
          <a:bodyPr/>
          <a:lstStyle/>
          <a:p>
            <a:r>
              <a:rPr lang="en-US" dirty="0"/>
              <a:t>Next Steps and Where to go for Help </a:t>
            </a:r>
          </a:p>
        </p:txBody>
      </p:sp>
      <p:sp>
        <p:nvSpPr>
          <p:cNvPr id="3" name="Content Placeholder 2">
            <a:extLst>
              <a:ext uri="{FF2B5EF4-FFF2-40B4-BE49-F238E27FC236}">
                <a16:creationId xmlns:a16="http://schemas.microsoft.com/office/drawing/2014/main" id="{A23C1B50-AF53-F253-FBD3-0FBF1EE9F69E}"/>
              </a:ext>
            </a:extLst>
          </p:cNvPr>
          <p:cNvSpPr>
            <a:spLocks noGrp="1"/>
          </p:cNvSpPr>
          <p:nvPr>
            <p:ph idx="1"/>
          </p:nvPr>
        </p:nvSpPr>
        <p:spPr>
          <a:xfrm>
            <a:off x="689655" y="1510131"/>
            <a:ext cx="10113024" cy="5209337"/>
          </a:xfrm>
        </p:spPr>
        <p:txBody>
          <a:bodyPr>
            <a:normAutofit lnSpcReduction="10000"/>
          </a:bodyPr>
          <a:lstStyle/>
          <a:p>
            <a:r>
              <a:rPr lang="en-US" sz="2000" b="1" dirty="0">
                <a:solidFill>
                  <a:srgbClr val="0072CE"/>
                </a:solidFill>
              </a:rPr>
              <a:t>You do not need to complete any type of enrollment form</a:t>
            </a:r>
          </a:p>
          <a:p>
            <a:endParaRPr lang="en-US" sz="2000" b="1" dirty="0">
              <a:solidFill>
                <a:srgbClr val="0072CE"/>
              </a:solidFill>
            </a:endParaRPr>
          </a:p>
          <a:p>
            <a:r>
              <a:rPr lang="en-US" sz="2000" dirty="0"/>
              <a:t>Your premiums will be updated with WEX and you should continue to pay as you normally do</a:t>
            </a:r>
          </a:p>
          <a:p>
            <a:endParaRPr lang="en-US" sz="2000" dirty="0"/>
          </a:p>
          <a:p>
            <a:r>
              <a:rPr lang="en-US" sz="2000" dirty="0"/>
              <a:t>Starting April 1, make sure to start to use your NEW ID Card and update your ID Number with all doctors and pharmacies </a:t>
            </a:r>
          </a:p>
          <a:p>
            <a:endParaRPr lang="en-US" sz="2000" dirty="0"/>
          </a:p>
          <a:p>
            <a:r>
              <a:rPr lang="en-US" sz="2000" dirty="0"/>
              <a:t>Contact </a:t>
            </a:r>
            <a:r>
              <a:rPr lang="en-US" sz="2000" b="1" dirty="0">
                <a:solidFill>
                  <a:srgbClr val="0072CE"/>
                </a:solidFill>
              </a:rPr>
              <a:t>Quantum Health </a:t>
            </a:r>
            <a:r>
              <a:rPr lang="en-US" sz="2000" dirty="0"/>
              <a:t>starting March 15</a:t>
            </a:r>
            <a:r>
              <a:rPr lang="en-US" sz="2000" baseline="30000" dirty="0"/>
              <a:t>th</a:t>
            </a:r>
            <a:r>
              <a:rPr lang="en-US" sz="2000" dirty="0"/>
              <a:t> for any questions on your medical or pharmacy plans </a:t>
            </a:r>
            <a:r>
              <a:rPr lang="en-US" sz="2000" b="1" dirty="0">
                <a:solidFill>
                  <a:srgbClr val="0072CE"/>
                </a:solidFill>
              </a:rPr>
              <a:t>844-460-2801</a:t>
            </a:r>
          </a:p>
          <a:p>
            <a:pPr marL="0" indent="0">
              <a:buNone/>
            </a:pPr>
            <a:endParaRPr lang="en-US" sz="2000" b="1" dirty="0">
              <a:solidFill>
                <a:srgbClr val="0072CE"/>
              </a:solidFill>
            </a:endParaRPr>
          </a:p>
          <a:p>
            <a:pPr marL="0" indent="0" algn="ctr">
              <a:buNone/>
            </a:pPr>
            <a:r>
              <a:rPr lang="en-US" sz="2000" b="1" dirty="0">
                <a:solidFill>
                  <a:srgbClr val="0072CE"/>
                </a:solidFill>
              </a:rPr>
              <a:t>Other Questions? Contact the Benefits Service Center:</a:t>
            </a:r>
          </a:p>
          <a:p>
            <a:pPr marL="0" indent="0" algn="ctr">
              <a:buNone/>
            </a:pPr>
            <a:r>
              <a:rPr lang="en-US" sz="2000" dirty="0" err="1"/>
              <a:t>benefits@jhu.edu</a:t>
            </a:r>
            <a:r>
              <a:rPr lang="en-US" sz="2000" dirty="0"/>
              <a:t> or 410-516-2000 </a:t>
            </a:r>
          </a:p>
          <a:p>
            <a:endParaRPr lang="en-US" sz="2000" dirty="0"/>
          </a:p>
        </p:txBody>
      </p:sp>
      <p:sp>
        <p:nvSpPr>
          <p:cNvPr id="4" name="Slide Number Placeholder 3">
            <a:extLst>
              <a:ext uri="{FF2B5EF4-FFF2-40B4-BE49-F238E27FC236}">
                <a16:creationId xmlns:a16="http://schemas.microsoft.com/office/drawing/2014/main" id="{0548BA85-1939-5ABC-4FCE-127382158E7F}"/>
              </a:ext>
            </a:extLst>
          </p:cNvPr>
          <p:cNvSpPr>
            <a:spLocks noGrp="1"/>
          </p:cNvSpPr>
          <p:nvPr>
            <p:ph type="sldNum" sz="quarter" idx="4"/>
          </p:nvPr>
        </p:nvSpPr>
        <p:spPr/>
        <p:txBody>
          <a:bodyPr/>
          <a:lstStyle/>
          <a:p>
            <a:fld id="{BC825DD3-F8EA-8B4C-9EBB-4B822F02D76E}" type="slidenum">
              <a:rPr lang="en-US" smtClean="0"/>
              <a:pPr/>
              <a:t>12</a:t>
            </a:fld>
            <a:endParaRPr lang="en-US" dirty="0"/>
          </a:p>
        </p:txBody>
      </p:sp>
      <p:pic>
        <p:nvPicPr>
          <p:cNvPr id="9" name="Audio 8">
            <a:hlinkClick r:id="" action="ppaction://media"/>
            <a:extLst>
              <a:ext uri="{FF2B5EF4-FFF2-40B4-BE49-F238E27FC236}">
                <a16:creationId xmlns:a16="http://schemas.microsoft.com/office/drawing/2014/main" id="{5EB55322-7952-44C1-9EED-DA8D28E91B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7438" y="7589838"/>
            <a:ext cx="487362" cy="487362"/>
          </a:xfrm>
          <a:prstGeom prst="rect">
            <a:avLst/>
          </a:prstGeom>
        </p:spPr>
      </p:pic>
    </p:spTree>
    <p:extLst>
      <p:ext uri="{BB962C8B-B14F-4D97-AF65-F5344CB8AC3E}">
        <p14:creationId xmlns:p14="http://schemas.microsoft.com/office/powerpoint/2010/main" val="2731638948"/>
      </p:ext>
    </p:extLst>
  </p:cSld>
  <p:clrMapOvr>
    <a:masterClrMapping/>
  </p:clrMapOvr>
  <mc:AlternateContent xmlns:mc="http://schemas.openxmlformats.org/markup-compatibility/2006">
    <mc:Choice xmlns:p14="http://schemas.microsoft.com/office/powerpoint/2010/main" Requires="p14">
      <p:transition spd="slow" p14:dur="2000" advTm="55678"/>
    </mc:Choice>
    <mc:Fallback>
      <p:transition spd="slow" advTm="55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B84D53-2A81-474D-BDDD-F183D726F9A4}"/>
              </a:ext>
            </a:extLst>
          </p:cNvPr>
          <p:cNvSpPr>
            <a:spLocks noGrp="1"/>
          </p:cNvSpPr>
          <p:nvPr>
            <p:ph idx="1"/>
          </p:nvPr>
        </p:nvSpPr>
        <p:spPr>
          <a:xfrm>
            <a:off x="817245" y="109863"/>
            <a:ext cx="10322979" cy="6649383"/>
          </a:xfrm>
        </p:spPr>
        <p:txBody>
          <a:bodyPr anchor="ctr"/>
          <a:lstStyle/>
          <a:p>
            <a:pPr marL="0" indent="0" algn="ctr">
              <a:buNone/>
            </a:pPr>
            <a:r>
              <a:rPr lang="en-US" sz="5760" dirty="0"/>
              <a:t>Thank you!</a:t>
            </a:r>
          </a:p>
        </p:txBody>
      </p:sp>
      <p:sp>
        <p:nvSpPr>
          <p:cNvPr id="4" name="Slide Number Placeholder 3">
            <a:extLst>
              <a:ext uri="{FF2B5EF4-FFF2-40B4-BE49-F238E27FC236}">
                <a16:creationId xmlns:a16="http://schemas.microsoft.com/office/drawing/2014/main" id="{BA2613B6-3376-D34D-B8B7-B40E89B84FB8}"/>
              </a:ext>
            </a:extLst>
          </p:cNvPr>
          <p:cNvSpPr>
            <a:spLocks noGrp="1"/>
          </p:cNvSpPr>
          <p:nvPr>
            <p:ph type="sldNum" sz="quarter" idx="4"/>
          </p:nvPr>
        </p:nvSpPr>
        <p:spPr/>
        <p:txBody>
          <a:bodyPr/>
          <a:lstStyle/>
          <a:p>
            <a:fld id="{BC825DD3-F8EA-8B4C-9EBB-4B822F02D76E}" type="slidenum">
              <a:rPr lang="en-US" smtClean="0"/>
              <a:pPr/>
              <a:t>13</a:t>
            </a:fld>
            <a:endParaRPr lang="en-US" dirty="0"/>
          </a:p>
        </p:txBody>
      </p:sp>
      <p:pic>
        <p:nvPicPr>
          <p:cNvPr id="5" name="Audio 4">
            <a:hlinkClick r:id="" action="ppaction://media"/>
            <a:extLst>
              <a:ext uri="{FF2B5EF4-FFF2-40B4-BE49-F238E27FC236}">
                <a16:creationId xmlns:a16="http://schemas.microsoft.com/office/drawing/2014/main" id="{29912612-91BB-4ADF-A5E3-B63975E581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7438" y="7589838"/>
            <a:ext cx="487362" cy="487362"/>
          </a:xfrm>
          <a:prstGeom prst="rect">
            <a:avLst/>
          </a:prstGeom>
        </p:spPr>
      </p:pic>
    </p:spTree>
    <p:extLst>
      <p:ext uri="{BB962C8B-B14F-4D97-AF65-F5344CB8AC3E}">
        <p14:creationId xmlns:p14="http://schemas.microsoft.com/office/powerpoint/2010/main" val="2567768828"/>
      </p:ext>
    </p:extLst>
  </p:cSld>
  <p:clrMapOvr>
    <a:masterClrMapping/>
  </p:clrMapOvr>
  <mc:AlternateContent xmlns:mc="http://schemas.openxmlformats.org/markup-compatibility/2006">
    <mc:Choice xmlns:p14="http://schemas.microsoft.com/office/powerpoint/2010/main" Requires="p14">
      <p:transition spd="slow" p14:dur="2000" advTm="7457"/>
    </mc:Choice>
    <mc:Fallback>
      <p:transition spd="slow" advTm="7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8663-F370-2AC8-22C3-995FAFD4EBEA}"/>
              </a:ext>
            </a:extLst>
          </p:cNvPr>
          <p:cNvSpPr>
            <a:spLocks noGrp="1"/>
          </p:cNvSpPr>
          <p:nvPr>
            <p:ph type="title"/>
          </p:nvPr>
        </p:nvSpPr>
        <p:spPr>
          <a:xfrm>
            <a:off x="656472" y="109863"/>
            <a:ext cx="10245496" cy="851152"/>
          </a:xfrm>
        </p:spPr>
        <p:txBody>
          <a:bodyPr/>
          <a:lstStyle/>
          <a:p>
            <a:r>
              <a:rPr lang="en-US" dirty="0"/>
              <a:t>2024 Changes </a:t>
            </a:r>
          </a:p>
        </p:txBody>
      </p:sp>
      <p:sp>
        <p:nvSpPr>
          <p:cNvPr id="4" name="Slide Number Placeholder 3">
            <a:extLst>
              <a:ext uri="{FF2B5EF4-FFF2-40B4-BE49-F238E27FC236}">
                <a16:creationId xmlns:a16="http://schemas.microsoft.com/office/drawing/2014/main" id="{F61740FD-8D03-4A76-D4CC-D1BF9C017488}"/>
              </a:ext>
            </a:extLst>
          </p:cNvPr>
          <p:cNvSpPr>
            <a:spLocks noGrp="1"/>
          </p:cNvSpPr>
          <p:nvPr>
            <p:ph type="sldNum" sz="quarter" idx="4"/>
          </p:nvPr>
        </p:nvSpPr>
        <p:spPr/>
        <p:txBody>
          <a:bodyPr/>
          <a:lstStyle/>
          <a:p>
            <a:fld id="{BC825DD3-F8EA-8B4C-9EBB-4B822F02D76E}" type="slidenum">
              <a:rPr lang="en-US" smtClean="0"/>
              <a:pPr/>
              <a:t>1</a:t>
            </a:fld>
            <a:endParaRPr lang="en-US" dirty="0"/>
          </a:p>
        </p:txBody>
      </p:sp>
      <p:sp>
        <p:nvSpPr>
          <p:cNvPr id="9" name="Content Placeholder 2">
            <a:extLst>
              <a:ext uri="{FF2B5EF4-FFF2-40B4-BE49-F238E27FC236}">
                <a16:creationId xmlns:a16="http://schemas.microsoft.com/office/drawing/2014/main" id="{150F6D32-E913-DDF6-3A53-3CF5FD1EF188}"/>
              </a:ext>
            </a:extLst>
          </p:cNvPr>
          <p:cNvSpPr>
            <a:spLocks noGrp="1"/>
          </p:cNvSpPr>
          <p:nvPr>
            <p:ph idx="1"/>
          </p:nvPr>
        </p:nvSpPr>
        <p:spPr>
          <a:xfrm>
            <a:off x="820852" y="1065125"/>
            <a:ext cx="10245495" cy="5578563"/>
          </a:xfrm>
        </p:spPr>
        <p:txBody>
          <a:bodyPr>
            <a:normAutofit/>
          </a:bodyPr>
          <a:lstStyle/>
          <a:p>
            <a:pPr marL="0" indent="0">
              <a:buNone/>
            </a:pPr>
            <a:r>
              <a:rPr lang="en-US" sz="2800" b="1" dirty="0">
                <a:solidFill>
                  <a:srgbClr val="0072CE"/>
                </a:solidFill>
              </a:rPr>
              <a:t>Starting April 2024, we’ll offer:</a:t>
            </a:r>
          </a:p>
          <a:p>
            <a:r>
              <a:rPr lang="en-US" sz="2800" dirty="0"/>
              <a:t>A single health insurance vendor through CareFirst BCBS</a:t>
            </a:r>
          </a:p>
          <a:p>
            <a:pPr lvl="1"/>
            <a:r>
              <a:rPr lang="en-US" sz="2600" dirty="0"/>
              <a:t>The EHP Classic POS Plan will no longer be available</a:t>
            </a:r>
          </a:p>
          <a:p>
            <a:pPr marL="0" indent="0">
              <a:buNone/>
            </a:pPr>
            <a:endParaRPr lang="en-US" sz="2800" dirty="0">
              <a:solidFill>
                <a:srgbClr val="0072CE"/>
              </a:solidFill>
            </a:endParaRPr>
          </a:p>
          <a:p>
            <a:pPr marL="0" indent="0">
              <a:buNone/>
            </a:pPr>
            <a:endParaRPr lang="en-US" sz="2800" dirty="0">
              <a:solidFill>
                <a:srgbClr val="0072CE"/>
              </a:solidFill>
            </a:endParaRPr>
          </a:p>
          <a:p>
            <a:endParaRPr lang="en-US" sz="2800" dirty="0"/>
          </a:p>
          <a:p>
            <a:endParaRPr lang="en-US" sz="2800" dirty="0"/>
          </a:p>
          <a:p>
            <a:r>
              <a:rPr lang="en-US" sz="2800" dirty="0"/>
              <a:t>Prescription drugs will now be managed by Capital Rx </a:t>
            </a:r>
          </a:p>
          <a:p>
            <a:r>
              <a:rPr lang="en-US" sz="2800" dirty="0"/>
              <a:t>Quantum Health will now service our medical and pharmacy plans </a:t>
            </a:r>
          </a:p>
          <a:p>
            <a:endParaRPr lang="en-US" sz="2800" dirty="0">
              <a:solidFill>
                <a:srgbClr val="0072CE"/>
              </a:solidFill>
            </a:endParaRPr>
          </a:p>
          <a:p>
            <a:endParaRPr lang="en-US" sz="2800" dirty="0">
              <a:solidFill>
                <a:srgbClr val="0072CE"/>
              </a:solidFill>
            </a:endParaRPr>
          </a:p>
          <a:p>
            <a:pPr marL="0" indent="0">
              <a:buNone/>
            </a:pPr>
            <a:endParaRPr lang="en-US" sz="2800" dirty="0">
              <a:solidFill>
                <a:srgbClr val="0072CE"/>
              </a:solidFill>
            </a:endParaRPr>
          </a:p>
          <a:p>
            <a:pPr marL="0" indent="0">
              <a:buNone/>
            </a:pPr>
            <a:endParaRPr lang="en-US" sz="2800" dirty="0">
              <a:solidFill>
                <a:srgbClr val="0072CE"/>
              </a:solidFill>
            </a:endParaRPr>
          </a:p>
          <a:p>
            <a:pPr marL="0" indent="0">
              <a:buNone/>
            </a:pPr>
            <a:endParaRPr lang="en-US" sz="3200" dirty="0"/>
          </a:p>
          <a:p>
            <a:endParaRPr lang="en-US" sz="3200" dirty="0"/>
          </a:p>
          <a:p>
            <a:endParaRPr lang="en-US" sz="3200" dirty="0"/>
          </a:p>
          <a:p>
            <a:endParaRPr lang="en-US" sz="3200" dirty="0"/>
          </a:p>
        </p:txBody>
      </p:sp>
      <p:sp>
        <p:nvSpPr>
          <p:cNvPr id="3" name="Rectangle 2">
            <a:extLst>
              <a:ext uri="{FF2B5EF4-FFF2-40B4-BE49-F238E27FC236}">
                <a16:creationId xmlns:a16="http://schemas.microsoft.com/office/drawing/2014/main" id="{3680DC95-27D7-49B1-9AB2-54F1DF47C8F7}"/>
              </a:ext>
            </a:extLst>
          </p:cNvPr>
          <p:cNvSpPr/>
          <p:nvPr/>
        </p:nvSpPr>
        <p:spPr>
          <a:xfrm>
            <a:off x="2374732" y="2642716"/>
            <a:ext cx="1497204" cy="572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CareFirst PPO Plan</a:t>
            </a:r>
          </a:p>
        </p:txBody>
      </p:sp>
      <p:sp>
        <p:nvSpPr>
          <p:cNvPr id="6" name="Rectangle 5">
            <a:extLst>
              <a:ext uri="{FF2B5EF4-FFF2-40B4-BE49-F238E27FC236}">
                <a16:creationId xmlns:a16="http://schemas.microsoft.com/office/drawing/2014/main" id="{B9F6B067-F962-43AC-B075-A59D9B1336CB}"/>
              </a:ext>
            </a:extLst>
          </p:cNvPr>
          <p:cNvSpPr/>
          <p:nvPr/>
        </p:nvSpPr>
        <p:spPr>
          <a:xfrm>
            <a:off x="2374732" y="3319583"/>
            <a:ext cx="1497204" cy="572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EHP Classic Plan</a:t>
            </a:r>
          </a:p>
        </p:txBody>
      </p:sp>
      <p:cxnSp>
        <p:nvCxnSpPr>
          <p:cNvPr id="7" name="Connector: Elbow 6">
            <a:extLst>
              <a:ext uri="{FF2B5EF4-FFF2-40B4-BE49-F238E27FC236}">
                <a16:creationId xmlns:a16="http://schemas.microsoft.com/office/drawing/2014/main" id="{BD5F5065-28CD-44BF-BC76-BF35C7B55605}"/>
              </a:ext>
            </a:extLst>
          </p:cNvPr>
          <p:cNvCxnSpPr/>
          <p:nvPr/>
        </p:nvCxnSpPr>
        <p:spPr>
          <a:xfrm>
            <a:off x="3871936" y="2929094"/>
            <a:ext cx="1343150" cy="390489"/>
          </a:xfrm>
          <a:prstGeom prst="bentConnector3">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B6D34DFC-EA54-4C1D-AEF8-EC5026E174E9}"/>
              </a:ext>
            </a:extLst>
          </p:cNvPr>
          <p:cNvCxnSpPr>
            <a:cxnSpLocks/>
          </p:cNvCxnSpPr>
          <p:nvPr/>
        </p:nvCxnSpPr>
        <p:spPr>
          <a:xfrm flipV="1">
            <a:off x="3871936" y="3319583"/>
            <a:ext cx="1343150" cy="286378"/>
          </a:xfrm>
          <a:prstGeom prst="bentConnector3">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A4CF237-A322-41A7-9181-A0CD38528186}"/>
              </a:ext>
            </a:extLst>
          </p:cNvPr>
          <p:cNvSpPr/>
          <p:nvPr/>
        </p:nvSpPr>
        <p:spPr>
          <a:xfrm>
            <a:off x="5406480" y="3033204"/>
            <a:ext cx="2371410" cy="572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New</a:t>
            </a:r>
            <a:r>
              <a:rPr lang="en-US" dirty="0"/>
              <a:t> CareFirst Core PPO Plan</a:t>
            </a:r>
          </a:p>
        </p:txBody>
      </p:sp>
      <p:sp>
        <p:nvSpPr>
          <p:cNvPr id="12" name="Rectangle 11">
            <a:extLst>
              <a:ext uri="{FF2B5EF4-FFF2-40B4-BE49-F238E27FC236}">
                <a16:creationId xmlns:a16="http://schemas.microsoft.com/office/drawing/2014/main" id="{CC4AA050-9335-4284-95EA-F39B940E562D}"/>
              </a:ext>
            </a:extLst>
          </p:cNvPr>
          <p:cNvSpPr/>
          <p:nvPr/>
        </p:nvSpPr>
        <p:spPr>
          <a:xfrm>
            <a:off x="2292684" y="4114800"/>
            <a:ext cx="1661299" cy="8792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 CareFirst HMO plan </a:t>
            </a:r>
          </a:p>
        </p:txBody>
      </p:sp>
      <p:sp>
        <p:nvSpPr>
          <p:cNvPr id="13" name="Rectangle 12">
            <a:extLst>
              <a:ext uri="{FF2B5EF4-FFF2-40B4-BE49-F238E27FC236}">
                <a16:creationId xmlns:a16="http://schemas.microsoft.com/office/drawing/2014/main" id="{8D87C3AC-CAE9-4EE1-A892-E264B9A3F05F}"/>
              </a:ext>
            </a:extLst>
          </p:cNvPr>
          <p:cNvSpPr/>
          <p:nvPr/>
        </p:nvSpPr>
        <p:spPr>
          <a:xfrm>
            <a:off x="5379465" y="4201322"/>
            <a:ext cx="2699410" cy="572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New</a:t>
            </a:r>
            <a:r>
              <a:rPr lang="en-US" dirty="0"/>
              <a:t> CareFirst </a:t>
            </a:r>
            <a:r>
              <a:rPr lang="en-US" dirty="0" err="1"/>
              <a:t>LiUNA</a:t>
            </a:r>
            <a:r>
              <a:rPr lang="en-US" dirty="0"/>
              <a:t> BU Network Only Plan</a:t>
            </a:r>
          </a:p>
        </p:txBody>
      </p:sp>
      <p:cxnSp>
        <p:nvCxnSpPr>
          <p:cNvPr id="15" name="Straight Arrow Connector 14">
            <a:extLst>
              <a:ext uri="{FF2B5EF4-FFF2-40B4-BE49-F238E27FC236}">
                <a16:creationId xmlns:a16="http://schemas.microsoft.com/office/drawing/2014/main" id="{D3DA28A1-5EA0-42FD-9C09-A17EBEB6D27D}"/>
              </a:ext>
            </a:extLst>
          </p:cNvPr>
          <p:cNvCxnSpPr/>
          <p:nvPr/>
        </p:nvCxnSpPr>
        <p:spPr>
          <a:xfrm>
            <a:off x="3953983" y="4451420"/>
            <a:ext cx="1261103" cy="0"/>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69271A22-2615-48D9-A6A2-D04FBB0929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5200" y="7467600"/>
            <a:ext cx="609600" cy="609600"/>
          </a:xfrm>
          <a:prstGeom prst="rect">
            <a:avLst/>
          </a:prstGeom>
        </p:spPr>
      </p:pic>
    </p:spTree>
    <p:extLst>
      <p:ext uri="{BB962C8B-B14F-4D97-AF65-F5344CB8AC3E}">
        <p14:creationId xmlns:p14="http://schemas.microsoft.com/office/powerpoint/2010/main" val="2859357218"/>
      </p:ext>
    </p:extLst>
  </p:cSld>
  <p:clrMapOvr>
    <a:masterClrMapping/>
  </p:clrMapOvr>
  <mc:AlternateContent xmlns:mc="http://schemas.openxmlformats.org/markup-compatibility/2006">
    <mc:Choice xmlns:p14="http://schemas.microsoft.com/office/powerpoint/2010/main" Requires="p14">
      <p:transition spd="slow" p14:dur="2000" advTm="50844"/>
    </mc:Choice>
    <mc:Fallback>
      <p:transition spd="slow" advTm="50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11432-AC09-7C92-23F4-456A4F790D62}"/>
              </a:ext>
            </a:extLst>
          </p:cNvPr>
          <p:cNvSpPr>
            <a:spLocks noGrp="1"/>
          </p:cNvSpPr>
          <p:nvPr>
            <p:ph type="title"/>
          </p:nvPr>
        </p:nvSpPr>
        <p:spPr/>
        <p:txBody>
          <a:bodyPr/>
          <a:lstStyle/>
          <a:p>
            <a:r>
              <a:rPr lang="en-US" dirty="0"/>
              <a:t>Additional Changes</a:t>
            </a:r>
          </a:p>
        </p:txBody>
      </p:sp>
      <p:sp>
        <p:nvSpPr>
          <p:cNvPr id="3" name="Content Placeholder 2">
            <a:extLst>
              <a:ext uri="{FF2B5EF4-FFF2-40B4-BE49-F238E27FC236}">
                <a16:creationId xmlns:a16="http://schemas.microsoft.com/office/drawing/2014/main" id="{F32363D5-FFB2-19AA-77CE-910F9C9C5F06}"/>
              </a:ext>
            </a:extLst>
          </p:cNvPr>
          <p:cNvSpPr>
            <a:spLocks noGrp="1"/>
          </p:cNvSpPr>
          <p:nvPr>
            <p:ph idx="1"/>
          </p:nvPr>
        </p:nvSpPr>
        <p:spPr>
          <a:xfrm>
            <a:off x="817247" y="1549909"/>
            <a:ext cx="8987153" cy="5209337"/>
          </a:xfrm>
        </p:spPr>
        <p:txBody>
          <a:bodyPr>
            <a:normAutofit/>
          </a:bodyPr>
          <a:lstStyle/>
          <a:p>
            <a:pPr marL="0" indent="0">
              <a:buNone/>
            </a:pPr>
            <a:r>
              <a:rPr lang="en-US" sz="2700" b="1" dirty="0">
                <a:solidFill>
                  <a:srgbClr val="0072CE"/>
                </a:solidFill>
              </a:rPr>
              <a:t>For CareFirst medical plans: </a:t>
            </a:r>
          </a:p>
          <a:p>
            <a:r>
              <a:rPr lang="en-US" sz="2400" dirty="0"/>
              <a:t>Combined out-of-pocket maximum for medical, mental health, and prescription drugs</a:t>
            </a:r>
          </a:p>
          <a:p>
            <a:r>
              <a:rPr lang="en-US" sz="2400" dirty="0"/>
              <a:t>Referrals not required, but prior authorization needed for certain surgeries and services (Quantum Health will help coordinate)</a:t>
            </a:r>
          </a:p>
          <a:p>
            <a:r>
              <a:rPr lang="en-US" sz="2400" dirty="0"/>
              <a:t>Due to the end of the public health emergency, COVID-19 tests, including over-the-counter COVID-19 tests, are no longer covered at 100% by JHU’s medical plans. </a:t>
            </a:r>
          </a:p>
          <a:p>
            <a:pPr marL="0" indent="0">
              <a:buNone/>
            </a:pPr>
            <a:r>
              <a:rPr lang="en-US" sz="2700" b="1" dirty="0">
                <a:solidFill>
                  <a:srgbClr val="0072CE"/>
                </a:solidFill>
              </a:rPr>
              <a:t>For medical and dental:</a:t>
            </a:r>
          </a:p>
          <a:p>
            <a:r>
              <a:rPr lang="en-US" sz="2400" dirty="0"/>
              <a:t>Modest increases to premiums for 2024</a:t>
            </a:r>
          </a:p>
          <a:p>
            <a:pPr marL="0" indent="0">
              <a:buNone/>
            </a:pPr>
            <a:endParaRPr lang="en-US" dirty="0">
              <a:highlight>
                <a:srgbClr val="FFFF00"/>
              </a:highlight>
            </a:endParaRPr>
          </a:p>
        </p:txBody>
      </p:sp>
      <p:sp>
        <p:nvSpPr>
          <p:cNvPr id="4" name="Slide Number Placeholder 3">
            <a:extLst>
              <a:ext uri="{FF2B5EF4-FFF2-40B4-BE49-F238E27FC236}">
                <a16:creationId xmlns:a16="http://schemas.microsoft.com/office/drawing/2014/main" id="{FAF9FBC1-5605-98F4-B204-B02EF11B1A53}"/>
              </a:ext>
            </a:extLst>
          </p:cNvPr>
          <p:cNvSpPr>
            <a:spLocks noGrp="1"/>
          </p:cNvSpPr>
          <p:nvPr>
            <p:ph type="sldNum" sz="quarter" idx="4"/>
          </p:nvPr>
        </p:nvSpPr>
        <p:spPr/>
        <p:txBody>
          <a:bodyPr/>
          <a:lstStyle/>
          <a:p>
            <a:fld id="{BC825DD3-F8EA-8B4C-9EBB-4B822F02D76E}" type="slidenum">
              <a:rPr lang="en-US" smtClean="0"/>
              <a:pPr/>
              <a:t>2</a:t>
            </a:fld>
            <a:endParaRPr lang="en-US" dirty="0"/>
          </a:p>
        </p:txBody>
      </p:sp>
      <p:pic>
        <p:nvPicPr>
          <p:cNvPr id="7" name="Picture 5">
            <a:extLst>
              <a:ext uri="{FF2B5EF4-FFF2-40B4-BE49-F238E27FC236}">
                <a16:creationId xmlns:a16="http://schemas.microsoft.com/office/drawing/2014/main" id="{A9057A6E-70F3-6CD0-2661-56BD93134473}"/>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7432" t="11501" r="17524" b="8633"/>
          <a:stretch/>
        </p:blipFill>
        <p:spPr>
          <a:xfrm>
            <a:off x="9526385" y="4488874"/>
            <a:ext cx="1662546" cy="2041392"/>
          </a:xfrm>
          <a:prstGeom prst="rect">
            <a:avLst/>
          </a:prstGeom>
        </p:spPr>
      </p:pic>
      <p:pic>
        <p:nvPicPr>
          <p:cNvPr id="14" name="Audio 13">
            <a:hlinkClick r:id="" action="ppaction://media"/>
            <a:extLst>
              <a:ext uri="{FF2B5EF4-FFF2-40B4-BE49-F238E27FC236}">
                <a16:creationId xmlns:a16="http://schemas.microsoft.com/office/drawing/2014/main" id="{2758E535-BA20-4FF8-BFEF-372FEBD37E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47438" y="7589838"/>
            <a:ext cx="487362" cy="487362"/>
          </a:xfrm>
          <a:prstGeom prst="rect">
            <a:avLst/>
          </a:prstGeom>
        </p:spPr>
      </p:pic>
    </p:spTree>
    <p:extLst>
      <p:ext uri="{BB962C8B-B14F-4D97-AF65-F5344CB8AC3E}">
        <p14:creationId xmlns:p14="http://schemas.microsoft.com/office/powerpoint/2010/main" val="655991716"/>
      </p:ext>
    </p:extLst>
  </p:cSld>
  <p:clrMapOvr>
    <a:masterClrMapping/>
  </p:clrMapOvr>
  <mc:AlternateContent xmlns:mc="http://schemas.openxmlformats.org/markup-compatibility/2006">
    <mc:Choice xmlns:p14="http://schemas.microsoft.com/office/powerpoint/2010/main" Requires="p14">
      <p:transition spd="slow" p14:dur="2000" advTm="66852"/>
    </mc:Choice>
    <mc:Fallback>
      <p:transition spd="slow" advTm="66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EAC62-D705-45E8-A53F-2EA67E2B41A4}"/>
              </a:ext>
            </a:extLst>
          </p:cNvPr>
          <p:cNvSpPr>
            <a:spLocks noGrp="1"/>
          </p:cNvSpPr>
          <p:nvPr>
            <p:ph type="title"/>
          </p:nvPr>
        </p:nvSpPr>
        <p:spPr>
          <a:xfrm>
            <a:off x="457200" y="109863"/>
            <a:ext cx="10245496" cy="851152"/>
          </a:xfrm>
        </p:spPr>
        <p:txBody>
          <a:bodyPr/>
          <a:lstStyle/>
          <a:p>
            <a:r>
              <a:rPr lang="en-US" dirty="0"/>
              <a:t>Medical Plans </a:t>
            </a:r>
          </a:p>
        </p:txBody>
      </p:sp>
      <p:sp>
        <p:nvSpPr>
          <p:cNvPr id="4" name="Slide Number Placeholder 3">
            <a:extLst>
              <a:ext uri="{FF2B5EF4-FFF2-40B4-BE49-F238E27FC236}">
                <a16:creationId xmlns:a16="http://schemas.microsoft.com/office/drawing/2014/main" id="{C359056E-E875-4C21-89FA-957E52DDDF59}"/>
              </a:ext>
            </a:extLst>
          </p:cNvPr>
          <p:cNvSpPr>
            <a:spLocks noGrp="1"/>
          </p:cNvSpPr>
          <p:nvPr>
            <p:ph type="sldNum" sz="quarter" idx="4"/>
          </p:nvPr>
        </p:nvSpPr>
        <p:spPr/>
        <p:txBody>
          <a:bodyPr/>
          <a:lstStyle/>
          <a:p>
            <a:fld id="{BC825DD3-F8EA-8B4C-9EBB-4B822F02D76E}" type="slidenum">
              <a:rPr lang="en-US" smtClean="0"/>
              <a:pPr/>
              <a:t>3</a:t>
            </a:fld>
            <a:endParaRPr lang="en-US" dirty="0"/>
          </a:p>
        </p:txBody>
      </p:sp>
      <p:graphicFrame>
        <p:nvGraphicFramePr>
          <p:cNvPr id="6" name="Content Placeholder 5">
            <a:extLst>
              <a:ext uri="{FF2B5EF4-FFF2-40B4-BE49-F238E27FC236}">
                <a16:creationId xmlns:a16="http://schemas.microsoft.com/office/drawing/2014/main" id="{DA0C844D-AE92-4CC5-A410-A948063C0843}"/>
              </a:ext>
            </a:extLst>
          </p:cNvPr>
          <p:cNvGraphicFramePr>
            <a:graphicFrameLocks noGrp="1"/>
          </p:cNvGraphicFramePr>
          <p:nvPr>
            <p:ph idx="1"/>
            <p:extLst>
              <p:ext uri="{D42A27DB-BD31-4B8C-83A1-F6EECF244321}">
                <p14:modId xmlns:p14="http://schemas.microsoft.com/office/powerpoint/2010/main" val="3771832917"/>
              </p:ext>
            </p:extLst>
          </p:nvPr>
        </p:nvGraphicFramePr>
        <p:xfrm>
          <a:off x="457200" y="817581"/>
          <a:ext cx="10612755" cy="7196866"/>
        </p:xfrm>
        <a:graphic>
          <a:graphicData uri="http://schemas.openxmlformats.org/drawingml/2006/table">
            <a:tbl>
              <a:tblPr/>
              <a:tblGrid>
                <a:gridCol w="2802864">
                  <a:extLst>
                    <a:ext uri="{9D8B030D-6E8A-4147-A177-3AD203B41FA5}">
                      <a16:colId xmlns:a16="http://schemas.microsoft.com/office/drawing/2014/main" val="2006902689"/>
                    </a:ext>
                  </a:extLst>
                </a:gridCol>
                <a:gridCol w="3349929">
                  <a:extLst>
                    <a:ext uri="{9D8B030D-6E8A-4147-A177-3AD203B41FA5}">
                      <a16:colId xmlns:a16="http://schemas.microsoft.com/office/drawing/2014/main" val="106352185"/>
                    </a:ext>
                  </a:extLst>
                </a:gridCol>
                <a:gridCol w="4459962">
                  <a:extLst>
                    <a:ext uri="{9D8B030D-6E8A-4147-A177-3AD203B41FA5}">
                      <a16:colId xmlns:a16="http://schemas.microsoft.com/office/drawing/2014/main" val="1202709613"/>
                    </a:ext>
                  </a:extLst>
                </a:gridCol>
              </a:tblGrid>
              <a:tr h="288787">
                <a:tc>
                  <a:txBody>
                    <a:bodyPr/>
                    <a:lstStyle/>
                    <a:p>
                      <a:pPr algn="ctr" fontAlgn="base"/>
                      <a:endParaRPr lang="en-US" sz="1500" b="1" dirty="0">
                        <a:solidFill>
                          <a:srgbClr val="FFFFFF"/>
                        </a:solidFill>
                        <a:effectLst/>
                      </a:endParaRPr>
                    </a:p>
                  </a:txBody>
                  <a:tcPr marL="48346" marR="48346" marT="24173" marB="24173" anchor="ctr">
                    <a:lnL>
                      <a:noFill/>
                    </a:lnL>
                    <a:lnR>
                      <a:noFill/>
                    </a:lnR>
                    <a:lnT>
                      <a:noFill/>
                    </a:lnT>
                    <a:lnB>
                      <a:noFill/>
                    </a:lnB>
                    <a:solidFill>
                      <a:srgbClr val="002D72"/>
                    </a:solidFill>
                  </a:tcPr>
                </a:tc>
                <a:tc>
                  <a:txBody>
                    <a:bodyPr/>
                    <a:lstStyle/>
                    <a:p>
                      <a:pPr algn="ctr" fontAlgn="base"/>
                      <a:r>
                        <a:rPr lang="en-US" sz="1500" b="1" dirty="0">
                          <a:solidFill>
                            <a:srgbClr val="FFFFFF"/>
                          </a:solidFill>
                          <a:effectLst/>
                        </a:rPr>
                        <a:t>CareFirst Core PPO </a:t>
                      </a:r>
                    </a:p>
                  </a:txBody>
                  <a:tcPr marL="48346" marR="48346" marT="24173" marB="24173" anchor="ctr">
                    <a:lnL>
                      <a:noFill/>
                    </a:lnL>
                    <a:lnR>
                      <a:noFill/>
                    </a:lnR>
                    <a:lnT>
                      <a:noFill/>
                    </a:lnT>
                    <a:lnB>
                      <a:noFill/>
                    </a:lnB>
                    <a:solidFill>
                      <a:srgbClr val="002D72"/>
                    </a:solidFill>
                  </a:tcPr>
                </a:tc>
                <a:tc>
                  <a:txBody>
                    <a:bodyPr/>
                    <a:lstStyle/>
                    <a:p>
                      <a:pPr algn="ctr" fontAlgn="base"/>
                      <a:r>
                        <a:rPr lang="en-US" sz="1500" b="1" dirty="0">
                          <a:solidFill>
                            <a:srgbClr val="FFFFFF"/>
                          </a:solidFill>
                          <a:effectLst/>
                        </a:rPr>
                        <a:t>CareFirst </a:t>
                      </a:r>
                      <a:r>
                        <a:rPr lang="en-US" sz="1500" b="1" dirty="0" err="1">
                          <a:solidFill>
                            <a:srgbClr val="FFFFFF"/>
                          </a:solidFill>
                          <a:effectLst/>
                        </a:rPr>
                        <a:t>LiUNA</a:t>
                      </a:r>
                      <a:r>
                        <a:rPr lang="en-US" sz="1500" b="1" dirty="0">
                          <a:solidFill>
                            <a:srgbClr val="FFFFFF"/>
                          </a:solidFill>
                          <a:effectLst/>
                        </a:rPr>
                        <a:t> BU Network Only Plan</a:t>
                      </a:r>
                    </a:p>
                  </a:txBody>
                  <a:tcPr marL="48346" marR="48346" marT="24173" marB="24173" anchor="ctr">
                    <a:lnL>
                      <a:noFill/>
                    </a:lnL>
                    <a:lnR>
                      <a:noFill/>
                    </a:lnR>
                    <a:lnT>
                      <a:noFill/>
                    </a:lnT>
                    <a:lnB>
                      <a:noFill/>
                    </a:lnB>
                    <a:solidFill>
                      <a:srgbClr val="002D72"/>
                    </a:solidFill>
                  </a:tcPr>
                </a:tc>
                <a:extLst>
                  <a:ext uri="{0D108BD9-81ED-4DB2-BD59-A6C34878D82A}">
                    <a16:rowId xmlns:a16="http://schemas.microsoft.com/office/drawing/2014/main" val="20860566"/>
                  </a:ext>
                </a:extLst>
              </a:tr>
              <a:tr h="773636">
                <a:tc>
                  <a:txBody>
                    <a:bodyPr/>
                    <a:lstStyle/>
                    <a:p>
                      <a:pPr fontAlgn="t"/>
                      <a:r>
                        <a:rPr lang="en-US" sz="1600" b="1" dirty="0">
                          <a:effectLst/>
                        </a:rPr>
                        <a:t>Provider Network</a:t>
                      </a:r>
                      <a:endParaRPr lang="en-US" sz="1600" dirty="0">
                        <a:effectLst/>
                      </a:endParaRPr>
                    </a:p>
                  </a:txBody>
                  <a:tcPr marL="48346" marR="48346" marT="24173" marB="24173">
                    <a:lnL>
                      <a:noFill/>
                    </a:lnL>
                    <a:lnR>
                      <a:noFill/>
                    </a:lnR>
                    <a:lnT>
                      <a:noFill/>
                    </a:lnT>
                    <a:lnB w="7620" cap="flat" cmpd="sng" algn="ctr">
                      <a:solidFill>
                        <a:srgbClr val="E5E2E0"/>
                      </a:solidFill>
                      <a:prstDash val="solid"/>
                      <a:round/>
                      <a:headEnd type="none" w="med" len="med"/>
                      <a:tailEnd type="none" w="med" len="med"/>
                    </a:lnB>
                    <a:solidFill>
                      <a:schemeClr val="bg2"/>
                    </a:solidFill>
                  </a:tcPr>
                </a:tc>
                <a:tc gridSpan="2">
                  <a:txBody>
                    <a:bodyPr/>
                    <a:lstStyle/>
                    <a:p>
                      <a:pPr algn="ctr"/>
                      <a:r>
                        <a:rPr lang="en-US" sz="1600" b="1" dirty="0"/>
                        <a:t>CareFirst </a:t>
                      </a:r>
                      <a:r>
                        <a:rPr lang="en-US" sz="1600" b="1" dirty="0" err="1"/>
                        <a:t>BlueChoice</a:t>
                      </a:r>
                      <a:r>
                        <a:rPr lang="en-US" sz="1600" b="1" dirty="0"/>
                        <a:t> Advantage (PPO)</a:t>
                      </a:r>
                    </a:p>
                  </a:txBody>
                  <a:tcPr marL="114208" marR="114208" marT="57104" marB="57104">
                    <a:lnL>
                      <a:noFill/>
                    </a:lnL>
                    <a:lnR>
                      <a:noFill/>
                    </a:lnR>
                    <a:lnT>
                      <a:noFill/>
                    </a:lnT>
                    <a:lnB w="7620" cap="flat" cmpd="sng" algn="ctr">
                      <a:solidFill>
                        <a:srgbClr val="E5E2E0"/>
                      </a:solidFill>
                      <a:prstDash val="solid"/>
                      <a:round/>
                      <a:headEnd type="none" w="med" len="med"/>
                      <a:tailEnd type="none" w="med" len="med"/>
                    </a:lnB>
                    <a:solidFill>
                      <a:schemeClr val="bg2"/>
                    </a:solidFill>
                  </a:tcPr>
                </a:tc>
                <a:tc hMerge="1">
                  <a:txBody>
                    <a:bodyPr/>
                    <a:lstStyle/>
                    <a:p>
                      <a:endParaRPr lang="en-US"/>
                    </a:p>
                  </a:txBody>
                  <a:tcPr/>
                </a:tc>
                <a:extLst>
                  <a:ext uri="{0D108BD9-81ED-4DB2-BD59-A6C34878D82A}">
                    <a16:rowId xmlns:a16="http://schemas.microsoft.com/office/drawing/2014/main" val="2636248985"/>
                  </a:ext>
                </a:extLst>
              </a:tr>
              <a:tr h="1898953">
                <a:tc>
                  <a:txBody>
                    <a:bodyPr/>
                    <a:lstStyle/>
                    <a:p>
                      <a:pPr fontAlgn="t"/>
                      <a:r>
                        <a:rPr lang="en-US" sz="1600" b="1" dirty="0">
                          <a:effectLst/>
                        </a:rPr>
                        <a:t>Annual Deductible </a:t>
                      </a:r>
                      <a:endParaRPr lang="en-US" sz="1600" dirty="0">
                        <a:effectLst/>
                      </a:endParaRPr>
                    </a:p>
                  </a:txBody>
                  <a:tcPr marL="48346" marR="48346" marT="24173" marB="24173">
                    <a:lnL>
                      <a:noFill/>
                    </a:lnL>
                    <a:lnR>
                      <a:noFill/>
                    </a:lnR>
                    <a:lnT w="7620" cap="flat" cmpd="sng" algn="ctr">
                      <a:solidFill>
                        <a:srgbClr val="E5E2E0"/>
                      </a:solidFill>
                      <a:prstDash val="solid"/>
                      <a:round/>
                      <a:headEnd type="none" w="med" len="med"/>
                      <a:tailEnd type="none" w="med" len="med"/>
                    </a:lnT>
                    <a:lnB w="7620" cap="flat" cmpd="sng" algn="ctr">
                      <a:solidFill>
                        <a:srgbClr val="E5E2E0"/>
                      </a:solidFill>
                      <a:prstDash val="solid"/>
                      <a:round/>
                      <a:headEnd type="none" w="med" len="med"/>
                      <a:tailEnd type="none" w="med" len="med"/>
                    </a:lnB>
                  </a:tcPr>
                </a:tc>
                <a:tc>
                  <a:txBody>
                    <a:bodyPr/>
                    <a:lstStyle/>
                    <a:p>
                      <a:pPr algn="l" fontAlgn="t"/>
                      <a:r>
                        <a:rPr lang="en-US" sz="1600" b="1" dirty="0">
                          <a:effectLst/>
                        </a:rPr>
                        <a:t>In-network:</a:t>
                      </a:r>
                    </a:p>
                    <a:p>
                      <a:pPr algn="l" fontAlgn="t"/>
                      <a:r>
                        <a:rPr lang="en-US" sz="1600" dirty="0">
                          <a:effectLst/>
                        </a:rPr>
                        <a:t>$500 individual</a:t>
                      </a:r>
                    </a:p>
                    <a:p>
                      <a:pPr algn="l" fontAlgn="t"/>
                      <a:r>
                        <a:rPr lang="en-US" sz="1600" dirty="0">
                          <a:effectLst/>
                        </a:rPr>
                        <a:t>$1,500 family</a:t>
                      </a:r>
                    </a:p>
                    <a:p>
                      <a:pPr algn="l" fontAlgn="t"/>
                      <a:endParaRPr lang="en-US" sz="1600" dirty="0">
                        <a:effectLst/>
                      </a:endParaRPr>
                    </a:p>
                    <a:p>
                      <a:pPr algn="l" fontAlgn="t"/>
                      <a:r>
                        <a:rPr lang="en-US" sz="1600" b="1" dirty="0">
                          <a:effectLst/>
                        </a:rPr>
                        <a:t>Out-of-network: </a:t>
                      </a:r>
                    </a:p>
                    <a:p>
                      <a:pPr algn="l" fontAlgn="t"/>
                      <a:r>
                        <a:rPr lang="en-US" sz="1600" dirty="0">
                          <a:effectLst/>
                        </a:rPr>
                        <a:t>$1,000 individual</a:t>
                      </a:r>
                    </a:p>
                    <a:p>
                      <a:pPr algn="l" fontAlgn="t"/>
                      <a:r>
                        <a:rPr lang="en-US" sz="1600" dirty="0">
                          <a:effectLst/>
                        </a:rPr>
                        <a:t>$3,000 family</a:t>
                      </a:r>
                    </a:p>
                  </a:txBody>
                  <a:tcPr marL="114208" marR="114208" marT="57104" marB="57104">
                    <a:lnL>
                      <a:noFill/>
                    </a:lnL>
                    <a:lnR>
                      <a:noFill/>
                    </a:lnR>
                    <a:lnT w="7620" cap="flat" cmpd="sng" algn="ctr">
                      <a:solidFill>
                        <a:srgbClr val="E5E2E0"/>
                      </a:solidFill>
                      <a:prstDash val="solid"/>
                      <a:round/>
                      <a:headEnd type="none" w="med" len="med"/>
                      <a:tailEnd type="none" w="med" len="med"/>
                    </a:lnT>
                    <a:lnB w="7620" cap="flat" cmpd="sng" algn="ctr">
                      <a:solidFill>
                        <a:srgbClr val="E5E2E0"/>
                      </a:solidFill>
                      <a:prstDash val="solid"/>
                      <a:round/>
                      <a:headEnd type="none" w="med" len="med"/>
                      <a:tailEnd type="none" w="med" len="med"/>
                    </a:lnB>
                  </a:tcPr>
                </a:tc>
                <a:tc>
                  <a:txBody>
                    <a:bodyPr/>
                    <a:lstStyle/>
                    <a:p>
                      <a:pPr marL="0" marR="0" lvl="0" indent="0">
                        <a:lnSpc>
                          <a:spcPct val="100000"/>
                        </a:lnSpc>
                        <a:spcBef>
                          <a:spcPts val="0"/>
                        </a:spcBef>
                        <a:spcAft>
                          <a:spcPts val="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In-network:</a:t>
                      </a:r>
                    </a:p>
                    <a:p>
                      <a:pPr marL="0" marR="0" lvl="0" indent="0">
                        <a:lnSpc>
                          <a:spcPct val="100000"/>
                        </a:lnSpc>
                        <a:spcBef>
                          <a:spcPts val="0"/>
                        </a:spcBef>
                        <a:spcAft>
                          <a:spcPts val="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None</a:t>
                      </a:r>
                    </a:p>
                    <a:p>
                      <a:pPr marL="0" marR="0" lvl="0" indent="0">
                        <a:lnSpc>
                          <a:spcPct val="100000"/>
                        </a:lnSpc>
                        <a:spcBef>
                          <a:spcPts val="0"/>
                        </a:spcBef>
                        <a:spcAft>
                          <a:spcPts val="0"/>
                        </a:spcAft>
                        <a:buClr>
                          <a:srgbClr val="002C77"/>
                        </a:buClr>
                        <a:buFontTx/>
                        <a:buNone/>
                      </a:pPr>
                      <a:endParaRPr lang="en-US" sz="1600" dirty="0">
                        <a:solidFill>
                          <a:srgbClr val="121A1F"/>
                        </a:solidFill>
                        <a:effectLst/>
                        <a:latin typeface="+mn-lt"/>
                        <a:ea typeface="Arial" panose="020B0604020202020204" pitchFamily="34" charset="0"/>
                        <a:cs typeface="Verdana" panose="020B0604030504040204" pitchFamily="34" charset="0"/>
                      </a:endParaRPr>
                    </a:p>
                    <a:p>
                      <a:pPr marL="0" marR="0" lvl="0" indent="0">
                        <a:lnSpc>
                          <a:spcPct val="100000"/>
                        </a:lnSpc>
                        <a:spcBef>
                          <a:spcPts val="0"/>
                        </a:spcBef>
                        <a:spcAft>
                          <a:spcPts val="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Out-of-network: </a:t>
                      </a:r>
                    </a:p>
                    <a:p>
                      <a:pPr marL="0" marR="0" lvl="0" indent="0">
                        <a:lnSpc>
                          <a:spcPct val="100000"/>
                        </a:lnSpc>
                        <a:spcBef>
                          <a:spcPts val="0"/>
                        </a:spcBef>
                        <a:spcAft>
                          <a:spcPts val="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Not covered</a:t>
                      </a:r>
                      <a:endParaRPr lang="en-US" sz="1600" b="0" i="0" dirty="0">
                        <a:effectLst/>
                        <a:latin typeface="+mn-lt"/>
                      </a:endParaRPr>
                    </a:p>
                  </a:txBody>
                  <a:tcPr marL="114208" marR="114208" marT="57104" marB="57104">
                    <a:lnL>
                      <a:noFill/>
                    </a:lnL>
                    <a:lnR>
                      <a:noFill/>
                    </a:lnR>
                    <a:lnT w="7620" cap="flat" cmpd="sng" algn="ctr">
                      <a:solidFill>
                        <a:srgbClr val="E5E2E0"/>
                      </a:solidFill>
                      <a:prstDash val="solid"/>
                      <a:round/>
                      <a:headEnd type="none" w="med" len="med"/>
                      <a:tailEnd type="none" w="med" len="med"/>
                    </a:lnT>
                    <a:lnB w="7620" cap="flat" cmpd="sng" algn="ctr">
                      <a:noFill/>
                      <a:prstDash val="solid"/>
                      <a:round/>
                      <a:headEnd type="none" w="med" len="med"/>
                      <a:tailEnd type="none" w="med" len="med"/>
                    </a:lnB>
                  </a:tcPr>
                </a:tc>
                <a:extLst>
                  <a:ext uri="{0D108BD9-81ED-4DB2-BD59-A6C34878D82A}">
                    <a16:rowId xmlns:a16="http://schemas.microsoft.com/office/drawing/2014/main" val="3680480742"/>
                  </a:ext>
                </a:extLst>
              </a:tr>
              <a:tr h="1830275">
                <a:tc>
                  <a:txBody>
                    <a:bodyPr/>
                    <a:lstStyle/>
                    <a:p>
                      <a:pPr fontAlgn="t"/>
                      <a:r>
                        <a:rPr lang="en-US" sz="1600" b="1" dirty="0">
                          <a:effectLst/>
                        </a:rPr>
                        <a:t>Out-of-pocket maximum </a:t>
                      </a:r>
                      <a:endParaRPr lang="en-US" sz="1600" dirty="0">
                        <a:effectLst/>
                      </a:endParaRPr>
                    </a:p>
                  </a:txBody>
                  <a:tcPr marL="48346" marR="48346" marT="24173" marB="24173">
                    <a:lnL>
                      <a:noFill/>
                    </a:lnL>
                    <a:lnR>
                      <a:noFill/>
                    </a:lnR>
                    <a:lnT w="7620" cap="flat" cmpd="sng" algn="ctr">
                      <a:solidFill>
                        <a:srgbClr val="E5E2E0"/>
                      </a:solidFill>
                      <a:prstDash val="solid"/>
                      <a:round/>
                      <a:headEnd type="none" w="med" len="med"/>
                      <a:tailEnd type="none" w="med" len="med"/>
                    </a:lnT>
                    <a:lnB w="7620" cap="flat" cmpd="sng" algn="ctr">
                      <a:solidFill>
                        <a:srgbClr val="E5E2E0"/>
                      </a:solidFill>
                      <a:prstDash val="solid"/>
                      <a:round/>
                      <a:headEnd type="none" w="med" len="med"/>
                      <a:tailEnd type="none" w="med" len="med"/>
                    </a:lnB>
                    <a:solidFill>
                      <a:schemeClr val="bg2"/>
                    </a:solidFill>
                  </a:tcPr>
                </a:tc>
                <a:tc>
                  <a:txBody>
                    <a:bodyPr/>
                    <a:lstStyle/>
                    <a:p>
                      <a:pPr algn="l" fontAlgn="t"/>
                      <a:r>
                        <a:rPr lang="en-US" sz="1600" b="1" dirty="0">
                          <a:effectLst/>
                        </a:rPr>
                        <a:t>In-network:</a:t>
                      </a:r>
                    </a:p>
                    <a:p>
                      <a:pPr algn="l" fontAlgn="t"/>
                      <a:r>
                        <a:rPr lang="en-US" sz="1600" dirty="0">
                          <a:effectLst/>
                        </a:rPr>
                        <a:t>$2,000 individual</a:t>
                      </a:r>
                    </a:p>
                    <a:p>
                      <a:pPr algn="l" fontAlgn="t"/>
                      <a:r>
                        <a:rPr lang="en-US" sz="1600" dirty="0">
                          <a:effectLst/>
                        </a:rPr>
                        <a:t>$6,000 family</a:t>
                      </a:r>
                    </a:p>
                    <a:p>
                      <a:pPr algn="l" fontAlgn="t"/>
                      <a:endParaRPr lang="en-US" sz="1600" dirty="0">
                        <a:effectLst/>
                      </a:endParaRPr>
                    </a:p>
                    <a:p>
                      <a:pPr algn="l" fontAlgn="t"/>
                      <a:r>
                        <a:rPr lang="en-US" sz="1600" b="1" dirty="0">
                          <a:effectLst/>
                        </a:rPr>
                        <a:t>Out-of-network: </a:t>
                      </a:r>
                    </a:p>
                    <a:p>
                      <a:pPr algn="l" fontAlgn="t"/>
                      <a:r>
                        <a:rPr lang="en-US" sz="1600" dirty="0">
                          <a:effectLst/>
                        </a:rPr>
                        <a:t>$4,000 individual</a:t>
                      </a:r>
                    </a:p>
                    <a:p>
                      <a:pPr algn="l" fontAlgn="t"/>
                      <a:r>
                        <a:rPr lang="en-US" sz="1600" dirty="0">
                          <a:effectLst/>
                        </a:rPr>
                        <a:t>$8,000 family</a:t>
                      </a:r>
                    </a:p>
                  </a:txBody>
                  <a:tcPr marL="48346" marR="48346" marT="24173" marB="24173">
                    <a:lnL>
                      <a:noFill/>
                    </a:lnL>
                    <a:lnR>
                      <a:noFill/>
                    </a:lnR>
                    <a:lnT w="7620" cap="flat" cmpd="sng" algn="ctr">
                      <a:solidFill>
                        <a:srgbClr val="E5E2E0"/>
                      </a:solidFill>
                      <a:prstDash val="solid"/>
                      <a:round/>
                      <a:headEnd type="none" w="med" len="med"/>
                      <a:tailEnd type="none" w="med" len="med"/>
                    </a:lnT>
                    <a:lnB w="7620" cap="flat" cmpd="sng" algn="ctr">
                      <a:solidFill>
                        <a:srgbClr val="E5E2E0"/>
                      </a:solidFill>
                      <a:prstDash val="solid"/>
                      <a:round/>
                      <a:headEnd type="none" w="med" len="med"/>
                      <a:tailEnd type="none" w="med" len="med"/>
                    </a:lnB>
                    <a:solidFill>
                      <a:schemeClr val="bg2"/>
                    </a:solidFill>
                  </a:tcPr>
                </a:tc>
                <a:tc>
                  <a:txBody>
                    <a:bodyPr/>
                    <a:lstStyle/>
                    <a:p>
                      <a:pPr marL="0" marR="0" lvl="0" indent="0">
                        <a:lnSpc>
                          <a:spcPct val="100000"/>
                        </a:lnSpc>
                        <a:spcBef>
                          <a:spcPts val="0"/>
                        </a:spcBef>
                        <a:spcAft>
                          <a:spcPts val="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In-network:</a:t>
                      </a:r>
                    </a:p>
                    <a:p>
                      <a:pPr marL="0" marR="0" lvl="0" indent="0">
                        <a:lnSpc>
                          <a:spcPct val="100000"/>
                        </a:lnSpc>
                        <a:spcBef>
                          <a:spcPts val="0"/>
                        </a:spcBef>
                        <a:spcAft>
                          <a:spcPts val="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$1,500 Individual</a:t>
                      </a:r>
                    </a:p>
                    <a:p>
                      <a:pPr marL="0" marR="0" lvl="0" indent="0">
                        <a:lnSpc>
                          <a:spcPct val="100000"/>
                        </a:lnSpc>
                        <a:spcBef>
                          <a:spcPts val="0"/>
                        </a:spcBef>
                        <a:spcAft>
                          <a:spcPts val="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$4,000 family</a:t>
                      </a:r>
                    </a:p>
                    <a:p>
                      <a:pPr marL="0" marR="0" lvl="0" indent="0">
                        <a:lnSpc>
                          <a:spcPct val="100000"/>
                        </a:lnSpc>
                        <a:spcBef>
                          <a:spcPts val="0"/>
                        </a:spcBef>
                        <a:spcAft>
                          <a:spcPts val="0"/>
                        </a:spcAft>
                        <a:buClr>
                          <a:srgbClr val="002C77"/>
                        </a:buClr>
                        <a:buFontTx/>
                        <a:buNone/>
                      </a:pPr>
                      <a:endParaRPr lang="en-US" sz="1600" dirty="0">
                        <a:solidFill>
                          <a:srgbClr val="121A1F"/>
                        </a:solidFill>
                        <a:effectLst/>
                        <a:latin typeface="+mn-lt"/>
                        <a:ea typeface="Arial" panose="020B0604020202020204" pitchFamily="34" charset="0"/>
                        <a:cs typeface="Verdana" panose="020B0604030504040204" pitchFamily="34" charset="0"/>
                      </a:endParaRPr>
                    </a:p>
                    <a:p>
                      <a:pPr marL="0" marR="0" lvl="0" indent="0">
                        <a:lnSpc>
                          <a:spcPct val="100000"/>
                        </a:lnSpc>
                        <a:spcBef>
                          <a:spcPts val="0"/>
                        </a:spcBef>
                        <a:spcAft>
                          <a:spcPts val="0"/>
                        </a:spcAft>
                        <a:buClr>
                          <a:srgbClr val="002C77"/>
                        </a:buClr>
                        <a:buFontTx/>
                        <a:buNone/>
                      </a:pPr>
                      <a:r>
                        <a:rPr lang="en-US" sz="1600" b="1" dirty="0">
                          <a:solidFill>
                            <a:srgbClr val="121A1F"/>
                          </a:solidFill>
                          <a:effectLst/>
                          <a:latin typeface="+mn-lt"/>
                          <a:ea typeface="Arial" panose="020B0604020202020204" pitchFamily="34" charset="0"/>
                          <a:cs typeface="Verdana" panose="020B0604030504040204" pitchFamily="34" charset="0"/>
                        </a:rPr>
                        <a:t>Out-of-network: </a:t>
                      </a:r>
                    </a:p>
                    <a:p>
                      <a:pPr marL="0" marR="0" lvl="0" indent="0">
                        <a:lnSpc>
                          <a:spcPct val="100000"/>
                        </a:lnSpc>
                        <a:spcBef>
                          <a:spcPts val="0"/>
                        </a:spcBef>
                        <a:spcAft>
                          <a:spcPts val="0"/>
                        </a:spcAft>
                        <a:buClr>
                          <a:srgbClr val="002C77"/>
                        </a:buClr>
                        <a:buFontTx/>
                        <a:buNone/>
                      </a:pPr>
                      <a:r>
                        <a:rPr lang="en-US" sz="1600" dirty="0">
                          <a:solidFill>
                            <a:srgbClr val="121A1F"/>
                          </a:solidFill>
                          <a:effectLst/>
                          <a:latin typeface="+mn-lt"/>
                          <a:ea typeface="Arial" panose="020B0604020202020204" pitchFamily="34" charset="0"/>
                          <a:cs typeface="Verdana" panose="020B0604030504040204" pitchFamily="34" charset="0"/>
                        </a:rPr>
                        <a:t>Not covered</a:t>
                      </a:r>
                      <a:endParaRPr lang="en-US" sz="1600" dirty="0"/>
                    </a:p>
                  </a:txBody>
                  <a:tcPr marL="48346" marR="48346" marT="24173" marB="24173">
                    <a:lnL>
                      <a:noFill/>
                    </a:lnL>
                    <a:lnR>
                      <a:noFill/>
                    </a:lnR>
                    <a:lnT w="12700" cmpd="sng">
                      <a:noFill/>
                      <a:prstDash val="solid"/>
                    </a:lnT>
                    <a:lnB w="762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51324729"/>
                  </a:ext>
                </a:extLst>
              </a:tr>
              <a:tr h="558945">
                <a:tc>
                  <a:txBody>
                    <a:bodyPr/>
                    <a:lstStyle/>
                    <a:p>
                      <a:pPr fontAlgn="t"/>
                      <a:r>
                        <a:rPr lang="en-US" sz="1600" b="1" dirty="0">
                          <a:effectLst/>
                        </a:rPr>
                        <a:t>Coinsurance </a:t>
                      </a:r>
                    </a:p>
                  </a:txBody>
                  <a:tcPr marL="48346" marR="48346" marT="24173" marB="24173">
                    <a:lnL>
                      <a:noFill/>
                    </a:lnL>
                    <a:lnR>
                      <a:noFill/>
                    </a:lnR>
                    <a:lnT w="7620" cap="flat" cmpd="sng" algn="ctr">
                      <a:solidFill>
                        <a:srgbClr val="E5E2E0"/>
                      </a:solidFill>
                      <a:prstDash val="solid"/>
                      <a:round/>
                      <a:headEnd type="none" w="med" len="med"/>
                      <a:tailEnd type="none" w="med" len="med"/>
                    </a:lnT>
                    <a:lnB w="7620" cap="flat" cmpd="sng" algn="ctr">
                      <a:solidFill>
                        <a:srgbClr val="E5E2E0"/>
                      </a:solidFill>
                      <a:prstDash val="solid"/>
                      <a:round/>
                      <a:headEnd type="none" w="med" len="med"/>
                      <a:tailEnd type="none" w="med" len="med"/>
                    </a:lnB>
                  </a:tcPr>
                </a:tc>
                <a:tc>
                  <a:txBody>
                    <a:bodyPr/>
                    <a:lstStyle/>
                    <a:p>
                      <a:pPr algn="l" fontAlgn="t"/>
                      <a:r>
                        <a:rPr lang="en-US" sz="1600" b="1" dirty="0">
                          <a:effectLst/>
                        </a:rPr>
                        <a:t>In-Network: </a:t>
                      </a:r>
                      <a:r>
                        <a:rPr lang="en-US" sz="1600" b="0" dirty="0">
                          <a:effectLst/>
                        </a:rPr>
                        <a:t>20%</a:t>
                      </a:r>
                    </a:p>
                    <a:p>
                      <a:pPr algn="l" fontAlgn="t"/>
                      <a:r>
                        <a:rPr lang="en-US" sz="1600" b="1" dirty="0">
                          <a:effectLst/>
                        </a:rPr>
                        <a:t>Out-of-Network</a:t>
                      </a:r>
                      <a:r>
                        <a:rPr lang="en-US" sz="1600" b="0" dirty="0">
                          <a:effectLst/>
                        </a:rPr>
                        <a:t>: </a:t>
                      </a:r>
                      <a:r>
                        <a:rPr lang="en-US" sz="1600" dirty="0">
                          <a:effectLst/>
                        </a:rPr>
                        <a:t>30%</a:t>
                      </a:r>
                    </a:p>
                  </a:txBody>
                  <a:tcPr marL="48346" marR="48346" marT="24173" marB="24173">
                    <a:lnL>
                      <a:noFill/>
                    </a:lnL>
                    <a:lnR>
                      <a:noFill/>
                    </a:lnR>
                    <a:lnT w="7620" cap="flat" cmpd="sng" algn="ctr">
                      <a:solidFill>
                        <a:srgbClr val="E5E2E0"/>
                      </a:solidFill>
                      <a:prstDash val="solid"/>
                      <a:round/>
                      <a:headEnd type="none" w="med" len="med"/>
                      <a:tailEnd type="none" w="med" len="med"/>
                    </a:lnT>
                    <a:lnB w="7620" cap="flat" cmpd="sng" algn="ctr">
                      <a:solidFill>
                        <a:srgbClr val="E5E2E0"/>
                      </a:solidFill>
                      <a:prstDash val="solid"/>
                      <a:round/>
                      <a:headEnd type="none" w="med" len="med"/>
                      <a:tailEnd type="none" w="med" len="med"/>
                    </a:lnB>
                  </a:tcPr>
                </a:tc>
                <a:tc>
                  <a:txBody>
                    <a:bodyPr/>
                    <a:lstStyle/>
                    <a:p>
                      <a:pPr algn="l"/>
                      <a:r>
                        <a:rPr lang="en-US" sz="1600" b="1" dirty="0"/>
                        <a:t>In- Network: </a:t>
                      </a:r>
                      <a:r>
                        <a:rPr lang="en-US" sz="1600" dirty="0"/>
                        <a:t>None</a:t>
                      </a:r>
                    </a:p>
                    <a:p>
                      <a:pPr algn="l"/>
                      <a:r>
                        <a:rPr lang="en-US" sz="1600" b="1" dirty="0"/>
                        <a:t>Out-of-Network: </a:t>
                      </a:r>
                      <a:r>
                        <a:rPr lang="en-US" sz="1600" dirty="0"/>
                        <a:t>Not Covered </a:t>
                      </a:r>
                    </a:p>
                  </a:txBody>
                  <a:tcPr marL="48346" marR="48346" marT="24173" marB="24173">
                    <a:lnL>
                      <a:noFill/>
                    </a:lnL>
                    <a:lnR>
                      <a:noFill/>
                    </a:lnR>
                    <a:lnT w="7620" cap="flat" cmpd="sng" algn="ctr">
                      <a:noFill/>
                      <a:prstDash val="solid"/>
                      <a:round/>
                      <a:headEnd type="none" w="med" len="med"/>
                      <a:tailEnd type="none" w="med" len="med"/>
                    </a:lnT>
                    <a:lnB w="7620" cap="flat" cmpd="sng" algn="ctr">
                      <a:noFill/>
                      <a:prstDash val="solid"/>
                      <a:round/>
                      <a:headEnd type="none" w="med" len="med"/>
                      <a:tailEnd type="none" w="med" len="med"/>
                    </a:lnB>
                  </a:tcPr>
                </a:tc>
                <a:extLst>
                  <a:ext uri="{0D108BD9-81ED-4DB2-BD59-A6C34878D82A}">
                    <a16:rowId xmlns:a16="http://schemas.microsoft.com/office/drawing/2014/main" val="662948438"/>
                  </a:ext>
                </a:extLst>
              </a:tr>
              <a:tr h="415264">
                <a:tc>
                  <a:txBody>
                    <a:bodyPr/>
                    <a:lstStyle/>
                    <a:p>
                      <a:pPr fontAlgn="t"/>
                      <a:r>
                        <a:rPr lang="en-US" sz="1600" b="1" dirty="0">
                          <a:effectLst/>
                        </a:rPr>
                        <a:t>Primary Care Visit</a:t>
                      </a:r>
                      <a:endParaRPr lang="en-US" sz="1600" dirty="0">
                        <a:effectLst/>
                      </a:endParaRPr>
                    </a:p>
                  </a:txBody>
                  <a:tcPr marL="48346" marR="48346" marT="24173" marB="24173">
                    <a:lnL>
                      <a:noFill/>
                    </a:lnL>
                    <a:lnR>
                      <a:noFill/>
                    </a:lnR>
                    <a:lnT w="7620" cap="flat" cmpd="sng" algn="ctr">
                      <a:solidFill>
                        <a:srgbClr val="E5E2E0"/>
                      </a:solidFill>
                      <a:prstDash val="solid"/>
                      <a:round/>
                      <a:headEnd type="none" w="med" len="med"/>
                      <a:tailEnd type="none" w="med" len="med"/>
                    </a:lnT>
                    <a:lnB w="7620" cap="flat" cmpd="sng" algn="ctr">
                      <a:solidFill>
                        <a:srgbClr val="E5E2E0"/>
                      </a:solidFill>
                      <a:prstDash val="solid"/>
                      <a:round/>
                      <a:headEnd type="none" w="med" len="med"/>
                      <a:tailEnd type="none" w="med" len="med"/>
                    </a:lnB>
                    <a:solidFill>
                      <a:schemeClr val="bg2"/>
                    </a:solidFill>
                  </a:tcPr>
                </a:tc>
                <a:tc>
                  <a:txBody>
                    <a:bodyPr/>
                    <a:lstStyle/>
                    <a:p>
                      <a:pPr algn="l" fontAlgn="t"/>
                      <a:r>
                        <a:rPr lang="en-US" sz="1600" dirty="0">
                          <a:effectLst/>
                        </a:rPr>
                        <a:t>Deductible &amp; Coinsurance </a:t>
                      </a:r>
                    </a:p>
                  </a:txBody>
                  <a:tcPr marL="48346" marR="48346" marT="24173" marB="24173">
                    <a:lnL>
                      <a:noFill/>
                    </a:lnL>
                    <a:lnR>
                      <a:noFill/>
                    </a:lnR>
                    <a:lnT w="7620" cap="flat" cmpd="sng" algn="ctr">
                      <a:solidFill>
                        <a:srgbClr val="E5E2E0"/>
                      </a:solidFill>
                      <a:prstDash val="solid"/>
                      <a:round/>
                      <a:headEnd type="none" w="med" len="med"/>
                      <a:tailEnd type="none" w="med" len="med"/>
                    </a:lnT>
                    <a:lnB w="7620" cap="flat" cmpd="sng" algn="ctr">
                      <a:solidFill>
                        <a:srgbClr val="E5E2E0"/>
                      </a:solidFill>
                      <a:prstDash val="solid"/>
                      <a:round/>
                      <a:headEnd type="none" w="med" len="med"/>
                      <a:tailEnd type="none" w="med" len="med"/>
                    </a:lnB>
                    <a:solidFill>
                      <a:schemeClr val="bg2"/>
                    </a:solidFill>
                  </a:tcPr>
                </a:tc>
                <a:tc>
                  <a:txBody>
                    <a:bodyPr/>
                    <a:lstStyle/>
                    <a:p>
                      <a:pPr algn="l"/>
                      <a:r>
                        <a:rPr lang="en-US" sz="1600" dirty="0">
                          <a:effectLst/>
                        </a:rPr>
                        <a:t>$20 copay</a:t>
                      </a:r>
                      <a:endParaRPr lang="en-US" sz="1600" dirty="0"/>
                    </a:p>
                  </a:txBody>
                  <a:tcPr marL="48346" marR="48346" marT="24173" marB="24173">
                    <a:lnL>
                      <a:noFill/>
                    </a:lnL>
                    <a:lnR>
                      <a:noFill/>
                    </a:lnR>
                    <a:lnT w="7620" cap="flat" cmpd="sng" algn="ctr">
                      <a:noFill/>
                      <a:prstDash val="solid"/>
                      <a:round/>
                      <a:headEnd type="none" w="med" len="med"/>
                      <a:tailEnd type="none" w="med" len="med"/>
                    </a:lnT>
                    <a:lnB w="7620" cap="flat" cmpd="sng" algn="ctr">
                      <a:solidFill>
                        <a:srgbClr val="E5E2E0"/>
                      </a:solidFill>
                      <a:prstDash val="solid"/>
                      <a:round/>
                      <a:headEnd type="none" w="med" len="med"/>
                      <a:tailEnd type="none" w="med" len="med"/>
                    </a:lnB>
                    <a:solidFill>
                      <a:schemeClr val="bg2"/>
                    </a:solidFill>
                  </a:tcPr>
                </a:tc>
                <a:extLst>
                  <a:ext uri="{0D108BD9-81ED-4DB2-BD59-A6C34878D82A}">
                    <a16:rowId xmlns:a16="http://schemas.microsoft.com/office/drawing/2014/main" val="2698445869"/>
                  </a:ext>
                </a:extLst>
              </a:tr>
              <a:tr h="415264">
                <a:tc>
                  <a:txBody>
                    <a:bodyPr/>
                    <a:lstStyle/>
                    <a:p>
                      <a:pPr fontAlgn="t"/>
                      <a:r>
                        <a:rPr lang="en-US" sz="1600" b="1" dirty="0">
                          <a:effectLst/>
                        </a:rPr>
                        <a:t>Specialist Visit</a:t>
                      </a:r>
                      <a:endParaRPr lang="en-US" sz="1600" dirty="0">
                        <a:effectLst/>
                      </a:endParaRPr>
                    </a:p>
                  </a:txBody>
                  <a:tcPr marL="48346" marR="48346" marT="24173" marB="24173">
                    <a:lnL>
                      <a:noFill/>
                    </a:lnL>
                    <a:lnR>
                      <a:noFill/>
                    </a:lnR>
                    <a:lnT w="7620" cap="flat" cmpd="sng" algn="ctr">
                      <a:solidFill>
                        <a:srgbClr val="E5E2E0"/>
                      </a:solidFill>
                      <a:prstDash val="solid"/>
                      <a:round/>
                      <a:headEnd type="none" w="med" len="med"/>
                      <a:tailEnd type="none" w="med" len="med"/>
                    </a:lnT>
                    <a:lnB w="7620" cap="flat" cmpd="sng" algn="ctr">
                      <a:solidFill>
                        <a:srgbClr val="E5E2E0"/>
                      </a:solidFill>
                      <a:prstDash val="solid"/>
                      <a:round/>
                      <a:headEnd type="none" w="med" len="med"/>
                      <a:tailEnd type="none" w="med" len="med"/>
                    </a:lnB>
                    <a:noFill/>
                  </a:tcPr>
                </a:tc>
                <a:tc>
                  <a:txBody>
                    <a:bodyPr/>
                    <a:lstStyle/>
                    <a:p>
                      <a:pPr algn="l" fontAlgn="t"/>
                      <a:r>
                        <a:rPr lang="en-US" sz="1600" dirty="0">
                          <a:effectLst/>
                        </a:rPr>
                        <a:t>Deductible &amp; Coinsurance </a:t>
                      </a:r>
                    </a:p>
                  </a:txBody>
                  <a:tcPr marL="48346" marR="48346" marT="24173" marB="24173">
                    <a:lnL>
                      <a:noFill/>
                    </a:lnL>
                    <a:lnR>
                      <a:noFill/>
                    </a:lnR>
                    <a:lnT w="7620" cap="flat" cmpd="sng" algn="ctr">
                      <a:solidFill>
                        <a:srgbClr val="E5E2E0"/>
                      </a:solidFill>
                      <a:prstDash val="solid"/>
                      <a:round/>
                      <a:headEnd type="none" w="med" len="med"/>
                      <a:tailEnd type="none" w="med" len="med"/>
                    </a:lnT>
                    <a:lnB w="7620" cap="flat" cmpd="sng" algn="ctr">
                      <a:solidFill>
                        <a:srgbClr val="E5E2E0"/>
                      </a:solidFill>
                      <a:prstDash val="solid"/>
                      <a:round/>
                      <a:headEnd type="none" w="med" len="med"/>
                      <a:tailEnd type="none" w="med" len="med"/>
                    </a:lnB>
                    <a:noFill/>
                  </a:tcPr>
                </a:tc>
                <a:tc>
                  <a:txBody>
                    <a:bodyPr/>
                    <a:lstStyle/>
                    <a:p>
                      <a:pPr algn="l"/>
                      <a:r>
                        <a:rPr lang="en-US" sz="1600" dirty="0">
                          <a:effectLst/>
                        </a:rPr>
                        <a:t>$35 copay </a:t>
                      </a:r>
                      <a:endParaRPr lang="en-US" sz="1600" dirty="0"/>
                    </a:p>
                  </a:txBody>
                  <a:tcPr marL="48346" marR="48346" marT="24173" marB="24173">
                    <a:lnL>
                      <a:noFill/>
                    </a:lnL>
                    <a:lnR>
                      <a:noFill/>
                    </a:lnR>
                    <a:lnT w="7620" cap="flat" cmpd="sng" algn="ctr">
                      <a:solidFill>
                        <a:srgbClr val="E5E2E0"/>
                      </a:solidFill>
                      <a:prstDash val="solid"/>
                      <a:round/>
                      <a:headEnd type="none" w="med" len="med"/>
                      <a:tailEnd type="none" w="med" len="med"/>
                    </a:lnT>
                    <a:lnB w="7620" cap="flat" cmpd="sng" algn="ctr">
                      <a:solidFill>
                        <a:srgbClr val="E5E2E0"/>
                      </a:solidFill>
                      <a:prstDash val="solid"/>
                      <a:round/>
                      <a:headEnd type="none" w="med" len="med"/>
                      <a:tailEnd type="none" w="med" len="med"/>
                    </a:lnB>
                    <a:noFill/>
                  </a:tcPr>
                </a:tc>
                <a:extLst>
                  <a:ext uri="{0D108BD9-81ED-4DB2-BD59-A6C34878D82A}">
                    <a16:rowId xmlns:a16="http://schemas.microsoft.com/office/drawing/2014/main" val="1290857924"/>
                  </a:ext>
                </a:extLst>
              </a:tr>
              <a:tr h="415264">
                <a:tc>
                  <a:txBody>
                    <a:bodyPr/>
                    <a:lstStyle/>
                    <a:p>
                      <a:pPr fontAlgn="t"/>
                      <a:r>
                        <a:rPr lang="en-US" sz="1500" b="1" dirty="0">
                          <a:effectLst/>
                        </a:rPr>
                        <a:t>Urgent Care</a:t>
                      </a:r>
                    </a:p>
                  </a:txBody>
                  <a:tcPr marL="48346" marR="48346" marT="24173" marB="24173">
                    <a:lnL>
                      <a:noFill/>
                    </a:lnL>
                    <a:lnR>
                      <a:noFill/>
                    </a:lnR>
                    <a:lnT w="7620" cap="flat" cmpd="sng" algn="ctr">
                      <a:solidFill>
                        <a:srgbClr val="E5E2E0"/>
                      </a:solidFill>
                      <a:prstDash val="solid"/>
                      <a:round/>
                      <a:headEnd type="none" w="med" len="med"/>
                      <a:tailEnd type="none" w="med" len="med"/>
                    </a:lnT>
                    <a:lnB w="7620" cap="flat" cmpd="sng" algn="ctr">
                      <a:solidFill>
                        <a:srgbClr val="E5E2E0"/>
                      </a:solidFill>
                      <a:prstDash val="solid"/>
                      <a:round/>
                      <a:headEnd type="none" w="med" len="med"/>
                      <a:tailEnd type="none" w="med" len="med"/>
                    </a:lnB>
                    <a:solidFill>
                      <a:schemeClr val="bg2"/>
                    </a:solidFill>
                  </a:tcPr>
                </a:tc>
                <a:tc>
                  <a:txBody>
                    <a:bodyPr/>
                    <a:lstStyle/>
                    <a:p>
                      <a:pPr algn="l" fontAlgn="t"/>
                      <a:r>
                        <a:rPr lang="en-US" sz="1500" dirty="0">
                          <a:effectLst/>
                        </a:rPr>
                        <a:t>$50 copay </a:t>
                      </a:r>
                    </a:p>
                  </a:txBody>
                  <a:tcPr marL="48346" marR="48346" marT="24173" marB="24173">
                    <a:lnL>
                      <a:noFill/>
                    </a:lnL>
                    <a:lnR>
                      <a:noFill/>
                    </a:lnR>
                    <a:lnT w="7620" cap="flat" cmpd="sng" algn="ctr">
                      <a:solidFill>
                        <a:srgbClr val="E5E2E0"/>
                      </a:solidFill>
                      <a:prstDash val="solid"/>
                      <a:round/>
                      <a:headEnd type="none" w="med" len="med"/>
                      <a:tailEnd type="none" w="med" len="med"/>
                    </a:lnT>
                    <a:lnB w="7620" cap="flat" cmpd="sng" algn="ctr">
                      <a:solidFill>
                        <a:srgbClr val="E5E2E0"/>
                      </a:solidFill>
                      <a:prstDash val="solid"/>
                      <a:round/>
                      <a:headEnd type="none" w="med" len="med"/>
                      <a:tailEnd type="none" w="med" len="med"/>
                    </a:lnB>
                    <a:solidFill>
                      <a:schemeClr val="bg2"/>
                    </a:solidFill>
                  </a:tcPr>
                </a:tc>
                <a:tc>
                  <a:txBody>
                    <a:bodyPr/>
                    <a:lstStyle/>
                    <a:p>
                      <a:pPr algn="l"/>
                      <a:r>
                        <a:rPr lang="en-US" sz="1600" dirty="0"/>
                        <a:t>$25 copay </a:t>
                      </a:r>
                    </a:p>
                  </a:txBody>
                  <a:tcPr marL="48346" marR="48346" marT="24173" marB="24173">
                    <a:lnL>
                      <a:noFill/>
                    </a:lnL>
                    <a:lnR>
                      <a:noFill/>
                    </a:lnR>
                    <a:lnT w="7620" cap="flat" cmpd="sng" algn="ctr">
                      <a:solidFill>
                        <a:srgbClr val="E5E2E0"/>
                      </a:solidFill>
                      <a:prstDash val="solid"/>
                      <a:round/>
                      <a:headEnd type="none" w="med" len="med"/>
                      <a:tailEnd type="none" w="med" len="med"/>
                    </a:lnT>
                    <a:lnB w="7620" cap="flat" cmpd="sng" algn="ctr">
                      <a:solidFill>
                        <a:srgbClr val="E5E2E0"/>
                      </a:solidFill>
                      <a:prstDash val="solid"/>
                      <a:round/>
                      <a:headEnd type="none" w="med" len="med"/>
                      <a:tailEnd type="none" w="med" len="med"/>
                    </a:lnB>
                    <a:solidFill>
                      <a:schemeClr val="bg2"/>
                    </a:solidFill>
                  </a:tcPr>
                </a:tc>
                <a:extLst>
                  <a:ext uri="{0D108BD9-81ED-4DB2-BD59-A6C34878D82A}">
                    <a16:rowId xmlns:a16="http://schemas.microsoft.com/office/drawing/2014/main" val="1215175927"/>
                  </a:ext>
                </a:extLst>
              </a:tr>
              <a:tr h="600478">
                <a:tc>
                  <a:txBody>
                    <a:bodyPr/>
                    <a:lstStyle/>
                    <a:p>
                      <a:pPr fontAlgn="t"/>
                      <a:r>
                        <a:rPr lang="en-US" sz="1500" b="1" dirty="0">
                          <a:effectLst/>
                        </a:rPr>
                        <a:t>Emergency Room </a:t>
                      </a:r>
                    </a:p>
                  </a:txBody>
                  <a:tcPr marL="48346" marR="48346" marT="24173" marB="24173">
                    <a:lnL>
                      <a:noFill/>
                    </a:lnL>
                    <a:lnR>
                      <a:noFill/>
                    </a:lnR>
                    <a:lnT w="7620" cap="flat" cmpd="sng" algn="ctr">
                      <a:solidFill>
                        <a:srgbClr val="E5E2E0"/>
                      </a:solidFill>
                      <a:prstDash val="solid"/>
                      <a:round/>
                      <a:headEnd type="none" w="med" len="med"/>
                      <a:tailEnd type="none" w="med" len="med"/>
                    </a:lnT>
                    <a:lnB w="7620" cap="flat" cmpd="sng" algn="ctr">
                      <a:solidFill>
                        <a:srgbClr val="E5E2E0"/>
                      </a:solidFill>
                      <a:prstDash val="solid"/>
                      <a:round/>
                      <a:headEnd type="none" w="med" len="med"/>
                      <a:tailEnd type="none" w="med" len="med"/>
                    </a:lnB>
                    <a:noFill/>
                  </a:tcPr>
                </a:tc>
                <a:tc>
                  <a:txBody>
                    <a:bodyPr/>
                    <a:lstStyle/>
                    <a:p>
                      <a:pPr algn="l" fontAlgn="t"/>
                      <a:r>
                        <a:rPr lang="en-US" sz="1500" dirty="0">
                          <a:effectLst/>
                        </a:rPr>
                        <a:t>$150 copay(waived if admitted)</a:t>
                      </a:r>
                    </a:p>
                  </a:txBody>
                  <a:tcPr marL="48346" marR="48346" marT="24173" marB="24173">
                    <a:lnL>
                      <a:noFill/>
                    </a:lnL>
                    <a:lnR>
                      <a:noFill/>
                    </a:lnR>
                    <a:lnT w="7620" cap="flat" cmpd="sng" algn="ctr">
                      <a:solidFill>
                        <a:srgbClr val="E5E2E0"/>
                      </a:solidFill>
                      <a:prstDash val="solid"/>
                      <a:round/>
                      <a:headEnd type="none" w="med" len="med"/>
                      <a:tailEnd type="none" w="med" len="med"/>
                    </a:lnT>
                    <a:lnB w="7620" cap="flat" cmpd="sng" algn="ctr">
                      <a:solidFill>
                        <a:srgbClr val="E5E2E0"/>
                      </a:solidFill>
                      <a:prstDash val="solid"/>
                      <a:round/>
                      <a:headEnd type="none" w="med" len="med"/>
                      <a:tailEnd type="none" w="med" len="med"/>
                    </a:lnB>
                    <a:noFill/>
                  </a:tcPr>
                </a:tc>
                <a:tc>
                  <a:txBody>
                    <a:bodyPr/>
                    <a:lstStyle/>
                    <a:p>
                      <a:pPr algn="l"/>
                      <a:r>
                        <a:rPr lang="en-US" sz="1600" dirty="0"/>
                        <a:t>$50 copay</a:t>
                      </a:r>
                      <a:r>
                        <a:rPr lang="en-US" sz="1600" dirty="0">
                          <a:effectLst/>
                        </a:rPr>
                        <a:t>(waived if admitted)</a:t>
                      </a:r>
                      <a:endParaRPr lang="en-US" sz="1600" dirty="0"/>
                    </a:p>
                  </a:txBody>
                  <a:tcPr marL="48346" marR="48346" marT="24173" marB="24173">
                    <a:lnL>
                      <a:noFill/>
                    </a:lnL>
                    <a:lnR>
                      <a:noFill/>
                    </a:lnR>
                    <a:lnT w="7620" cap="flat" cmpd="sng" algn="ctr">
                      <a:solidFill>
                        <a:srgbClr val="E5E2E0"/>
                      </a:solidFill>
                      <a:prstDash val="solid"/>
                      <a:round/>
                      <a:headEnd type="none" w="med" len="med"/>
                      <a:tailEnd type="none" w="med" len="med"/>
                    </a:lnT>
                    <a:lnB w="7620" cap="flat" cmpd="sng" algn="ctr">
                      <a:solidFill>
                        <a:srgbClr val="E5E2E0"/>
                      </a:solidFill>
                      <a:prstDash val="solid"/>
                      <a:round/>
                      <a:headEnd type="none" w="med" len="med"/>
                      <a:tailEnd type="none" w="med" len="med"/>
                    </a:lnB>
                    <a:noFill/>
                  </a:tcPr>
                </a:tc>
                <a:extLst>
                  <a:ext uri="{0D108BD9-81ED-4DB2-BD59-A6C34878D82A}">
                    <a16:rowId xmlns:a16="http://schemas.microsoft.com/office/drawing/2014/main" val="791179863"/>
                  </a:ext>
                </a:extLst>
              </a:tr>
            </a:tbl>
          </a:graphicData>
        </a:graphic>
      </p:graphicFrame>
      <p:pic>
        <p:nvPicPr>
          <p:cNvPr id="13" name="Audio 12">
            <a:hlinkClick r:id="" action="ppaction://media"/>
            <a:extLst>
              <a:ext uri="{FF2B5EF4-FFF2-40B4-BE49-F238E27FC236}">
                <a16:creationId xmlns:a16="http://schemas.microsoft.com/office/drawing/2014/main" id="{96728107-F22E-429F-96C0-1CD5493162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47438" y="7589838"/>
            <a:ext cx="487362" cy="487362"/>
          </a:xfrm>
          <a:prstGeom prst="rect">
            <a:avLst/>
          </a:prstGeom>
        </p:spPr>
      </p:pic>
    </p:spTree>
    <p:extLst>
      <p:ext uri="{BB962C8B-B14F-4D97-AF65-F5344CB8AC3E}">
        <p14:creationId xmlns:p14="http://schemas.microsoft.com/office/powerpoint/2010/main" val="1748507165"/>
      </p:ext>
    </p:extLst>
  </p:cSld>
  <p:clrMapOvr>
    <a:masterClrMapping/>
  </p:clrMapOvr>
  <mc:AlternateContent xmlns:mc="http://schemas.openxmlformats.org/markup-compatibility/2006">
    <mc:Choice xmlns:p14="http://schemas.microsoft.com/office/powerpoint/2010/main" Requires="p14">
      <p:transition spd="slow" p14:dur="2000" advTm="167848"/>
    </mc:Choice>
    <mc:Fallback>
      <p:transition spd="slow" advTm="167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03034-3FA7-54C7-EB9A-3C4774866A26}"/>
              </a:ext>
            </a:extLst>
          </p:cNvPr>
          <p:cNvSpPr>
            <a:spLocks noGrp="1"/>
          </p:cNvSpPr>
          <p:nvPr>
            <p:ph type="title"/>
          </p:nvPr>
        </p:nvSpPr>
        <p:spPr/>
        <p:txBody>
          <a:bodyPr/>
          <a:lstStyle/>
          <a:p>
            <a:r>
              <a:rPr lang="en-US" dirty="0"/>
              <a:t>Pharmacy Benefits – Capital Rx  </a:t>
            </a:r>
          </a:p>
        </p:txBody>
      </p:sp>
      <p:sp>
        <p:nvSpPr>
          <p:cNvPr id="4" name="Slide Number Placeholder 3">
            <a:extLst>
              <a:ext uri="{FF2B5EF4-FFF2-40B4-BE49-F238E27FC236}">
                <a16:creationId xmlns:a16="http://schemas.microsoft.com/office/drawing/2014/main" id="{C7C22BC2-0586-4526-020A-0D07BD91D802}"/>
              </a:ext>
            </a:extLst>
          </p:cNvPr>
          <p:cNvSpPr>
            <a:spLocks noGrp="1"/>
          </p:cNvSpPr>
          <p:nvPr>
            <p:ph type="sldNum" sz="quarter" idx="4"/>
          </p:nvPr>
        </p:nvSpPr>
        <p:spPr/>
        <p:txBody>
          <a:bodyPr/>
          <a:lstStyle/>
          <a:p>
            <a:fld id="{BC825DD3-F8EA-8B4C-9EBB-4B822F02D76E}" type="slidenum">
              <a:rPr lang="en-US" smtClean="0"/>
              <a:pPr/>
              <a:t>4</a:t>
            </a:fld>
            <a:endParaRPr lang="en-US" dirty="0"/>
          </a:p>
        </p:txBody>
      </p:sp>
      <p:graphicFrame>
        <p:nvGraphicFramePr>
          <p:cNvPr id="3" name="Table 2">
            <a:extLst>
              <a:ext uri="{FF2B5EF4-FFF2-40B4-BE49-F238E27FC236}">
                <a16:creationId xmlns:a16="http://schemas.microsoft.com/office/drawing/2014/main" id="{D69EBDB2-0BC2-B21C-F4C6-817163F1B2C8}"/>
              </a:ext>
            </a:extLst>
          </p:cNvPr>
          <p:cNvGraphicFramePr>
            <a:graphicFrameLocks noGrp="1"/>
          </p:cNvGraphicFramePr>
          <p:nvPr>
            <p:extLst>
              <p:ext uri="{D42A27DB-BD31-4B8C-83A1-F6EECF244321}">
                <p14:modId xmlns:p14="http://schemas.microsoft.com/office/powerpoint/2010/main" val="668985804"/>
              </p:ext>
            </p:extLst>
          </p:nvPr>
        </p:nvGraphicFramePr>
        <p:xfrm>
          <a:off x="1222745" y="1657971"/>
          <a:ext cx="9335385" cy="4938559"/>
        </p:xfrm>
        <a:graphic>
          <a:graphicData uri="http://schemas.openxmlformats.org/drawingml/2006/table">
            <a:tbl>
              <a:tblPr firstRow="1" firstCol="1" bandRow="1">
                <a:tableStyleId>{5C22544A-7EE6-4342-B048-85BDC9FD1C3A}</a:tableStyleId>
              </a:tblPr>
              <a:tblGrid>
                <a:gridCol w="4038580">
                  <a:extLst>
                    <a:ext uri="{9D8B030D-6E8A-4147-A177-3AD203B41FA5}">
                      <a16:colId xmlns:a16="http://schemas.microsoft.com/office/drawing/2014/main" val="925139546"/>
                    </a:ext>
                  </a:extLst>
                </a:gridCol>
                <a:gridCol w="5296805">
                  <a:extLst>
                    <a:ext uri="{9D8B030D-6E8A-4147-A177-3AD203B41FA5}">
                      <a16:colId xmlns:a16="http://schemas.microsoft.com/office/drawing/2014/main" val="1251508301"/>
                    </a:ext>
                  </a:extLst>
                </a:gridCol>
              </a:tblGrid>
              <a:tr h="610399">
                <a:tc>
                  <a:txBody>
                    <a:bodyPr/>
                    <a:lstStyle/>
                    <a:p>
                      <a:pPr marL="0" marR="0">
                        <a:lnSpc>
                          <a:spcPct val="100000"/>
                        </a:lnSpc>
                        <a:spcBef>
                          <a:spcPts val="2400"/>
                        </a:spcBef>
                        <a:spcAft>
                          <a:spcPts val="600"/>
                        </a:spcAft>
                      </a:pPr>
                      <a:endParaRPr lang="en-US" sz="1600" dirty="0">
                        <a:solidFill>
                          <a:srgbClr val="121A1F"/>
                        </a:solidFill>
                        <a:effectLst/>
                        <a:latin typeface="+mn-lt"/>
                        <a:ea typeface="Arial" panose="020B0604020202020204" pitchFamily="34" charset="0"/>
                        <a:cs typeface="Verdana" panose="020B0604030504040204" pitchFamily="34" charset="0"/>
                      </a:endParaRPr>
                    </a:p>
                  </a:txBody>
                  <a:tcPr marR="68580" marT="91440" marB="91440">
                    <a:solidFill>
                      <a:srgbClr val="002060"/>
                    </a:solidFill>
                  </a:tcPr>
                </a:tc>
                <a:tc>
                  <a:txBody>
                    <a:bodyPr/>
                    <a:lstStyle/>
                    <a:p>
                      <a:pPr marL="0" marR="0">
                        <a:lnSpc>
                          <a:spcPct val="100000"/>
                        </a:lnSpc>
                        <a:spcBef>
                          <a:spcPts val="2400"/>
                        </a:spcBef>
                        <a:spcAft>
                          <a:spcPts val="600"/>
                        </a:spcAft>
                      </a:pPr>
                      <a:r>
                        <a:rPr lang="en-US" sz="1600" dirty="0">
                          <a:effectLst/>
                          <a:latin typeface="+mn-lt"/>
                        </a:rPr>
                        <a:t>CareFirst Core PPO Plan &amp; </a:t>
                      </a:r>
                      <a:r>
                        <a:rPr lang="en-US" sz="1600" dirty="0" err="1">
                          <a:effectLst/>
                          <a:latin typeface="+mn-lt"/>
                        </a:rPr>
                        <a:t>LiUNA</a:t>
                      </a:r>
                      <a:r>
                        <a:rPr lang="en-US" sz="1600" dirty="0">
                          <a:effectLst/>
                          <a:latin typeface="+mn-lt"/>
                        </a:rPr>
                        <a:t> Network Only Plan </a:t>
                      </a:r>
                    </a:p>
                  </a:txBody>
                  <a:tcPr marR="68580" marT="91440" marB="91440">
                    <a:solidFill>
                      <a:srgbClr val="002060"/>
                    </a:solidFill>
                  </a:tcPr>
                </a:tc>
                <a:extLst>
                  <a:ext uri="{0D108BD9-81ED-4DB2-BD59-A6C34878D82A}">
                    <a16:rowId xmlns:a16="http://schemas.microsoft.com/office/drawing/2014/main" val="857774216"/>
                  </a:ext>
                </a:extLst>
              </a:tr>
              <a:tr h="1720216">
                <a:tc>
                  <a:txBody>
                    <a:bodyPr/>
                    <a:lstStyle/>
                    <a:p>
                      <a:pPr marL="0" marR="0" lvl="0" indent="0" algn="l" defTabSz="1097280" rtl="0" eaLnBrk="1" fontAlgn="auto" latinLnBrk="0" hangingPunct="1">
                        <a:lnSpc>
                          <a:spcPts val="2400"/>
                        </a:lnSpc>
                        <a:spcBef>
                          <a:spcPts val="300"/>
                        </a:spcBef>
                        <a:spcAft>
                          <a:spcPts val="600"/>
                        </a:spcAft>
                        <a:buClr>
                          <a:srgbClr val="002C77"/>
                        </a:buClr>
                        <a:buSzTx/>
                        <a:buFontTx/>
                        <a:buNone/>
                        <a:tabLst/>
                        <a:defRPr/>
                      </a:pPr>
                      <a:r>
                        <a:rPr lang="en-US" sz="1600" b="1" dirty="0">
                          <a:solidFill>
                            <a:srgbClr val="121A1F"/>
                          </a:solidFill>
                          <a:effectLst/>
                          <a:latin typeface="+mn-lt"/>
                          <a:ea typeface="Arial" panose="020B0604020202020204" pitchFamily="34" charset="0"/>
                          <a:cs typeface="Verdana" panose="020B0604030504040204" pitchFamily="34" charset="0"/>
                        </a:rPr>
                        <a:t>Prescription drugs: retail </a:t>
                      </a:r>
                      <a:r>
                        <a:rPr lang="en-US" sz="1600" b="0" dirty="0">
                          <a:solidFill>
                            <a:srgbClr val="121A1F"/>
                          </a:solidFill>
                          <a:effectLst/>
                          <a:latin typeface="+mn-lt"/>
                          <a:ea typeface="Arial" panose="020B0604020202020204" pitchFamily="34" charset="0"/>
                          <a:cs typeface="Verdana" panose="020B0604030504040204" pitchFamily="34" charset="0"/>
                        </a:rPr>
                        <a:t>(up to 30-day supply) </a:t>
                      </a:r>
                    </a:p>
                  </a:txBody>
                  <a:tcPr marR="68580" marT="91440" marB="91440">
                    <a:noFill/>
                  </a:tcPr>
                </a:tc>
                <a:tc>
                  <a:txBody>
                    <a:bodyPr/>
                    <a:lstStyle/>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Generic: </a:t>
                      </a:r>
                      <a:r>
                        <a:rPr lang="en-US" sz="1600" b="0" dirty="0">
                          <a:solidFill>
                            <a:srgbClr val="121A1F"/>
                          </a:solidFill>
                          <a:effectLst/>
                          <a:latin typeface="+mn-lt"/>
                          <a:ea typeface="Arial" panose="020B0604020202020204" pitchFamily="34" charset="0"/>
                          <a:cs typeface="Verdana" panose="020B0604030504040204" pitchFamily="34" charset="0"/>
                        </a:rPr>
                        <a:t>$10 copay</a:t>
                      </a: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 </a:t>
                      </a:r>
                      <a:endParaRPr lang="en-US" sz="1600" dirty="0">
                        <a:solidFill>
                          <a:srgbClr val="121A1F"/>
                        </a:solidFill>
                        <a:effectLst/>
                        <a:latin typeface="+mn-lt"/>
                        <a:ea typeface="Arial" panose="020B0604020202020204" pitchFamily="34" charset="0"/>
                        <a:cs typeface="Verdana" panose="020B0604030504040204" pitchFamily="34" charset="0"/>
                      </a:endParaRP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Formulary brand name: </a:t>
                      </a:r>
                      <a:r>
                        <a:rPr lang="en-US" sz="1600" b="0" dirty="0">
                          <a:solidFill>
                            <a:srgbClr val="121A1F"/>
                          </a:solidFill>
                          <a:effectLst/>
                          <a:latin typeface="+mn-lt"/>
                          <a:ea typeface="Arial" panose="020B0604020202020204" pitchFamily="34" charset="0"/>
                          <a:cs typeface="Verdana" panose="020B0604030504040204" pitchFamily="34" charset="0"/>
                        </a:rPr>
                        <a:t>You pay 20% of the cost (min $30, max $45</a:t>
                      </a:r>
                      <a:r>
                        <a:rPr lang="en-US" sz="1600" b="1" dirty="0">
                          <a:solidFill>
                            <a:srgbClr val="121A1F"/>
                          </a:solidFill>
                          <a:effectLst/>
                          <a:latin typeface="+mn-lt"/>
                          <a:ea typeface="Arial" panose="020B0604020202020204" pitchFamily="34" charset="0"/>
                          <a:cs typeface="Verdana" panose="020B0604030504040204" pitchFamily="34" charset="0"/>
                        </a:rPr>
                        <a:t>)</a:t>
                      </a:r>
                      <a:endParaRPr lang="en-US" sz="1600" dirty="0">
                        <a:solidFill>
                          <a:srgbClr val="121A1F"/>
                        </a:solidFill>
                        <a:effectLst/>
                        <a:latin typeface="+mn-lt"/>
                        <a:ea typeface="Arial" panose="020B0604020202020204" pitchFamily="34" charset="0"/>
                        <a:cs typeface="Verdana" panose="020B0604030504040204" pitchFamily="34" charset="0"/>
                      </a:endParaRP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 </a:t>
                      </a:r>
                      <a:endParaRPr lang="en-US" sz="1600" dirty="0">
                        <a:solidFill>
                          <a:srgbClr val="121A1F"/>
                        </a:solidFill>
                        <a:effectLst/>
                        <a:latin typeface="+mn-lt"/>
                        <a:ea typeface="Arial" panose="020B0604020202020204" pitchFamily="34" charset="0"/>
                        <a:cs typeface="Verdana" panose="020B0604030504040204" pitchFamily="34" charset="0"/>
                      </a:endParaRP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Non-formulary brand: </a:t>
                      </a:r>
                      <a:r>
                        <a:rPr lang="en-US" sz="1600" b="0" dirty="0">
                          <a:solidFill>
                            <a:srgbClr val="121A1F"/>
                          </a:solidFill>
                          <a:effectLst/>
                          <a:latin typeface="+mn-lt"/>
                          <a:ea typeface="Arial" panose="020B0604020202020204" pitchFamily="34" charset="0"/>
                          <a:cs typeface="Verdana" panose="020B0604030504040204" pitchFamily="34" charset="0"/>
                        </a:rPr>
                        <a:t>You pay 25% of the cost (min. $60, max $100)</a:t>
                      </a:r>
                    </a:p>
                  </a:txBody>
                  <a:tcPr marL="68580" marR="68580" marT="0" marB="0">
                    <a:noFill/>
                  </a:tcPr>
                </a:tc>
                <a:extLst>
                  <a:ext uri="{0D108BD9-81ED-4DB2-BD59-A6C34878D82A}">
                    <a16:rowId xmlns:a16="http://schemas.microsoft.com/office/drawing/2014/main" val="2401654880"/>
                  </a:ext>
                </a:extLst>
              </a:tr>
              <a:tr h="1720216">
                <a:tc>
                  <a:txBody>
                    <a:bodyPr/>
                    <a:lstStyle/>
                    <a:p>
                      <a:pPr marL="0" marR="0" lvl="0" indent="0" algn="l" defTabSz="1097280" rtl="0" eaLnBrk="1" fontAlgn="auto" latinLnBrk="0" hangingPunct="1">
                        <a:lnSpc>
                          <a:spcPct val="100000"/>
                        </a:lnSpc>
                        <a:spcBef>
                          <a:spcPts val="300"/>
                        </a:spcBef>
                        <a:spcAft>
                          <a:spcPts val="600"/>
                        </a:spcAft>
                        <a:buClr>
                          <a:srgbClr val="002C77"/>
                        </a:buClr>
                        <a:buSzTx/>
                        <a:buFontTx/>
                        <a:buNone/>
                        <a:tabLst/>
                        <a:defRPr/>
                      </a:pPr>
                      <a:r>
                        <a:rPr lang="en-US" sz="1600" dirty="0">
                          <a:solidFill>
                            <a:srgbClr val="121A1F"/>
                          </a:solidFill>
                          <a:effectLst/>
                          <a:latin typeface="+mn-lt"/>
                          <a:ea typeface="Arial" panose="020B0604020202020204" pitchFamily="34" charset="0"/>
                          <a:cs typeface="Verdana" panose="020B0604030504040204" pitchFamily="34" charset="0"/>
                        </a:rPr>
                        <a:t>Prescription drugs: mail order </a:t>
                      </a:r>
                      <a:r>
                        <a:rPr lang="en-US" sz="1600" b="0" dirty="0">
                          <a:solidFill>
                            <a:srgbClr val="121A1F"/>
                          </a:solidFill>
                          <a:effectLst/>
                          <a:latin typeface="+mn-lt"/>
                          <a:ea typeface="Arial" panose="020B0604020202020204" pitchFamily="34" charset="0"/>
                          <a:cs typeface="Verdana" panose="020B0604030504040204" pitchFamily="34" charset="0"/>
                        </a:rPr>
                        <a:t>(up to 90-day supply) </a:t>
                      </a:r>
                    </a:p>
                  </a:txBody>
                  <a:tcPr marR="68580" marT="91440" marB="91440">
                    <a:solidFill>
                      <a:schemeClr val="bg2"/>
                    </a:solidFill>
                  </a:tcPr>
                </a:tc>
                <a:tc>
                  <a:txBody>
                    <a:bodyPr/>
                    <a:lstStyle/>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Generic:</a:t>
                      </a:r>
                      <a:r>
                        <a:rPr lang="en-US" sz="1600" dirty="0">
                          <a:solidFill>
                            <a:srgbClr val="121A1F"/>
                          </a:solidFill>
                          <a:effectLst/>
                          <a:latin typeface="+mn-lt"/>
                          <a:ea typeface="Arial" panose="020B0604020202020204" pitchFamily="34" charset="0"/>
                          <a:cs typeface="Verdana" panose="020B0604030504040204" pitchFamily="34" charset="0"/>
                        </a:rPr>
                        <a:t> $25 copay</a:t>
                      </a:r>
                    </a:p>
                    <a:p>
                      <a:pPr marL="0" marR="0">
                        <a:spcBef>
                          <a:spcPts val="300"/>
                        </a:spcBef>
                        <a:spcAft>
                          <a:spcPts val="600"/>
                        </a:spcAft>
                      </a:pPr>
                      <a:r>
                        <a:rPr lang="en-US" sz="1600" dirty="0">
                          <a:solidFill>
                            <a:srgbClr val="121A1F"/>
                          </a:solidFill>
                          <a:effectLst/>
                          <a:latin typeface="+mn-lt"/>
                          <a:ea typeface="Arial" panose="020B0604020202020204" pitchFamily="34" charset="0"/>
                          <a:cs typeface="Verdana" panose="020B0604030504040204" pitchFamily="34" charset="0"/>
                        </a:rPr>
                        <a:t> </a:t>
                      </a: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Formulary brand name: </a:t>
                      </a:r>
                      <a:r>
                        <a:rPr lang="en-US" sz="1600" dirty="0">
                          <a:solidFill>
                            <a:srgbClr val="121A1F"/>
                          </a:solidFill>
                          <a:effectLst/>
                          <a:latin typeface="+mn-lt"/>
                          <a:ea typeface="Arial" panose="020B0604020202020204" pitchFamily="34" charset="0"/>
                          <a:cs typeface="Verdana" panose="020B0604030504040204" pitchFamily="34" charset="0"/>
                        </a:rPr>
                        <a:t>You pay 20% of the cost (min $75, max $112.50)</a:t>
                      </a:r>
                    </a:p>
                    <a:p>
                      <a:pPr marL="0" marR="0">
                        <a:spcBef>
                          <a:spcPts val="300"/>
                        </a:spcBef>
                        <a:spcAft>
                          <a:spcPts val="600"/>
                        </a:spcAft>
                      </a:pPr>
                      <a:r>
                        <a:rPr lang="en-US" sz="1600" dirty="0">
                          <a:solidFill>
                            <a:srgbClr val="121A1F"/>
                          </a:solidFill>
                          <a:effectLst/>
                          <a:latin typeface="+mn-lt"/>
                          <a:ea typeface="Arial" panose="020B0604020202020204" pitchFamily="34" charset="0"/>
                          <a:cs typeface="Verdana" panose="020B0604030504040204" pitchFamily="34" charset="0"/>
                        </a:rPr>
                        <a:t> </a:t>
                      </a:r>
                    </a:p>
                    <a:p>
                      <a:pPr marL="0" marR="0">
                        <a:spcBef>
                          <a:spcPts val="300"/>
                        </a:spcBef>
                        <a:spcAft>
                          <a:spcPts val="600"/>
                        </a:spcAft>
                      </a:pPr>
                      <a:r>
                        <a:rPr lang="en-US" sz="1600" b="1" dirty="0">
                          <a:solidFill>
                            <a:srgbClr val="121A1F"/>
                          </a:solidFill>
                          <a:effectLst/>
                          <a:latin typeface="+mn-lt"/>
                          <a:ea typeface="Arial" panose="020B0604020202020204" pitchFamily="34" charset="0"/>
                          <a:cs typeface="Verdana" panose="020B0604030504040204" pitchFamily="34" charset="0"/>
                        </a:rPr>
                        <a:t>Non-formulary brand:</a:t>
                      </a:r>
                      <a:r>
                        <a:rPr lang="en-US" sz="1600" dirty="0">
                          <a:solidFill>
                            <a:srgbClr val="121A1F"/>
                          </a:solidFill>
                          <a:effectLst/>
                          <a:latin typeface="+mn-lt"/>
                          <a:ea typeface="Arial" panose="020B0604020202020204" pitchFamily="34" charset="0"/>
                          <a:cs typeface="Verdana" panose="020B0604030504040204" pitchFamily="34" charset="0"/>
                        </a:rPr>
                        <a:t> You pay 25% of the cost (min. $150, max $250)</a:t>
                      </a:r>
                    </a:p>
                  </a:txBody>
                  <a:tcPr marL="68580" marR="68580" marT="0" marB="0">
                    <a:solidFill>
                      <a:schemeClr val="bg2"/>
                    </a:solidFill>
                  </a:tcPr>
                </a:tc>
                <a:extLst>
                  <a:ext uri="{0D108BD9-81ED-4DB2-BD59-A6C34878D82A}">
                    <a16:rowId xmlns:a16="http://schemas.microsoft.com/office/drawing/2014/main" val="1238092020"/>
                  </a:ext>
                </a:extLst>
              </a:tr>
            </a:tbl>
          </a:graphicData>
        </a:graphic>
      </p:graphicFrame>
      <p:pic>
        <p:nvPicPr>
          <p:cNvPr id="5" name="Audio 4">
            <a:hlinkClick r:id="" action="ppaction://media"/>
            <a:extLst>
              <a:ext uri="{FF2B5EF4-FFF2-40B4-BE49-F238E27FC236}">
                <a16:creationId xmlns:a16="http://schemas.microsoft.com/office/drawing/2014/main" id="{F4C99BDB-15F4-4C19-AD61-AD8650DAA3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7438" y="7589838"/>
            <a:ext cx="487362" cy="487362"/>
          </a:xfrm>
          <a:prstGeom prst="rect">
            <a:avLst/>
          </a:prstGeom>
        </p:spPr>
      </p:pic>
    </p:spTree>
    <p:extLst>
      <p:ext uri="{BB962C8B-B14F-4D97-AF65-F5344CB8AC3E}">
        <p14:creationId xmlns:p14="http://schemas.microsoft.com/office/powerpoint/2010/main" val="3572948962"/>
      </p:ext>
    </p:extLst>
  </p:cSld>
  <p:clrMapOvr>
    <a:masterClrMapping/>
  </p:clrMapOvr>
  <mc:AlternateContent xmlns:mc="http://schemas.openxmlformats.org/markup-compatibility/2006">
    <mc:Choice xmlns:p14="http://schemas.microsoft.com/office/powerpoint/2010/main" Requires="p14">
      <p:transition spd="slow" p14:dur="2000" advTm="88351"/>
    </mc:Choice>
    <mc:Fallback>
      <p:transition spd="slow" advTm="88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03034-3FA7-54C7-EB9A-3C4774866A26}"/>
              </a:ext>
            </a:extLst>
          </p:cNvPr>
          <p:cNvSpPr>
            <a:spLocks noGrp="1"/>
          </p:cNvSpPr>
          <p:nvPr>
            <p:ph type="title"/>
          </p:nvPr>
        </p:nvSpPr>
        <p:spPr/>
        <p:txBody>
          <a:bodyPr/>
          <a:lstStyle/>
          <a:p>
            <a:r>
              <a:rPr lang="en-US" dirty="0"/>
              <a:t>Free Biennial Eye Exams with Wilmer </a:t>
            </a:r>
          </a:p>
        </p:txBody>
      </p:sp>
      <p:sp>
        <p:nvSpPr>
          <p:cNvPr id="4" name="Slide Number Placeholder 3">
            <a:extLst>
              <a:ext uri="{FF2B5EF4-FFF2-40B4-BE49-F238E27FC236}">
                <a16:creationId xmlns:a16="http://schemas.microsoft.com/office/drawing/2014/main" id="{C7C22BC2-0586-4526-020A-0D07BD91D802}"/>
              </a:ext>
            </a:extLst>
          </p:cNvPr>
          <p:cNvSpPr>
            <a:spLocks noGrp="1"/>
          </p:cNvSpPr>
          <p:nvPr>
            <p:ph type="sldNum" sz="quarter" idx="4"/>
          </p:nvPr>
        </p:nvSpPr>
        <p:spPr/>
        <p:txBody>
          <a:bodyPr/>
          <a:lstStyle/>
          <a:p>
            <a:fld id="{BC825DD3-F8EA-8B4C-9EBB-4B822F02D76E}" type="slidenum">
              <a:rPr lang="en-US" smtClean="0"/>
              <a:pPr/>
              <a:t>5</a:t>
            </a:fld>
            <a:endParaRPr lang="en-US" dirty="0"/>
          </a:p>
        </p:txBody>
      </p:sp>
      <p:sp>
        <p:nvSpPr>
          <p:cNvPr id="10" name="TextBox 9">
            <a:extLst>
              <a:ext uri="{FF2B5EF4-FFF2-40B4-BE49-F238E27FC236}">
                <a16:creationId xmlns:a16="http://schemas.microsoft.com/office/drawing/2014/main" id="{4BD65E32-8580-448C-BFAE-DA43E730C0B3}"/>
              </a:ext>
            </a:extLst>
          </p:cNvPr>
          <p:cNvSpPr txBox="1"/>
          <p:nvPr/>
        </p:nvSpPr>
        <p:spPr>
          <a:xfrm>
            <a:off x="817246" y="2187313"/>
            <a:ext cx="10047978" cy="4632037"/>
          </a:xfrm>
          <a:prstGeom prst="rect">
            <a:avLst/>
          </a:prstGeom>
          <a:noFill/>
        </p:spPr>
        <p:txBody>
          <a:bodyPr wrap="square">
            <a:spAutoFit/>
          </a:bodyPr>
          <a:lstStyle/>
          <a:p>
            <a:pPr marL="0" indent="0">
              <a:buNone/>
            </a:pPr>
            <a:r>
              <a:rPr lang="en-US" sz="2700" b="1" dirty="0">
                <a:solidFill>
                  <a:srgbClr val="0072CE"/>
                </a:solidFill>
              </a:rPr>
              <a:t>As CareFirst Members:</a:t>
            </a:r>
          </a:p>
          <a:p>
            <a:pPr marL="0" indent="0">
              <a:buNone/>
            </a:pPr>
            <a:endParaRPr lang="en-US" sz="2400" b="1" dirty="0">
              <a:solidFill>
                <a:srgbClr val="0072CE"/>
              </a:solidFill>
            </a:endParaRPr>
          </a:p>
          <a:p>
            <a:pPr marL="850731" lvl="1" indent="-342900">
              <a:buFont typeface="Arial" panose="020B0604020202020204" pitchFamily="34" charset="0"/>
              <a:buChar char="•"/>
            </a:pPr>
            <a:r>
              <a:rPr lang="en-US" b="0" i="0" dirty="0">
                <a:solidFill>
                  <a:srgbClr val="2C2C33"/>
                </a:solidFill>
                <a:effectLst/>
                <a:latin typeface="+mj-lt"/>
              </a:rPr>
              <a:t>You and your eligible dependents age 18 and older who are enrolled in the CareFirst Core PPO Plan or the </a:t>
            </a:r>
            <a:r>
              <a:rPr lang="en-US" b="0" i="0" dirty="0" err="1">
                <a:solidFill>
                  <a:srgbClr val="2C2C33"/>
                </a:solidFill>
                <a:effectLst/>
                <a:latin typeface="+mj-lt"/>
              </a:rPr>
              <a:t>LiUNA</a:t>
            </a:r>
            <a:r>
              <a:rPr lang="en-US" b="0" i="0" dirty="0">
                <a:solidFill>
                  <a:srgbClr val="2C2C33"/>
                </a:solidFill>
                <a:effectLst/>
                <a:latin typeface="+mj-lt"/>
              </a:rPr>
              <a:t> BU CareFirst Network Only Plan are eligible for a free eye exam every two years by a selected School of Medicine Wilmer Eye Institute provider in the Baltimore area. The comprehensive eye exam will consist of a routine eye exam and complete visual system exam. </a:t>
            </a:r>
            <a:endParaRPr lang="en-US" sz="2000" b="0" i="0" dirty="0">
              <a:solidFill>
                <a:srgbClr val="2C2C33"/>
              </a:solidFill>
              <a:effectLst/>
              <a:latin typeface="+mj-lt"/>
            </a:endParaRPr>
          </a:p>
          <a:p>
            <a:pPr algn="l"/>
            <a:endParaRPr lang="en-US" dirty="0">
              <a:solidFill>
                <a:srgbClr val="2C2C33"/>
              </a:solidFill>
              <a:latin typeface="+mj-lt"/>
            </a:endParaRPr>
          </a:p>
          <a:p>
            <a:pPr marL="850731" lvl="1" indent="-342900">
              <a:buFont typeface="Arial" panose="020B0604020202020204" pitchFamily="34" charset="0"/>
              <a:buChar char="•"/>
            </a:pPr>
            <a:r>
              <a:rPr lang="en-US" b="0" i="0" dirty="0">
                <a:solidFill>
                  <a:srgbClr val="2C2C33"/>
                </a:solidFill>
                <a:effectLst/>
                <a:latin typeface="+mj-lt"/>
              </a:rPr>
              <a:t>Note: Eyeglasses and fitting or dispensing of new contact lenses are not included in the routine eye exam and are not covered.</a:t>
            </a:r>
          </a:p>
          <a:p>
            <a:pPr marL="850731" lvl="1" indent="-342900">
              <a:buFont typeface="Arial" panose="020B0604020202020204" pitchFamily="34" charset="0"/>
              <a:buChar char="•"/>
            </a:pPr>
            <a:endParaRPr lang="en-US" dirty="0">
              <a:solidFill>
                <a:srgbClr val="2C2C33"/>
              </a:solidFill>
              <a:latin typeface="+mj-lt"/>
            </a:endParaRPr>
          </a:p>
          <a:p>
            <a:pPr marL="850731" lvl="1" indent="-342900">
              <a:buFont typeface="Arial" panose="020B0604020202020204" pitchFamily="34" charset="0"/>
              <a:buChar char="•"/>
            </a:pPr>
            <a:r>
              <a:rPr lang="en-US" b="0" i="0" dirty="0">
                <a:solidFill>
                  <a:srgbClr val="2C2C33"/>
                </a:solidFill>
                <a:effectLst/>
                <a:latin typeface="+mj-lt"/>
              </a:rPr>
              <a:t>Call 410-955-5080 to schedule an appointment.</a:t>
            </a:r>
          </a:p>
          <a:p>
            <a:pPr lvl="1"/>
            <a:endParaRPr lang="en-US" b="0" i="0" dirty="0">
              <a:solidFill>
                <a:srgbClr val="2C2C33"/>
              </a:solidFill>
              <a:effectLst/>
              <a:latin typeface="+mj-lt"/>
            </a:endParaRPr>
          </a:p>
          <a:p>
            <a:pPr marL="0" indent="0">
              <a:buNone/>
            </a:pPr>
            <a:r>
              <a:rPr lang="en-US" sz="2400" b="1" dirty="0">
                <a:solidFill>
                  <a:srgbClr val="0072CE"/>
                </a:solidFill>
              </a:rPr>
              <a:t> </a:t>
            </a:r>
            <a:endParaRPr lang="en-US" sz="2000" dirty="0"/>
          </a:p>
        </p:txBody>
      </p:sp>
      <p:pic>
        <p:nvPicPr>
          <p:cNvPr id="12" name="Picture 11">
            <a:extLst>
              <a:ext uri="{FF2B5EF4-FFF2-40B4-BE49-F238E27FC236}">
                <a16:creationId xmlns:a16="http://schemas.microsoft.com/office/drawing/2014/main" id="{90CDB1CD-14BD-417E-80B5-4D60A771B90C}"/>
              </a:ext>
            </a:extLst>
          </p:cNvPr>
          <p:cNvPicPr>
            <a:picLocks noChangeAspect="1"/>
          </p:cNvPicPr>
          <p:nvPr/>
        </p:nvPicPr>
        <p:blipFill>
          <a:blip r:embed="rId5"/>
          <a:stretch>
            <a:fillRect/>
          </a:stretch>
        </p:blipFill>
        <p:spPr>
          <a:xfrm>
            <a:off x="0" y="7444672"/>
            <a:ext cx="11887200" cy="784928"/>
          </a:xfrm>
          <a:prstGeom prst="rect">
            <a:avLst/>
          </a:prstGeom>
        </p:spPr>
      </p:pic>
      <p:pic>
        <p:nvPicPr>
          <p:cNvPr id="13" name="Audio 12">
            <a:hlinkClick r:id="" action="ppaction://media"/>
            <a:extLst>
              <a:ext uri="{FF2B5EF4-FFF2-40B4-BE49-F238E27FC236}">
                <a16:creationId xmlns:a16="http://schemas.microsoft.com/office/drawing/2014/main" id="{F467BB2D-391D-4D9D-B7E4-B45201D4A1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7438" y="7589838"/>
            <a:ext cx="487362" cy="487362"/>
          </a:xfrm>
          <a:prstGeom prst="rect">
            <a:avLst/>
          </a:prstGeom>
        </p:spPr>
      </p:pic>
    </p:spTree>
    <p:extLst>
      <p:ext uri="{BB962C8B-B14F-4D97-AF65-F5344CB8AC3E}">
        <p14:creationId xmlns:p14="http://schemas.microsoft.com/office/powerpoint/2010/main" val="1014373516"/>
      </p:ext>
    </p:extLst>
  </p:cSld>
  <p:clrMapOvr>
    <a:masterClrMapping/>
  </p:clrMapOvr>
  <mc:AlternateContent xmlns:mc="http://schemas.openxmlformats.org/markup-compatibility/2006">
    <mc:Choice xmlns:p14="http://schemas.microsoft.com/office/powerpoint/2010/main" Requires="p14">
      <p:transition spd="slow" p14:dur="2000" advTm="58275"/>
    </mc:Choice>
    <mc:Fallback>
      <p:transition spd="slow" advTm="58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A8320-E968-36CB-4656-6F98956B876A}"/>
              </a:ext>
            </a:extLst>
          </p:cNvPr>
          <p:cNvSpPr>
            <a:spLocks noGrp="1"/>
          </p:cNvSpPr>
          <p:nvPr>
            <p:ph type="title"/>
          </p:nvPr>
        </p:nvSpPr>
        <p:spPr/>
        <p:txBody>
          <a:bodyPr/>
          <a:lstStyle/>
          <a:p>
            <a:r>
              <a:rPr lang="en-US" dirty="0"/>
              <a:t>New Pharmacy Benefits Manager</a:t>
            </a:r>
          </a:p>
        </p:txBody>
      </p:sp>
      <p:sp>
        <p:nvSpPr>
          <p:cNvPr id="3" name="Content Placeholder 2">
            <a:extLst>
              <a:ext uri="{FF2B5EF4-FFF2-40B4-BE49-F238E27FC236}">
                <a16:creationId xmlns:a16="http://schemas.microsoft.com/office/drawing/2014/main" id="{5758DB85-30D8-A9AB-5120-A8904A2436CB}"/>
              </a:ext>
            </a:extLst>
          </p:cNvPr>
          <p:cNvSpPr>
            <a:spLocks noGrp="1"/>
          </p:cNvSpPr>
          <p:nvPr>
            <p:ph idx="1"/>
          </p:nvPr>
        </p:nvSpPr>
        <p:spPr>
          <a:xfrm>
            <a:off x="645100" y="1391479"/>
            <a:ext cx="10426635" cy="6656190"/>
          </a:xfrm>
        </p:spPr>
        <p:txBody>
          <a:bodyPr/>
          <a:lstStyle/>
          <a:p>
            <a:pPr marL="0" indent="0">
              <a:buNone/>
            </a:pPr>
            <a:r>
              <a:rPr lang="en-US" sz="2700" b="1" dirty="0">
                <a:solidFill>
                  <a:srgbClr val="0072CE"/>
                </a:solidFill>
              </a:rPr>
              <a:t>If you enroll in a CareFirst plan, Capital Rx will manage </a:t>
            </a:r>
            <a:br>
              <a:rPr lang="en-US" sz="2700" b="1" dirty="0">
                <a:solidFill>
                  <a:srgbClr val="0072CE"/>
                </a:solidFill>
              </a:rPr>
            </a:br>
            <a:r>
              <a:rPr lang="en-US" sz="2700" b="1" dirty="0">
                <a:solidFill>
                  <a:srgbClr val="0072CE"/>
                </a:solidFill>
              </a:rPr>
              <a:t>your prescription drug claims. </a:t>
            </a:r>
          </a:p>
          <a:p>
            <a:pPr lvl="1"/>
            <a:r>
              <a:rPr lang="en-US" dirty="0"/>
              <a:t>Mail pharmacy services – </a:t>
            </a:r>
            <a:r>
              <a:rPr lang="en-US" b="1" dirty="0"/>
              <a:t>through Optum Home Delivery </a:t>
            </a:r>
          </a:p>
          <a:p>
            <a:pPr lvl="2"/>
            <a:r>
              <a:rPr lang="en-US" dirty="0"/>
              <a:t>Instructions will be mailed out to assist with the transition of your mail order prescription </a:t>
            </a:r>
          </a:p>
          <a:p>
            <a:pPr lvl="2"/>
            <a:r>
              <a:rPr lang="en-US" dirty="0"/>
              <a:t>Prescriptions will not be transferred over until early April </a:t>
            </a:r>
          </a:p>
          <a:p>
            <a:pPr lvl="1"/>
            <a:r>
              <a:rPr lang="en-US" dirty="0"/>
              <a:t>Speciality Pharmacy – </a:t>
            </a:r>
            <a:r>
              <a:rPr lang="en-US" b="1" dirty="0"/>
              <a:t>Optum RX or JH Onsite Pharmacy</a:t>
            </a:r>
          </a:p>
          <a:p>
            <a:pPr lvl="1"/>
            <a:r>
              <a:rPr lang="en-US" b="1" dirty="0"/>
              <a:t> </a:t>
            </a:r>
            <a:r>
              <a:rPr lang="en-US" dirty="0"/>
              <a:t>Current prior authorizations – will be continued for 90 days</a:t>
            </a:r>
          </a:p>
          <a:p>
            <a:pPr lvl="2"/>
            <a:r>
              <a:rPr lang="en-US" dirty="0"/>
              <a:t>Instructions will be mailed out to assist with the transition </a:t>
            </a:r>
          </a:p>
        </p:txBody>
      </p:sp>
      <p:sp>
        <p:nvSpPr>
          <p:cNvPr id="4" name="Slide Number Placeholder 3">
            <a:extLst>
              <a:ext uri="{FF2B5EF4-FFF2-40B4-BE49-F238E27FC236}">
                <a16:creationId xmlns:a16="http://schemas.microsoft.com/office/drawing/2014/main" id="{BC5B2929-547F-F871-DA09-E2FD8B1151D3}"/>
              </a:ext>
            </a:extLst>
          </p:cNvPr>
          <p:cNvSpPr>
            <a:spLocks noGrp="1"/>
          </p:cNvSpPr>
          <p:nvPr>
            <p:ph type="sldNum" sz="quarter" idx="4"/>
          </p:nvPr>
        </p:nvSpPr>
        <p:spPr/>
        <p:txBody>
          <a:bodyPr/>
          <a:lstStyle/>
          <a:p>
            <a:fld id="{BC825DD3-F8EA-8B4C-9EBB-4B822F02D76E}" type="slidenum">
              <a:rPr lang="en-US" smtClean="0"/>
              <a:pPr/>
              <a:t>6</a:t>
            </a:fld>
            <a:endParaRPr lang="en-US" dirty="0"/>
          </a:p>
        </p:txBody>
      </p:sp>
      <p:grpSp>
        <p:nvGrpSpPr>
          <p:cNvPr id="10" name="Group 9">
            <a:extLst>
              <a:ext uri="{FF2B5EF4-FFF2-40B4-BE49-F238E27FC236}">
                <a16:creationId xmlns:a16="http://schemas.microsoft.com/office/drawing/2014/main" id="{CCAEB5C7-204B-4C38-EC5E-E376964554FE}"/>
              </a:ext>
            </a:extLst>
          </p:cNvPr>
          <p:cNvGrpSpPr/>
          <p:nvPr/>
        </p:nvGrpSpPr>
        <p:grpSpPr>
          <a:xfrm>
            <a:off x="3906144" y="5313432"/>
            <a:ext cx="4067700" cy="2806305"/>
            <a:chOff x="7384573" y="3120933"/>
            <a:chExt cx="4067700" cy="2806305"/>
          </a:xfrm>
        </p:grpSpPr>
        <p:pic>
          <p:nvPicPr>
            <p:cNvPr id="7" name="Picture 6" descr="A blue and white bar with numbers and a number&#10;&#10;Description automatically generated">
              <a:extLst>
                <a:ext uri="{FF2B5EF4-FFF2-40B4-BE49-F238E27FC236}">
                  <a16:creationId xmlns:a16="http://schemas.microsoft.com/office/drawing/2014/main" id="{4921F9DC-FCD4-8755-2A13-AFE3644AFE3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84573" y="3451794"/>
              <a:ext cx="4067700" cy="2475444"/>
            </a:xfrm>
            <a:prstGeom prst="rect">
              <a:avLst/>
            </a:prstGeom>
          </p:spPr>
        </p:pic>
        <p:sp>
          <p:nvSpPr>
            <p:cNvPr id="6" name="Rectangle 5">
              <a:extLst>
                <a:ext uri="{FF2B5EF4-FFF2-40B4-BE49-F238E27FC236}">
                  <a16:creationId xmlns:a16="http://schemas.microsoft.com/office/drawing/2014/main" id="{DB45858D-8A3C-C78B-BFC0-9F50E3A632CE}"/>
                </a:ext>
              </a:extLst>
            </p:cNvPr>
            <p:cNvSpPr/>
            <p:nvPr/>
          </p:nvSpPr>
          <p:spPr>
            <a:xfrm>
              <a:off x="8191855" y="3822439"/>
              <a:ext cx="1170691" cy="708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999A616-52DF-4E90-43AF-C33C7D70070E}"/>
                </a:ext>
              </a:extLst>
            </p:cNvPr>
            <p:cNvSpPr txBox="1"/>
            <p:nvPr/>
          </p:nvSpPr>
          <p:spPr>
            <a:xfrm>
              <a:off x="7476013" y="3120933"/>
              <a:ext cx="3882794" cy="415498"/>
            </a:xfrm>
            <a:prstGeom prst="rect">
              <a:avLst/>
            </a:prstGeom>
            <a:noFill/>
          </p:spPr>
          <p:txBody>
            <a:bodyPr wrap="none" rtlCol="0">
              <a:spAutoFit/>
            </a:bodyPr>
            <a:lstStyle/>
            <a:p>
              <a:r>
                <a:rPr lang="en-US" sz="2100" b="1" dirty="0">
                  <a:solidFill>
                    <a:srgbClr val="002C77"/>
                  </a:solidFill>
                </a:rPr>
                <a:t>Capital Rx’s Net Promoter Score</a:t>
              </a:r>
            </a:p>
          </p:txBody>
        </p:sp>
      </p:grpSp>
      <p:pic>
        <p:nvPicPr>
          <p:cNvPr id="20" name="Audio 19">
            <a:hlinkClick r:id="" action="ppaction://media"/>
            <a:extLst>
              <a:ext uri="{FF2B5EF4-FFF2-40B4-BE49-F238E27FC236}">
                <a16:creationId xmlns:a16="http://schemas.microsoft.com/office/drawing/2014/main" id="{65DA46EC-E436-406B-A9C4-44329BF502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7438" y="7589838"/>
            <a:ext cx="487362" cy="487362"/>
          </a:xfrm>
          <a:prstGeom prst="rect">
            <a:avLst/>
          </a:prstGeom>
        </p:spPr>
      </p:pic>
    </p:spTree>
    <p:extLst>
      <p:ext uri="{BB962C8B-B14F-4D97-AF65-F5344CB8AC3E}">
        <p14:creationId xmlns:p14="http://schemas.microsoft.com/office/powerpoint/2010/main" val="2915476857"/>
      </p:ext>
    </p:extLst>
  </p:cSld>
  <p:clrMapOvr>
    <a:masterClrMapping/>
  </p:clrMapOvr>
  <mc:AlternateContent xmlns:mc="http://schemas.openxmlformats.org/markup-compatibility/2006">
    <mc:Choice xmlns:p14="http://schemas.microsoft.com/office/powerpoint/2010/main" Requires="p14">
      <p:transition spd="slow" p14:dur="2000" advTm="77835"/>
    </mc:Choice>
    <mc:Fallback>
      <p:transition spd="slow" advTm="77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7DE0-FE1F-46C7-71DF-D6131019B698}"/>
              </a:ext>
            </a:extLst>
          </p:cNvPr>
          <p:cNvSpPr>
            <a:spLocks noGrp="1"/>
          </p:cNvSpPr>
          <p:nvPr>
            <p:ph type="title"/>
          </p:nvPr>
        </p:nvSpPr>
        <p:spPr/>
        <p:txBody>
          <a:bodyPr/>
          <a:lstStyle/>
          <a:p>
            <a:r>
              <a:rPr lang="en-US" dirty="0"/>
              <a:t>New Health Care Advocacy Service: </a:t>
            </a:r>
            <a:br>
              <a:rPr lang="en-US" dirty="0"/>
            </a:br>
            <a:r>
              <a:rPr lang="en-US" dirty="0"/>
              <a:t>Quantum Health</a:t>
            </a:r>
          </a:p>
        </p:txBody>
      </p:sp>
      <p:sp>
        <p:nvSpPr>
          <p:cNvPr id="4" name="Slide Number Placeholder 3">
            <a:extLst>
              <a:ext uri="{FF2B5EF4-FFF2-40B4-BE49-F238E27FC236}">
                <a16:creationId xmlns:a16="http://schemas.microsoft.com/office/drawing/2014/main" id="{09E8B505-2930-92D4-DCBB-AB051F28B0B3}"/>
              </a:ext>
            </a:extLst>
          </p:cNvPr>
          <p:cNvSpPr>
            <a:spLocks noGrp="1"/>
          </p:cNvSpPr>
          <p:nvPr>
            <p:ph type="sldNum" sz="quarter" idx="4"/>
          </p:nvPr>
        </p:nvSpPr>
        <p:spPr/>
        <p:txBody>
          <a:bodyPr/>
          <a:lstStyle/>
          <a:p>
            <a:fld id="{BC825DD3-F8EA-8B4C-9EBB-4B822F02D76E}" type="slidenum">
              <a:rPr lang="en-US" smtClean="0"/>
              <a:pPr/>
              <a:t>7</a:t>
            </a:fld>
            <a:endParaRPr lang="en-US" dirty="0"/>
          </a:p>
        </p:txBody>
      </p:sp>
      <p:pic>
        <p:nvPicPr>
          <p:cNvPr id="6" name="Content Placeholder 6" descr="A brochure of two people&#10;&#10;Description automatically generated">
            <a:extLst>
              <a:ext uri="{FF2B5EF4-FFF2-40B4-BE49-F238E27FC236}">
                <a16:creationId xmlns:a16="http://schemas.microsoft.com/office/drawing/2014/main" id="{AAF65943-BCFC-44FC-3F8E-62ED2E90CA7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58032" y="863729"/>
            <a:ext cx="3222738" cy="5084588"/>
          </a:xfrm>
          <a:prstGeom prst="rect">
            <a:avLst/>
          </a:prstGeom>
          <a:ln>
            <a:solidFill>
              <a:schemeClr val="tx1"/>
            </a:solidFill>
          </a:ln>
        </p:spPr>
      </p:pic>
      <p:sp>
        <p:nvSpPr>
          <p:cNvPr id="10" name="Content Placeholder 2">
            <a:extLst>
              <a:ext uri="{FF2B5EF4-FFF2-40B4-BE49-F238E27FC236}">
                <a16:creationId xmlns:a16="http://schemas.microsoft.com/office/drawing/2014/main" id="{997940B1-2FBE-FDE7-30B6-7FE1ECE1597C}"/>
              </a:ext>
            </a:extLst>
          </p:cNvPr>
          <p:cNvSpPr>
            <a:spLocks noGrp="1"/>
          </p:cNvSpPr>
          <p:nvPr>
            <p:ph idx="1"/>
          </p:nvPr>
        </p:nvSpPr>
        <p:spPr>
          <a:xfrm>
            <a:off x="817247" y="1549909"/>
            <a:ext cx="6873510" cy="5571842"/>
          </a:xfrm>
        </p:spPr>
        <p:txBody>
          <a:bodyPr>
            <a:normAutofit/>
          </a:bodyPr>
          <a:lstStyle/>
          <a:p>
            <a:pPr marL="0" indent="0">
              <a:buNone/>
            </a:pPr>
            <a:r>
              <a:rPr lang="en-US" sz="2700" b="1" dirty="0">
                <a:solidFill>
                  <a:srgbClr val="0072CE"/>
                </a:solidFill>
              </a:rPr>
              <a:t>As CareFirst members, you will have access to your own personal, expert health care guide, who can help you</a:t>
            </a:r>
            <a:r>
              <a:rPr lang="en-US" sz="2700" dirty="0">
                <a:solidFill>
                  <a:srgbClr val="0072CE"/>
                </a:solidFill>
              </a:rPr>
              <a:t>:</a:t>
            </a:r>
          </a:p>
          <a:p>
            <a:r>
              <a:rPr lang="en-US" sz="2400" dirty="0"/>
              <a:t>Get answers to your claims and billing questions</a:t>
            </a:r>
          </a:p>
          <a:p>
            <a:r>
              <a:rPr lang="en-US" sz="2400" dirty="0"/>
              <a:t>Find in-network providers</a:t>
            </a:r>
          </a:p>
          <a:p>
            <a:r>
              <a:rPr lang="en-US" sz="2400" dirty="0"/>
              <a:t>Verify coverage and, if needed, get prior approval</a:t>
            </a:r>
          </a:p>
          <a:p>
            <a:r>
              <a:rPr lang="en-US" sz="2400" dirty="0"/>
              <a:t>Access clinical support from trained nurses</a:t>
            </a:r>
          </a:p>
          <a:p>
            <a:r>
              <a:rPr lang="en-US" sz="2400" dirty="0"/>
              <a:t>Set up appointments and make preadmission or post-discharge plans for hospital stays</a:t>
            </a:r>
          </a:p>
          <a:p>
            <a:r>
              <a:rPr lang="en-US" sz="2400" dirty="0"/>
              <a:t>Save on out-of-pocket costs</a:t>
            </a:r>
          </a:p>
          <a:p>
            <a:r>
              <a:rPr lang="en-US" sz="2400" dirty="0"/>
              <a:t>Get the most out of your JHU medical benefits</a:t>
            </a:r>
          </a:p>
          <a:p>
            <a:pPr marL="0" indent="0">
              <a:buNone/>
            </a:pPr>
            <a:endParaRPr lang="en-US" sz="2400" dirty="0"/>
          </a:p>
        </p:txBody>
      </p:sp>
      <p:pic>
        <p:nvPicPr>
          <p:cNvPr id="18" name="Audio 17">
            <a:hlinkClick r:id="" action="ppaction://media"/>
            <a:extLst>
              <a:ext uri="{FF2B5EF4-FFF2-40B4-BE49-F238E27FC236}">
                <a16:creationId xmlns:a16="http://schemas.microsoft.com/office/drawing/2014/main" id="{75725209-ACC1-4A5D-8341-4148EC3BB1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7438" y="7589838"/>
            <a:ext cx="487362" cy="487362"/>
          </a:xfrm>
          <a:prstGeom prst="rect">
            <a:avLst/>
          </a:prstGeom>
        </p:spPr>
      </p:pic>
    </p:spTree>
    <p:extLst>
      <p:ext uri="{BB962C8B-B14F-4D97-AF65-F5344CB8AC3E}">
        <p14:creationId xmlns:p14="http://schemas.microsoft.com/office/powerpoint/2010/main" val="716037686"/>
      </p:ext>
    </p:extLst>
  </p:cSld>
  <p:clrMapOvr>
    <a:masterClrMapping/>
  </p:clrMapOvr>
  <mc:AlternateContent xmlns:mc="http://schemas.openxmlformats.org/markup-compatibility/2006">
    <mc:Choice xmlns:p14="http://schemas.microsoft.com/office/powerpoint/2010/main" Requires="p14">
      <p:transition spd="slow" p14:dur="2000" advTm="117716"/>
    </mc:Choice>
    <mc:Fallback>
      <p:transition spd="slow" advTm="117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B5F5A-AFE4-81BB-BD5A-48003A06CE03}"/>
              </a:ext>
            </a:extLst>
          </p:cNvPr>
          <p:cNvSpPr>
            <a:spLocks noGrp="1"/>
          </p:cNvSpPr>
          <p:nvPr>
            <p:ph type="title"/>
          </p:nvPr>
        </p:nvSpPr>
        <p:spPr/>
        <p:txBody>
          <a:bodyPr/>
          <a:lstStyle/>
          <a:p>
            <a:r>
              <a:rPr lang="en-US" dirty="0"/>
              <a:t>Quantum Health Advocacy Service</a:t>
            </a:r>
          </a:p>
        </p:txBody>
      </p:sp>
      <p:sp>
        <p:nvSpPr>
          <p:cNvPr id="4" name="Slide Number Placeholder 3">
            <a:extLst>
              <a:ext uri="{FF2B5EF4-FFF2-40B4-BE49-F238E27FC236}">
                <a16:creationId xmlns:a16="http://schemas.microsoft.com/office/drawing/2014/main" id="{C9BDD19E-0A84-29E1-3321-B1DFDD1A96EC}"/>
              </a:ext>
            </a:extLst>
          </p:cNvPr>
          <p:cNvSpPr>
            <a:spLocks noGrp="1"/>
          </p:cNvSpPr>
          <p:nvPr>
            <p:ph type="sldNum" sz="quarter" idx="4"/>
          </p:nvPr>
        </p:nvSpPr>
        <p:spPr/>
        <p:txBody>
          <a:bodyPr/>
          <a:lstStyle/>
          <a:p>
            <a:fld id="{BC825DD3-F8EA-8B4C-9EBB-4B822F02D76E}" type="slidenum">
              <a:rPr lang="en-US" smtClean="0"/>
              <a:pPr/>
              <a:t>8</a:t>
            </a:fld>
            <a:endParaRPr lang="en-US" dirty="0"/>
          </a:p>
        </p:txBody>
      </p:sp>
      <p:sp>
        <p:nvSpPr>
          <p:cNvPr id="7" name="TextBox 6">
            <a:extLst>
              <a:ext uri="{FF2B5EF4-FFF2-40B4-BE49-F238E27FC236}">
                <a16:creationId xmlns:a16="http://schemas.microsoft.com/office/drawing/2014/main" id="{DDB47B83-EEE0-4785-A438-888DB7D737B5}"/>
              </a:ext>
            </a:extLst>
          </p:cNvPr>
          <p:cNvSpPr txBox="1"/>
          <p:nvPr/>
        </p:nvSpPr>
        <p:spPr>
          <a:xfrm>
            <a:off x="817246" y="7173755"/>
            <a:ext cx="5943600" cy="400110"/>
          </a:xfrm>
          <a:prstGeom prst="rect">
            <a:avLst/>
          </a:prstGeom>
          <a:noFill/>
        </p:spPr>
        <p:txBody>
          <a:bodyPr wrap="square">
            <a:spAutoFit/>
          </a:bodyPr>
          <a:lstStyle/>
          <a:p>
            <a:pPr marL="0" marR="0" lvl="0" indent="0" algn="l" defTabSz="1015660" rtl="0" eaLnBrk="1" fontAlgn="auto" latinLnBrk="0" hangingPunct="1">
              <a:lnSpc>
                <a:spcPct val="100000"/>
              </a:lnSpc>
              <a:spcBef>
                <a:spcPts val="0"/>
              </a:spcBef>
              <a:spcAft>
                <a:spcPts val="0"/>
              </a:spcAft>
              <a:buClrTx/>
              <a:buSzTx/>
              <a:buFontTx/>
              <a:buNone/>
              <a:tabLst/>
              <a:defRPr/>
            </a:pPr>
            <a:endParaRPr lang="en-US" sz="2000" b="1"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3" name="Welcome to Quantum Health. We're here to help.">
            <a:hlinkClick r:id="" action="ppaction://media"/>
            <a:extLst>
              <a:ext uri="{FF2B5EF4-FFF2-40B4-BE49-F238E27FC236}">
                <a16:creationId xmlns:a16="http://schemas.microsoft.com/office/drawing/2014/main" id="{2159BAC7-BE12-41C0-8DA0-2BA3D60BA8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0434" y="1163002"/>
            <a:ext cx="10495280" cy="5903595"/>
          </a:xfrm>
          <a:prstGeom prst="rect">
            <a:avLst/>
          </a:prstGeom>
        </p:spPr>
      </p:pic>
    </p:spTree>
    <p:extLst>
      <p:ext uri="{BB962C8B-B14F-4D97-AF65-F5344CB8AC3E}">
        <p14:creationId xmlns:p14="http://schemas.microsoft.com/office/powerpoint/2010/main" val="513134224"/>
      </p:ext>
    </p:extLst>
  </p:cSld>
  <p:clrMapOvr>
    <a:masterClrMapping/>
  </p:clrMapOvr>
  <mc:AlternateContent xmlns:mc="http://schemas.openxmlformats.org/markup-compatibility/2006">
    <mc:Choice xmlns:p14="http://schemas.microsoft.com/office/powerpoint/2010/main" Requires="p14">
      <p:transition spd="slow" p14:dur="2000" advTm="109120"/>
    </mc:Choice>
    <mc:Fallback>
      <p:transition spd="slow" advTm="109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2.xml><?xml version="1.0" encoding="utf-8"?>
<p:tagLst xmlns:a="http://schemas.openxmlformats.org/drawingml/2006/main" xmlns:r="http://schemas.openxmlformats.org/officeDocument/2006/relationships" xmlns:p="http://schemas.openxmlformats.org/presentationml/2006/main">
  <p:tag name="HIDDENSTRINGTEXTBOXDEFAULTNAME123" val="HiddenStringTextBoxDefaultName123"/>
</p:tagLst>
</file>

<file path=ppt/tags/tag3.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4.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5.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ags/tag6.xml><?xml version="1.0" encoding="utf-8"?>
<p:tagLst xmlns:a="http://schemas.openxmlformats.org/drawingml/2006/main" xmlns:r="http://schemas.openxmlformats.org/officeDocument/2006/relationships" xmlns:p="http://schemas.openxmlformats.org/presentationml/2006/main">
  <p:tag name="DATACLASSIFICATIONTEXTBOXDEFAULTNAME123" val="DataClassificationTextBoxDefaultName123"/>
</p:tagLst>
</file>

<file path=ppt/theme/theme1.xml><?xml version="1.0" encoding="utf-8"?>
<a:theme xmlns:a="http://schemas.openxmlformats.org/drawingml/2006/main" name="Office Theme">
  <a:themeElements>
    <a:clrScheme name="Custom 2">
      <a:dk1>
        <a:srgbClr val="2C2C33"/>
      </a:dk1>
      <a:lt1>
        <a:srgbClr val="FFFFFF"/>
      </a:lt1>
      <a:dk2>
        <a:srgbClr val="7E7E7C"/>
      </a:dk2>
      <a:lt2>
        <a:srgbClr val="E5E2E0"/>
      </a:lt2>
      <a:accent1>
        <a:srgbClr val="002C71"/>
      </a:accent1>
      <a:accent2>
        <a:srgbClr val="A15995"/>
      </a:accent2>
      <a:accent3>
        <a:srgbClr val="009B51"/>
      </a:accent3>
      <a:accent4>
        <a:srgbClr val="0071AB"/>
      </a:accent4>
      <a:accent5>
        <a:srgbClr val="F1C300"/>
      </a:accent5>
      <a:accent6>
        <a:srgbClr val="76232F"/>
      </a:accent6>
      <a:hlink>
        <a:srgbClr val="0563C1"/>
      </a:hlink>
      <a:folHlink>
        <a:srgbClr val="954F72"/>
      </a:folHlink>
    </a:clrScheme>
    <a:fontScheme name="Candara">
      <a:maj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28631407A6B3D42917508811A0C092E" ma:contentTypeVersion="0" ma:contentTypeDescription="Create a new document." ma:contentTypeScope="" ma:versionID="88a97a40d1617ff79c7dd39d4e7dcaf8">
  <xsd:schema xmlns:xsd="http://www.w3.org/2001/XMLSchema" xmlns:xs="http://www.w3.org/2001/XMLSchema" xmlns:p="http://schemas.microsoft.com/office/2006/metadata/properties" xmlns:ns2="bdb923d3-2dae-4f59-a8f7-ec97bb8a3e3e" targetNamespace="http://schemas.microsoft.com/office/2006/metadata/properties" ma:root="true" ma:fieldsID="e5650a8657da7c8e153a01494a3cc06d" ns2:_="">
    <xsd:import namespace="bdb923d3-2dae-4f59-a8f7-ec97bb8a3e3e"/>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b923d3-2dae-4f59-a8f7-ec97bb8a3e3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bdb923d3-2dae-4f59-a8f7-ec97bb8a3e3e">UFEEWPU6MDMY-16-6</_dlc_DocId>
    <_dlc_DocIdUrl xmlns="bdb923d3-2dae-4f59-a8f7-ec97bb8a3e3e">
      <Url>http://sites.mercer.com/sites/Branding/_layouts/DocIdRedir.aspx?ID=UFEEWPU6MDMY-16-6</Url>
      <Description>UFEEWPU6MDMY-16-6</Description>
    </_dlc_DocIdUrl>
  </documentManagement>
</p:properties>
</file>

<file path=customXml/itemProps1.xml><?xml version="1.0" encoding="utf-8"?>
<ds:datastoreItem xmlns:ds="http://schemas.openxmlformats.org/officeDocument/2006/customXml" ds:itemID="{224B4D72-D2F5-4CA6-B345-A6443EF9A490}">
  <ds:schemaRefs>
    <ds:schemaRef ds:uri="http://schemas.microsoft.com/sharepoint/v3/contenttype/forms"/>
  </ds:schemaRefs>
</ds:datastoreItem>
</file>

<file path=customXml/itemProps2.xml><?xml version="1.0" encoding="utf-8"?>
<ds:datastoreItem xmlns:ds="http://schemas.openxmlformats.org/officeDocument/2006/customXml" ds:itemID="{069A5323-C661-464B-B94D-E08E499F27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b923d3-2dae-4f59-a8f7-ec97bb8a3e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E56518-EC17-4C94-BC2A-AA61A83DD243}">
  <ds:schemaRefs>
    <ds:schemaRef ds:uri="http://schemas.microsoft.com/sharepoint/events"/>
  </ds:schemaRefs>
</ds:datastoreItem>
</file>

<file path=customXml/itemProps4.xml><?xml version="1.0" encoding="utf-8"?>
<ds:datastoreItem xmlns:ds="http://schemas.openxmlformats.org/officeDocument/2006/customXml" ds:itemID="{4760A299-6150-4E03-AEDC-EA8B7C00C8E0}">
  <ds:schemaRefs>
    <ds:schemaRef ds:uri="bdb923d3-2dae-4f59-a8f7-ec97bb8a3e3e"/>
    <ds:schemaRef ds:uri="http://purl.org/dc/elements/1.1/"/>
    <ds:schemaRef ds:uri="http://purl.org/dc/dcmityp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18354</TotalTime>
  <Words>1647</Words>
  <Application>Microsoft Office PowerPoint</Application>
  <PresentationFormat>Custom</PresentationFormat>
  <Paragraphs>211</Paragraphs>
  <Slides>14</Slides>
  <Notes>11</Notes>
  <HiddenSlides>0</HiddenSlides>
  <MMClips>14</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Calibri Light</vt:lpstr>
      <vt:lpstr>Candara</vt:lpstr>
      <vt:lpstr>Office Theme</vt:lpstr>
      <vt:lpstr>Custom Design</vt:lpstr>
      <vt:lpstr>2024 Retiree Benefits Overview</vt:lpstr>
      <vt:lpstr>2024 Changes </vt:lpstr>
      <vt:lpstr>Additional Changes</vt:lpstr>
      <vt:lpstr>Medical Plans </vt:lpstr>
      <vt:lpstr>Pharmacy Benefits – Capital Rx  </vt:lpstr>
      <vt:lpstr>Free Biennial Eye Exams with Wilmer </vt:lpstr>
      <vt:lpstr>New Pharmacy Benefits Manager</vt:lpstr>
      <vt:lpstr>New Health Care Advocacy Service:  Quantum Health</vt:lpstr>
      <vt:lpstr>Quantum Health Advocacy Service</vt:lpstr>
      <vt:lpstr>One Card for Medical and Prescription Drugs </vt:lpstr>
      <vt:lpstr>Telehealth Can Save You Time and Money!</vt:lpstr>
      <vt:lpstr>New Member Website – Quantum Health </vt:lpstr>
      <vt:lpstr>Next Steps and Where to go for Help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RPIC Advisory Workgroups and  403(b) Litigation and Settlement  SPG Update</dc:title>
  <dc:creator>Syma Siddiqui</dc:creator>
  <cp:lastModifiedBy>Jessica Lohmeyer</cp:lastModifiedBy>
  <cp:revision>694</cp:revision>
  <cp:lastPrinted>2021-09-24T14:53:50Z</cp:lastPrinted>
  <dcterms:modified xsi:type="dcterms:W3CDTF">2024-02-28T16:17:55Z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
    <vt:lpwstr>nonhesmow1868</vt:lpwstr>
  </property>
</Properties>
</file>