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1" r:id="rId3"/>
    <p:sldId id="292" r:id="rId4"/>
    <p:sldId id="266" r:id="rId5"/>
    <p:sldId id="275" r:id="rId6"/>
    <p:sldId id="293" r:id="rId7"/>
    <p:sldId id="279" r:id="rId8"/>
    <p:sldId id="276" r:id="rId9"/>
    <p:sldId id="288" r:id="rId10"/>
    <p:sldId id="304"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Drietz" initials="AD" lastIdx="3" clrIdx="0">
    <p:extLst>
      <p:ext uri="{19B8F6BF-5375-455C-9EA6-DF929625EA0E}">
        <p15:presenceInfo xmlns:p15="http://schemas.microsoft.com/office/powerpoint/2012/main" userId="S::adrietz@wexhealthinc.com::1fd8321f-0304-4c0a-8570-70fc385c6a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CF202F"/>
    <a:srgbClr val="203847"/>
    <a:srgbClr val="FEBD3E"/>
    <a:srgbClr val="213848"/>
    <a:srgbClr val="A3CF60"/>
    <a:srgbClr val="0F2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2" autoAdjust="0"/>
    <p:restoredTop sz="94291" autoAdjust="0"/>
  </p:normalViewPr>
  <p:slideViewPr>
    <p:cSldViewPr snapToGrid="0">
      <p:cViewPr varScale="1">
        <p:scale>
          <a:sx n="72" d="100"/>
          <a:sy n="72"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4E496-630D-4BE9-B052-BB05F0540E75}"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5C32C-1366-4F90-B60C-31C9B9579E43}" type="slidenum">
              <a:rPr lang="en-US" smtClean="0"/>
              <a:t>‹#›</a:t>
            </a:fld>
            <a:endParaRPr lang="en-US"/>
          </a:p>
        </p:txBody>
      </p:sp>
    </p:spTree>
    <p:extLst>
      <p:ext uri="{BB962C8B-B14F-4D97-AF65-F5344CB8AC3E}">
        <p14:creationId xmlns:p14="http://schemas.microsoft.com/office/powerpoint/2010/main" val="228308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Thank you for joining us today to cover your company’s sponsored Commuter plan. This presentation is being presented by WEX. We are the Commuter administrator for [Client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Today,</a:t>
            </a:r>
            <a:r>
              <a:rPr lang="en-US" sz="1200" b="0" i="0" u="none" strike="noStrike" kern="1200" baseline="0" dirty="0">
                <a:solidFill>
                  <a:schemeClr val="tx1"/>
                </a:solidFill>
                <a:effectLst/>
                <a:latin typeface="+mn-lt"/>
                <a:ea typeface="+mn-ea"/>
                <a:cs typeface="+mn-cs"/>
              </a:rPr>
              <a:t> we will be discussing the </a:t>
            </a:r>
            <a:r>
              <a:rPr lang="en-US" sz="1200" b="0" i="0" u="none" strike="noStrike" kern="1200" dirty="0">
                <a:solidFill>
                  <a:schemeClr val="tx1"/>
                </a:solidFill>
                <a:effectLst/>
                <a:latin typeface="+mn-lt"/>
                <a:ea typeface="+mn-ea"/>
                <a:cs typeface="+mn-cs"/>
              </a:rPr>
              <a:t>two Commuter options we have. First,</a:t>
            </a:r>
            <a:r>
              <a:rPr lang="en-US" sz="1200" b="0" i="0" u="none" strike="noStrike" kern="1200" baseline="0" dirty="0">
                <a:solidFill>
                  <a:schemeClr val="tx1"/>
                </a:solidFill>
                <a:effectLst/>
                <a:latin typeface="+mn-lt"/>
                <a:ea typeface="+mn-ea"/>
                <a:cs typeface="+mn-cs"/>
              </a:rPr>
              <a:t> we </a:t>
            </a:r>
            <a:r>
              <a:rPr lang="en-US" sz="1200" b="0" i="0" u="none" strike="noStrike" kern="1200" dirty="0">
                <a:solidFill>
                  <a:schemeClr val="tx1"/>
                </a:solidFill>
                <a:effectLst/>
                <a:latin typeface="+mn-lt"/>
                <a:ea typeface="+mn-ea"/>
                <a:cs typeface="+mn-cs"/>
              </a:rPr>
              <a:t>will be going through our standard debit card process. Following, we will go through our SmartCommute</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program which is an option for anyone who is located in San Francisco, Washington DC,</a:t>
            </a:r>
            <a:r>
              <a:rPr lang="en-US" sz="1200" b="0" i="0" u="none" strike="noStrike" kern="1200" baseline="0" dirty="0">
                <a:solidFill>
                  <a:schemeClr val="tx1"/>
                </a:solidFill>
                <a:effectLst/>
                <a:latin typeface="+mn-lt"/>
                <a:ea typeface="+mn-ea"/>
                <a:cs typeface="+mn-cs"/>
              </a:rPr>
              <a:t> Chicago, or Atlanta.</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65C32C-1366-4F90-B60C-31C9B9579E43}" type="slidenum">
              <a:rPr lang="en-US" smtClean="0"/>
              <a:t>1</a:t>
            </a:fld>
            <a:endParaRPr lang="en-US"/>
          </a:p>
        </p:txBody>
      </p:sp>
    </p:spTree>
    <p:extLst>
      <p:ext uri="{BB962C8B-B14F-4D97-AF65-F5344CB8AC3E}">
        <p14:creationId xmlns:p14="http://schemas.microsoft.com/office/powerpoint/2010/main" val="189025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At WEX, we take pride in being helpful and knowledgeable. WEXs’ customer service team is available from 6 a.m. – 9 p.m. Central time Monday – Friday, with the exception of holidays, to assist with any questions you may have on your account. Live</a:t>
            </a:r>
            <a:r>
              <a:rPr lang="en-US" sz="1200" b="0" i="0" u="none" strike="noStrike" kern="1200" baseline="0" dirty="0">
                <a:solidFill>
                  <a:schemeClr val="tx1"/>
                </a:solidFill>
                <a:effectLst/>
                <a:latin typeface="+mn-lt"/>
                <a:ea typeface="+mn-ea"/>
                <a:cs typeface="+mn-cs"/>
              </a:rPr>
              <a:t> chat via your online account during these hours, give us a call at </a:t>
            </a:r>
            <a:r>
              <a:rPr lang="en-US" sz="1200" b="0" i="0" u="none" strike="noStrike" kern="1200" dirty="0">
                <a:solidFill>
                  <a:schemeClr val="tx1"/>
                </a:solidFill>
                <a:effectLst/>
                <a:latin typeface="+mn-lt"/>
                <a:ea typeface="+mn-ea"/>
                <a:cs typeface="+mn-cs"/>
              </a:rPr>
              <a:t>866-451-3399 or reach us</a:t>
            </a:r>
            <a:r>
              <a:rPr lang="en-US" sz="1200" b="0" i="0" u="none" strike="noStrike" kern="1200" baseline="0" dirty="0">
                <a:solidFill>
                  <a:schemeClr val="tx1"/>
                </a:solidFill>
                <a:effectLst/>
                <a:latin typeface="+mn-lt"/>
                <a:ea typeface="+mn-ea"/>
                <a:cs typeface="+mn-cs"/>
              </a:rPr>
              <a:t> via</a:t>
            </a:r>
            <a:r>
              <a:rPr lang="en-US" sz="1200" b="0" i="0" u="none" strike="noStrike" kern="1200" dirty="0">
                <a:solidFill>
                  <a:schemeClr val="tx1"/>
                </a:solidFill>
                <a:effectLst/>
                <a:latin typeface="+mn-lt"/>
                <a:ea typeface="+mn-ea"/>
                <a:cs typeface="+mn-cs"/>
              </a:rPr>
              <a:t> email at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customerservice@wexhealth.com.</a:t>
            </a:r>
            <a:endParaRPr lang="en-US" b="0" dirty="0">
              <a:effectLst/>
            </a:endParaRPr>
          </a:p>
        </p:txBody>
      </p:sp>
      <p:sp>
        <p:nvSpPr>
          <p:cNvPr id="4" name="Slide Number Placeholder 3"/>
          <p:cNvSpPr>
            <a:spLocks noGrp="1"/>
          </p:cNvSpPr>
          <p:nvPr>
            <p:ph type="sldNum" sz="quarter" idx="10"/>
          </p:nvPr>
        </p:nvSpPr>
        <p:spPr/>
        <p:txBody>
          <a:bodyPr/>
          <a:lstStyle/>
          <a:p>
            <a:fld id="{F665C32C-1366-4F90-B60C-31C9B9579E43}" type="slidenum">
              <a:rPr lang="en-US" smtClean="0"/>
              <a:t>10</a:t>
            </a:fld>
            <a:endParaRPr lang="en-US"/>
          </a:p>
        </p:txBody>
      </p:sp>
    </p:spTree>
    <p:extLst>
      <p:ext uri="{BB962C8B-B14F-4D97-AF65-F5344CB8AC3E}">
        <p14:creationId xmlns:p14="http://schemas.microsoft.com/office/powerpoint/2010/main" val="36606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want to thank you for taking the time to be with us today.</a:t>
            </a:r>
          </a:p>
          <a:p>
            <a:endParaRPr lang="en-US" baseline="0" dirty="0"/>
          </a:p>
          <a:p>
            <a:r>
              <a:rPr lang="en-US" baseline="0" dirty="0"/>
              <a:t>We hope you found this presentation both educational and enjoyable. </a:t>
            </a:r>
          </a:p>
          <a:p>
            <a:endParaRPr lang="en-US" baseline="0" dirty="0"/>
          </a:p>
          <a:p>
            <a:r>
              <a:rPr lang="en-US" baseline="0" dirty="0"/>
              <a:t>Thank you once again. </a:t>
            </a:r>
            <a:endParaRPr lang="en-US" dirty="0"/>
          </a:p>
        </p:txBody>
      </p:sp>
      <p:sp>
        <p:nvSpPr>
          <p:cNvPr id="4" name="Slide Number Placeholder 3"/>
          <p:cNvSpPr>
            <a:spLocks noGrp="1"/>
          </p:cNvSpPr>
          <p:nvPr>
            <p:ph type="sldNum" sz="quarter" idx="10"/>
          </p:nvPr>
        </p:nvSpPr>
        <p:spPr/>
        <p:txBody>
          <a:bodyPr/>
          <a:lstStyle/>
          <a:p>
            <a:fld id="{F665C32C-1366-4F90-B60C-31C9B9579E43}" type="slidenum">
              <a:rPr lang="en-US" smtClean="0"/>
              <a:t>11</a:t>
            </a:fld>
            <a:endParaRPr lang="en-US"/>
          </a:p>
        </p:txBody>
      </p:sp>
    </p:spTree>
    <p:extLst>
      <p:ext uri="{BB962C8B-B14F-4D97-AF65-F5344CB8AC3E}">
        <p14:creationId xmlns:p14="http://schemas.microsoft.com/office/powerpoint/2010/main" val="334722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Why should you choose Commuter Benefits?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Commuter Benefits allow you to put money from your paycheck aside each month, before taxes are taken out, for qualified mass transit and parking expenses.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You’ll experience fast savings, you can save 40% or more on your costs commuting to and from work.</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You’ll also get hours back in your day, the average one way commute to work is nearly 30 minutes! By using public transit, you can use that time to read news, text friends or get a start on your day.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Studies have also shown that people who commuter to and from work in a method other than a private vehicle are less stressed</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Enrolling in the commuter plan also makes an impact on the environment, doing your part to reduce traffic congestion &amp; air pollution.</a:t>
            </a:r>
            <a:endParaRPr lang="en-US" b="0" dirty="0">
              <a:effectLst/>
            </a:endParaRPr>
          </a:p>
        </p:txBody>
      </p:sp>
      <p:sp>
        <p:nvSpPr>
          <p:cNvPr id="4" name="Slide Number Placeholder 3"/>
          <p:cNvSpPr>
            <a:spLocks noGrp="1"/>
          </p:cNvSpPr>
          <p:nvPr>
            <p:ph type="sldNum" sz="quarter" idx="10"/>
          </p:nvPr>
        </p:nvSpPr>
        <p:spPr/>
        <p:txBody>
          <a:bodyPr/>
          <a:lstStyle/>
          <a:p>
            <a:fld id="{F665C32C-1366-4F90-B60C-31C9B9579E43}" type="slidenum">
              <a:rPr lang="en-US" smtClean="0"/>
              <a:t>2</a:t>
            </a:fld>
            <a:endParaRPr lang="en-US"/>
          </a:p>
        </p:txBody>
      </p:sp>
    </p:spTree>
    <p:extLst>
      <p:ext uri="{BB962C8B-B14F-4D97-AF65-F5344CB8AC3E}">
        <p14:creationId xmlns:p14="http://schemas.microsoft.com/office/powerpoint/2010/main" val="382511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What does the commuter plan cover?</a:t>
            </a:r>
            <a:br>
              <a:rPr lang="en-US" sz="1200" b="1"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Commuter funds can be used on a variety of transportation and parking expenses that allow you to travel to and from work and your mode. Eligible modes of transportation include but aren’t limited to:</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Train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Bus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Subway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Ferry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Vanpool (must seat at least 6 adults)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Parking or parking meter near your place of employment</a:t>
            </a:r>
          </a:p>
        </p:txBody>
      </p:sp>
      <p:sp>
        <p:nvSpPr>
          <p:cNvPr id="4" name="Slide Number Placeholder 3"/>
          <p:cNvSpPr>
            <a:spLocks noGrp="1"/>
          </p:cNvSpPr>
          <p:nvPr>
            <p:ph type="sldNum" sz="quarter" idx="10"/>
          </p:nvPr>
        </p:nvSpPr>
        <p:spPr/>
        <p:txBody>
          <a:bodyPr/>
          <a:lstStyle/>
          <a:p>
            <a:fld id="{F665C32C-1366-4F90-B60C-31C9B9579E43}" type="slidenum">
              <a:rPr lang="en-US" smtClean="0"/>
              <a:t>3</a:t>
            </a:fld>
            <a:endParaRPr lang="en-US"/>
          </a:p>
        </p:txBody>
      </p:sp>
    </p:spTree>
    <p:extLst>
      <p:ext uri="{BB962C8B-B14F-4D97-AF65-F5344CB8AC3E}">
        <p14:creationId xmlns:p14="http://schemas.microsoft.com/office/powerpoint/2010/main" val="388206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IRS sets the maximum dollar amount you can elect and contribute to the commuter and parking plans.</a:t>
            </a:r>
          </a:p>
          <a:p>
            <a:pPr rtl="0"/>
            <a:r>
              <a:rPr lang="en-US" sz="1200" b="0" i="0" u="none" strike="noStrike" kern="1200" dirty="0">
                <a:solidFill>
                  <a:schemeClr val="tx1"/>
                </a:solidFill>
                <a:effectLst/>
                <a:latin typeface="+mn-lt"/>
                <a:ea typeface="+mn-ea"/>
                <a:cs typeface="+mn-cs"/>
              </a:rPr>
              <a:t>The 2021 limit is $270 per</a:t>
            </a:r>
            <a:r>
              <a:rPr lang="en-US" sz="1200" b="0" i="0" u="none" strike="noStrike" kern="1200" baseline="0" dirty="0">
                <a:solidFill>
                  <a:schemeClr val="tx1"/>
                </a:solidFill>
                <a:effectLst/>
                <a:latin typeface="+mn-lt"/>
                <a:ea typeface="+mn-ea"/>
                <a:cs typeface="+mn-cs"/>
              </a:rPr>
              <a:t> month per-tax for both the transit and parking benefits. Note, these are two separate benefits so you can contribute up to $270 pre-tax into each transit and parking. </a:t>
            </a:r>
          </a:p>
          <a:p>
            <a:pPr rtl="0"/>
            <a:endParaRPr lang="en-US" dirty="0"/>
          </a:p>
          <a:p>
            <a:pPr rtl="0"/>
            <a:r>
              <a:rPr lang="en-US" sz="1200" b="0" i="0" u="none" strike="noStrike" kern="1200" dirty="0">
                <a:solidFill>
                  <a:schemeClr val="tx1"/>
                </a:solidFill>
                <a:effectLst/>
                <a:latin typeface="+mn-lt"/>
                <a:ea typeface="+mn-ea"/>
                <a:cs typeface="+mn-cs"/>
              </a:rPr>
              <a:t>We recommend reviewing how much you spend on eligible expenses every year to determine how much to elect.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One</a:t>
            </a:r>
            <a:r>
              <a:rPr lang="en-US" sz="1200" b="0" i="0" u="none" strike="noStrike" kern="1200" baseline="0" dirty="0">
                <a:solidFill>
                  <a:schemeClr val="tx1"/>
                </a:solidFill>
                <a:effectLst/>
                <a:latin typeface="+mn-lt"/>
                <a:ea typeface="+mn-ea"/>
                <a:cs typeface="+mn-cs"/>
              </a:rPr>
              <a:t> great thing to note about the Commuter benefit is that your unused funds will rollover every month until they used or you are no longer eligible. </a:t>
            </a:r>
            <a:endParaRPr lang="en-US" b="0" dirty="0">
              <a:effectLst/>
            </a:endParaRPr>
          </a:p>
          <a:p>
            <a:pPr rtl="0"/>
            <a:br>
              <a:rPr lang="en-US" b="0" dirty="0">
                <a:effectLst/>
              </a:rPr>
            </a:br>
            <a:br>
              <a:rPr lang="en-US" dirty="0"/>
            </a:br>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F665C32C-1366-4F90-B60C-31C9B9579E43}" type="slidenum">
              <a:rPr lang="en-US" smtClean="0"/>
              <a:t>4</a:t>
            </a:fld>
            <a:endParaRPr lang="en-US"/>
          </a:p>
        </p:txBody>
      </p:sp>
    </p:spTree>
    <p:extLst>
      <p:ext uri="{BB962C8B-B14F-4D97-AF65-F5344CB8AC3E}">
        <p14:creationId xmlns:p14="http://schemas.microsoft.com/office/powerpoint/2010/main" val="126094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Transit and parking services can be purchased with your benefits debit card at your transit authority or through the “Pay the Provider” option on the participant portal.  Cash reimbursement is available for parking only.  To do so, you can file a claim online through the participant portal or your mobile app. No documentation is required to file a claim.</a:t>
            </a:r>
            <a:endParaRPr lang="en-US" dirty="0"/>
          </a:p>
        </p:txBody>
      </p:sp>
      <p:sp>
        <p:nvSpPr>
          <p:cNvPr id="4" name="Slide Number Placeholder 3"/>
          <p:cNvSpPr>
            <a:spLocks noGrp="1"/>
          </p:cNvSpPr>
          <p:nvPr>
            <p:ph type="sldNum" sz="quarter" idx="10"/>
          </p:nvPr>
        </p:nvSpPr>
        <p:spPr/>
        <p:txBody>
          <a:bodyPr/>
          <a:lstStyle/>
          <a:p>
            <a:fld id="{F665C32C-1366-4F90-B60C-31C9B9579E43}" type="slidenum">
              <a:rPr lang="en-US" smtClean="0"/>
              <a:t>5</a:t>
            </a:fld>
            <a:endParaRPr lang="en-US"/>
          </a:p>
        </p:txBody>
      </p:sp>
    </p:spTree>
    <p:extLst>
      <p:ext uri="{BB962C8B-B14F-4D97-AF65-F5344CB8AC3E}">
        <p14:creationId xmlns:p14="http://schemas.microsoft.com/office/powerpoint/2010/main" val="187890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SmartCommute program lets those in the Washington, D.C.,</a:t>
            </a:r>
            <a:r>
              <a:rPr lang="en-US" baseline="0" dirty="0"/>
              <a:t> Chicago, Atlanta and San Francisco areas load funds directly onto their SmarTrip®, Ventra, Breeze, and Clipper cards. Once that’s completed, simply swipe the transit card at the transit authority to pay for qualifying commuter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F665C32C-1366-4F90-B60C-31C9B9579E43}" type="slidenum">
              <a:rPr lang="en-US" smtClean="0"/>
              <a:t>6</a:t>
            </a:fld>
            <a:endParaRPr lang="en-US"/>
          </a:p>
        </p:txBody>
      </p:sp>
    </p:spTree>
    <p:extLst>
      <p:ext uri="{BB962C8B-B14F-4D97-AF65-F5344CB8AC3E}">
        <p14:creationId xmlns:p14="http://schemas.microsoft.com/office/powerpoint/2010/main" val="171055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Those eligible for Smart Commute  can load commuter funds onto transit cards through a commuter page in their WEX online account each month. It’s easy! Just click the “Place Commuter Order” button to access SmartCommute, click the “New Order” button and follow a few simple steps.</a:t>
            </a:r>
          </a:p>
          <a:p>
            <a:pPr rtl="0"/>
            <a:endParaRPr lang="en-US" b="0" dirty="0">
              <a:effectLst/>
            </a:endParaRPr>
          </a:p>
          <a:p>
            <a:r>
              <a:rPr lang="en-US" sz="1200" b="0" i="0" u="none" strike="noStrike" kern="1200" dirty="0">
                <a:solidFill>
                  <a:schemeClr val="tx1"/>
                </a:solidFill>
                <a:effectLst/>
                <a:latin typeface="+mn-lt"/>
                <a:ea typeface="+mn-ea"/>
                <a:cs typeface="+mn-cs"/>
              </a:rPr>
              <a:t>SmartCommute orders must be placed by 11:59 p.m. Eastern time on the 10</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of the month prior to the balance being used for commuter funds to be accessible on your transit cards. If this deadline isn’t met, funds won’t be loaded onto transit cards.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Washington DC, you will need to utilize the SmartCommute program if you want to load your commuter funds on your SmarTrip card. The benefits debit card will not work at transit stations in Washington DC to load funds from your transit benefit onto your SmarTrip card. You are still able to utilize the benefits debit card for parking related expenses. </a:t>
            </a:r>
            <a:endParaRPr lang="en-US" dirty="0"/>
          </a:p>
          <a:p>
            <a:endParaRPr lang="en-US" dirty="0"/>
          </a:p>
        </p:txBody>
      </p:sp>
      <p:sp>
        <p:nvSpPr>
          <p:cNvPr id="4" name="Slide Number Placeholder 3"/>
          <p:cNvSpPr>
            <a:spLocks noGrp="1"/>
          </p:cNvSpPr>
          <p:nvPr>
            <p:ph type="sldNum" sz="quarter" idx="10"/>
          </p:nvPr>
        </p:nvSpPr>
        <p:spPr/>
        <p:txBody>
          <a:bodyPr/>
          <a:lstStyle/>
          <a:p>
            <a:fld id="{F665C32C-1366-4F90-B60C-31C9B9579E43}" type="slidenum">
              <a:rPr lang="en-US" smtClean="0"/>
              <a:t>7</a:t>
            </a:fld>
            <a:endParaRPr lang="en-US"/>
          </a:p>
        </p:txBody>
      </p:sp>
    </p:spTree>
    <p:extLst>
      <p:ext uri="{BB962C8B-B14F-4D97-AF65-F5344CB8AC3E}">
        <p14:creationId xmlns:p14="http://schemas.microsoft.com/office/powerpoint/2010/main" val="175462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WEX offers you many options to access specific account information for your benefits. Any time day or night, you can go to wexinc.com, use your mobile app or call our toll free number for account information. From your online portal,</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you can check balances, submit claims, check pending reimbursements and enroll in free direct deposit. </a:t>
            </a:r>
          </a:p>
          <a:p>
            <a:pPr rtl="0"/>
            <a:endParaRPr lang="en-US" b="0" dirty="0">
              <a:effectLst/>
            </a:endParaRPr>
          </a:p>
          <a:p>
            <a:pPr rtl="0"/>
            <a:r>
              <a:rPr lang="en-US" sz="1200" b="0" i="0" u="none" strike="noStrike" kern="1200" dirty="0">
                <a:solidFill>
                  <a:schemeClr val="tx1"/>
                </a:solidFill>
                <a:effectLst/>
                <a:latin typeface="+mn-lt"/>
                <a:ea typeface="+mn-ea"/>
                <a:cs typeface="+mn-cs"/>
              </a:rPr>
              <a:t>It’s easy to stay in touch with your accounts with the WEX mobile app. It’s secure and SIMPLE! Just download the app on your Android, iPhone, or iPad and you are instantly in touch with your balance, contributions and claim activity. Requesting reimbursement has never been easier with mobile app claim filing. You can also set up text alerts, so we can contact you quickly when we receive your reimbursement request.</a:t>
            </a:r>
          </a:p>
          <a:p>
            <a:pPr rtl="0"/>
            <a:endParaRPr lang="en-US" b="0" dirty="0">
              <a:effectLst/>
            </a:endParaRPr>
          </a:p>
          <a:p>
            <a:pPr rtl="0"/>
            <a:r>
              <a:rPr lang="en-US" sz="1200" b="0" i="0" u="none" strike="noStrike" kern="1200" dirty="0">
                <a:solidFill>
                  <a:schemeClr val="tx1"/>
                </a:solidFill>
                <a:effectLst/>
                <a:latin typeface="+mn-lt"/>
                <a:ea typeface="+mn-ea"/>
                <a:cs typeface="+mn-cs"/>
              </a:rPr>
              <a:t>Lastly, you can call our toll free number to receive balance information.</a:t>
            </a:r>
            <a:endParaRPr lang="en-US" b="0" dirty="0">
              <a:effectLst/>
            </a:endParaRPr>
          </a:p>
          <a:p>
            <a:pPr rtl="0"/>
            <a:endParaRPr lang="en-US" b="0" dirty="0">
              <a:effectLst/>
            </a:endParaRPr>
          </a:p>
        </p:txBody>
      </p:sp>
      <p:sp>
        <p:nvSpPr>
          <p:cNvPr id="4" name="Slide Number Placeholder 3"/>
          <p:cNvSpPr>
            <a:spLocks noGrp="1"/>
          </p:cNvSpPr>
          <p:nvPr>
            <p:ph type="sldNum" sz="quarter" idx="10"/>
          </p:nvPr>
        </p:nvSpPr>
        <p:spPr/>
        <p:txBody>
          <a:bodyPr/>
          <a:lstStyle/>
          <a:p>
            <a:fld id="{F665C32C-1366-4F90-B60C-31C9B9579E43}" type="slidenum">
              <a:rPr lang="en-US" smtClean="0"/>
              <a:t>8</a:t>
            </a:fld>
            <a:endParaRPr lang="en-US"/>
          </a:p>
        </p:txBody>
      </p:sp>
    </p:spTree>
    <p:extLst>
      <p:ext uri="{BB962C8B-B14F-4D97-AF65-F5344CB8AC3E}">
        <p14:creationId xmlns:p14="http://schemas.microsoft.com/office/powerpoint/2010/main" val="74746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WEX mobile app provides you with quick easy access to your online account. After logging in the first time, you can set up fingerprint or face recognition access right from your phone. </a:t>
            </a:r>
          </a:p>
          <a:p>
            <a:endParaRPr lang="en-US" baseline="0" dirty="0"/>
          </a:p>
          <a:p>
            <a:r>
              <a:rPr lang="en-US" baseline="0" dirty="0"/>
              <a:t>This mobile app is a convenient way to file claims or to see your available balance on the 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92FFE-71D7-49FC-A723-E1A49CD4D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01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681FBB-B0AF-45A7-9F48-C29CB3E2D582}" type="datetimeFigureOut">
              <a:rPr lang="en-US" smtClean="0"/>
              <a:t>9/7/2021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281630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681FBB-B0AF-45A7-9F48-C29CB3E2D582}"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310348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81FBB-B0AF-45A7-9F48-C29CB3E2D582}"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105331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81FBB-B0AF-45A7-9F48-C29CB3E2D582}"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339748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D537B4-C7BD-C64C-802C-1D83711C9C31}"/>
              </a:ext>
            </a:extLst>
          </p:cNvPr>
          <p:cNvSpPr/>
          <p:nvPr userDrawn="1"/>
        </p:nvSpPr>
        <p:spPr>
          <a:xfrm>
            <a:off x="484480" y="6162050"/>
            <a:ext cx="3430747" cy="261610"/>
          </a:xfrm>
          <a:prstGeom prst="rect">
            <a:avLst/>
          </a:prstGeom>
        </p:spPr>
        <p:txBody>
          <a:bodyPr wrap="none">
            <a:spAutoFit/>
          </a:bodyPr>
          <a:lstStyle/>
          <a:p>
            <a:r>
              <a:rPr lang="en-US" sz="1100" b="0" i="0" u="none" strike="noStrike" dirty="0">
                <a:solidFill>
                  <a:srgbClr val="4D4D4F"/>
                </a:solidFill>
                <a:effectLst/>
                <a:latin typeface="Segoe UI" panose="020B0502040204020203" pitchFamily="34" charset="0"/>
                <a:cs typeface="Segoe UI" panose="020B0502040204020203" pitchFamily="34" charset="0"/>
              </a:rPr>
              <a:t>© </a:t>
            </a:r>
            <a:r>
              <a:rPr lang="en-US" sz="1100" b="0" i="0" kern="1200" dirty="0">
                <a:solidFill>
                  <a:srgbClr val="4D4D4F"/>
                </a:solidFill>
                <a:effectLst/>
                <a:latin typeface="Segoe UI" panose="020B0502040204020203" pitchFamily="34" charset="0"/>
                <a:ea typeface="+mn-ea"/>
                <a:cs typeface="Segoe UI" panose="020B0502040204020203" pitchFamily="34" charset="0"/>
              </a:rPr>
              <a:t>2021 WEX Health, Inc.- Proprietary &amp; Confidential</a:t>
            </a:r>
            <a:endParaRPr lang="en-US" sz="1100" dirty="0">
              <a:solidFill>
                <a:srgbClr val="4D4D4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6429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81FBB-B0AF-45A7-9F48-C29CB3E2D582}"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53930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681FBB-B0AF-45A7-9F48-C29CB3E2D582}"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247744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681FBB-B0AF-45A7-9F48-C29CB3E2D582}"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368265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681FBB-B0AF-45A7-9F48-C29CB3E2D582}"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339019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681FBB-B0AF-45A7-9F48-C29CB3E2D582}"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406047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81FBB-B0AF-45A7-9F48-C29CB3E2D582}"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264926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681FBB-B0AF-45A7-9F48-C29CB3E2D582}"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2B9DA-C37C-4422-B44F-B101264BF74F}" type="slidenum">
              <a:rPr lang="en-US" smtClean="0"/>
              <a:t>‹#›</a:t>
            </a:fld>
            <a:endParaRPr lang="en-US"/>
          </a:p>
        </p:txBody>
      </p:sp>
    </p:spTree>
    <p:extLst>
      <p:ext uri="{BB962C8B-B14F-4D97-AF65-F5344CB8AC3E}">
        <p14:creationId xmlns:p14="http://schemas.microsoft.com/office/powerpoint/2010/main" val="21130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81FBB-B0AF-45A7-9F48-C29CB3E2D582}" type="datetimeFigureOut">
              <a:rPr lang="en-US" smtClean="0"/>
              <a:t>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2B9DA-C37C-4422-B44F-B101264BF74F}" type="slidenum">
              <a:rPr lang="en-US" smtClean="0"/>
              <a:t>‹#›</a:t>
            </a:fld>
            <a:endParaRPr lang="en-US"/>
          </a:p>
        </p:txBody>
      </p:sp>
    </p:spTree>
    <p:extLst>
      <p:ext uri="{BB962C8B-B14F-4D97-AF65-F5344CB8AC3E}">
        <p14:creationId xmlns:p14="http://schemas.microsoft.com/office/powerpoint/2010/main" val="34353746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2171" y="5617029"/>
            <a:ext cx="7269133" cy="707886"/>
          </a:xfrm>
          <a:prstGeom prst="rect">
            <a:avLst/>
          </a:prstGeom>
          <a:noFill/>
        </p:spPr>
        <p:txBody>
          <a:bodyPr wrap="square" rtlCol="0">
            <a:spAutoFit/>
          </a:bodyPr>
          <a:lstStyle/>
          <a:p>
            <a:r>
              <a:rPr lang="en-US" sz="4000" dirty="0">
                <a:solidFill>
                  <a:srgbClr val="203847"/>
                </a:solidFill>
                <a:latin typeface="Segoe UI Black" panose="020B0A02040204020203" pitchFamily="34" charset="0"/>
                <a:ea typeface="Segoe UI Black" panose="020B0A02040204020203" pitchFamily="34" charset="0"/>
              </a:rPr>
              <a:t>Johns Hopkins University</a:t>
            </a:r>
          </a:p>
        </p:txBody>
      </p:sp>
    </p:spTree>
    <p:extLst>
      <p:ext uri="{BB962C8B-B14F-4D97-AF65-F5344CB8AC3E}">
        <p14:creationId xmlns:p14="http://schemas.microsoft.com/office/powerpoint/2010/main" val="286591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51543" y="2042770"/>
            <a:ext cx="11182588"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Our Participant Services team is available Monday through Friday, from 6 a.m. to 9 p.m. CT, except holidays.</a:t>
            </a:r>
          </a:p>
        </p:txBody>
      </p:sp>
      <p:sp>
        <p:nvSpPr>
          <p:cNvPr id="7" name="TextBox 6"/>
          <p:cNvSpPr txBox="1"/>
          <p:nvPr/>
        </p:nvSpPr>
        <p:spPr>
          <a:xfrm>
            <a:off x="3930888" y="5384957"/>
            <a:ext cx="4423613" cy="415819"/>
          </a:xfrm>
          <a:prstGeom prst="rect">
            <a:avLst/>
          </a:prstGeom>
          <a:noFill/>
        </p:spPr>
        <p:txBody>
          <a:bodyPr wrap="square" rtlCol="0">
            <a:spAutoFit/>
          </a:bodyPr>
          <a:lstStyle/>
          <a:p>
            <a:pPr algn="ctr">
              <a:lnSpc>
                <a:spcPct val="150000"/>
              </a:lnSpc>
            </a:pPr>
            <a:r>
              <a:rPr lang="en-US" sz="2400" baseline="30000" dirty="0">
                <a:solidFill>
                  <a:schemeClr val="tx2">
                    <a:lumMod val="50000"/>
                  </a:schemeClr>
                </a:solidFill>
                <a:latin typeface="Segoe UI" panose="020B0502040204020203" pitchFamily="34" charset="0"/>
                <a:ea typeface="Tahoma" panose="020B0604030504040204" pitchFamily="34" charset="0"/>
                <a:cs typeface="Segoe UI" panose="020B0502040204020203" pitchFamily="34" charset="0"/>
              </a:rPr>
              <a:t>customerservice@wexhealth.com</a:t>
            </a:r>
          </a:p>
        </p:txBody>
      </p:sp>
      <p:sp>
        <p:nvSpPr>
          <p:cNvPr id="9" name="TextBox 8"/>
          <p:cNvSpPr txBox="1"/>
          <p:nvPr/>
        </p:nvSpPr>
        <p:spPr>
          <a:xfrm>
            <a:off x="7310518" y="5395799"/>
            <a:ext cx="4423613" cy="394133"/>
          </a:xfrm>
          <a:prstGeom prst="rect">
            <a:avLst/>
          </a:prstGeom>
          <a:noFill/>
        </p:spPr>
        <p:txBody>
          <a:bodyPr wrap="square" rtlCol="0">
            <a:spAutoFit/>
          </a:bodyPr>
          <a:lstStyle/>
          <a:p>
            <a:pPr algn="ctr">
              <a:lnSpc>
                <a:spcPct val="150000"/>
              </a:lnSpc>
            </a:pPr>
            <a:r>
              <a:rPr lang="en-US" sz="2000" baseline="30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866-451-3399</a:t>
            </a:r>
          </a:p>
        </p:txBody>
      </p:sp>
    </p:spTree>
    <p:extLst>
      <p:ext uri="{BB962C8B-B14F-4D97-AF65-F5344CB8AC3E}">
        <p14:creationId xmlns:p14="http://schemas.microsoft.com/office/powerpoint/2010/main" val="100025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00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0531" y="2020520"/>
            <a:ext cx="6213070" cy="3785652"/>
          </a:xfrm>
          <a:prstGeom prst="rect">
            <a:avLst/>
          </a:prstGeom>
          <a:noFill/>
        </p:spPr>
        <p:txBody>
          <a:bodyPr wrap="square" rtlCol="0">
            <a:spAutoFit/>
          </a:bodyPr>
          <a:lstStyle/>
          <a:p>
            <a:pPr>
              <a:lnSpc>
                <a:spcPct val="150000"/>
              </a:lnSpc>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Pay for transportation to and from work – tax-free</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Contribute up to $270 a month (pre-tax)</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Make post-tax contributions at any time</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Public transportation such as train, bus, subway, vanpool (vehicle that seats six or more adults, excluding the driver), ferry, etc.</a:t>
            </a:r>
          </a:p>
          <a:p>
            <a:pPr marL="800100" lvl="1"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UberPOOL</a:t>
            </a:r>
          </a:p>
          <a:p>
            <a:pPr marL="800100" lvl="1"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Lyft Shared</a:t>
            </a:r>
          </a:p>
        </p:txBody>
      </p:sp>
    </p:spTree>
    <p:extLst>
      <p:ext uri="{BB962C8B-B14F-4D97-AF65-F5344CB8AC3E}">
        <p14:creationId xmlns:p14="http://schemas.microsoft.com/office/powerpoint/2010/main" val="15977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451961" y="2538262"/>
            <a:ext cx="8999809" cy="3323987"/>
          </a:xfrm>
          <a:prstGeom prst="rect">
            <a:avLst/>
          </a:prstGeom>
          <a:noFill/>
        </p:spPr>
        <p:txBody>
          <a:bodyPr wrap="square" rtlCol="0">
            <a:spAutoFit/>
          </a:bodyPr>
          <a:lstStyle/>
          <a:p>
            <a:pPr>
              <a:lnSpc>
                <a:spcPct val="150000"/>
              </a:lnSpc>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Eligible modes of transportation include but aren’t limited to:</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Train</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Bus</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Subway</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Ferry</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Vanpool (must seat at least 6 adults)</a:t>
            </a:r>
          </a:p>
          <a:p>
            <a:pPr marL="342900" indent="-342900">
              <a:lnSpc>
                <a:spcPct val="150000"/>
              </a:lnSpc>
              <a:buFont typeface="Arial" panose="020B0604020202020204" pitchFamily="34" charset="0"/>
              <a:buChar char="•"/>
            </a:pPr>
            <a:r>
              <a:rPr lang="en-US" sz="2000" dirty="0">
                <a:solidFill>
                  <a:srgbClr val="4D4D4F"/>
                </a:solidFill>
                <a:latin typeface="Segoe UI" panose="020B0502040204020203" pitchFamily="34" charset="0"/>
                <a:ea typeface="Tahoma" panose="020B0604030504040204" pitchFamily="34" charset="0"/>
                <a:cs typeface="Segoe UI" panose="020B0502040204020203" pitchFamily="34" charset="0"/>
              </a:rPr>
              <a:t>Parking or parking meter near your place of employment</a:t>
            </a:r>
          </a:p>
        </p:txBody>
      </p:sp>
    </p:spTree>
    <p:extLst>
      <p:ext uri="{BB962C8B-B14F-4D97-AF65-F5344CB8AC3E}">
        <p14:creationId xmlns:p14="http://schemas.microsoft.com/office/powerpoint/2010/main" val="37853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86016" y="4226687"/>
            <a:ext cx="5197069" cy="1338828"/>
          </a:xfrm>
          <a:prstGeom prst="rect">
            <a:avLst/>
          </a:prstGeom>
          <a:noFill/>
        </p:spPr>
        <p:txBody>
          <a:bodyPr wrap="square" rtlCol="0">
            <a:spAutoFit/>
          </a:bodyPr>
          <a:lstStyle/>
          <a:p>
            <a:pPr>
              <a:lnSpc>
                <a:spcPct val="150000"/>
              </a:lnSpc>
            </a:pPr>
            <a:r>
              <a:rPr lang="en-US" dirty="0">
                <a:solidFill>
                  <a:srgbClr val="4D4D4F"/>
                </a:solidFill>
                <a:latin typeface="Segoe UI" panose="020B0502040204020203" pitchFamily="34" charset="0"/>
                <a:ea typeface="Tahoma" panose="020B0604030504040204" pitchFamily="34" charset="0"/>
                <a:cs typeface="Segoe UI" panose="020B0502040204020203" pitchFamily="34" charset="0"/>
              </a:rPr>
              <a:t>Any money contributed to your transit or parking benefit rolls over every month until it is used or you are no longer eligible.</a:t>
            </a:r>
          </a:p>
        </p:txBody>
      </p:sp>
      <p:sp>
        <p:nvSpPr>
          <p:cNvPr id="6" name="TextBox 5"/>
          <p:cNvSpPr txBox="1"/>
          <p:nvPr/>
        </p:nvSpPr>
        <p:spPr>
          <a:xfrm>
            <a:off x="986016" y="2078579"/>
            <a:ext cx="8143469" cy="646331"/>
          </a:xfrm>
          <a:prstGeom prst="rect">
            <a:avLst/>
          </a:prstGeom>
          <a:noFill/>
        </p:spPr>
        <p:txBody>
          <a:bodyPr wrap="square" rtlCol="0">
            <a:spAutoFit/>
          </a:bodyPr>
          <a:lstStyle/>
          <a:p>
            <a:pPr>
              <a:lnSpc>
                <a:spcPct val="150000"/>
              </a:lnSpc>
            </a:pPr>
            <a:r>
              <a:rPr lang="en-US" sz="2400" dirty="0">
                <a:solidFill>
                  <a:srgbClr val="4D4D4F"/>
                </a:solidFill>
                <a:latin typeface="Segoe UI" panose="020B0502040204020203" pitchFamily="34" charset="0"/>
                <a:ea typeface="Tahoma" panose="020B0604030504040204" pitchFamily="34" charset="0"/>
                <a:cs typeface="Segoe UI" panose="020B0502040204020203" pitchFamily="34" charset="0"/>
              </a:rPr>
              <a:t>2021 Commuter Benefit Maximum per Month:</a:t>
            </a:r>
          </a:p>
        </p:txBody>
      </p:sp>
      <p:sp>
        <p:nvSpPr>
          <p:cNvPr id="7" name="TextBox 6"/>
          <p:cNvSpPr txBox="1"/>
          <p:nvPr/>
        </p:nvSpPr>
        <p:spPr>
          <a:xfrm>
            <a:off x="986017" y="2559713"/>
            <a:ext cx="6213070" cy="981872"/>
          </a:xfrm>
          <a:prstGeom prst="rect">
            <a:avLst/>
          </a:prstGeom>
          <a:noFill/>
        </p:spPr>
        <p:txBody>
          <a:bodyPr wrap="square" rtlCol="0">
            <a:spAutoFit/>
          </a:bodyPr>
          <a:lstStyle/>
          <a:p>
            <a:pPr>
              <a:lnSpc>
                <a:spcPct val="150000"/>
              </a:lnSpc>
            </a:pPr>
            <a:r>
              <a:rPr lang="en-US" sz="2000" dirty="0">
                <a:solidFill>
                  <a:srgbClr val="4D4D4F"/>
                </a:solidFill>
                <a:latin typeface="Segoe UI" panose="020B0502040204020203" pitchFamily="34" charset="0"/>
                <a:ea typeface="Segoe UI Black" panose="020B0A02040204020203" pitchFamily="34" charset="0"/>
                <a:cs typeface="Segoe UI" panose="020B0502040204020203" pitchFamily="34" charset="0"/>
              </a:rPr>
              <a:t>Transit- </a:t>
            </a:r>
            <a:r>
              <a:rPr lang="en-US" sz="4400" b="1" dirty="0">
                <a:solidFill>
                  <a:srgbClr val="FEBD3E"/>
                </a:solidFill>
                <a:latin typeface="Segoe UI Black" panose="020B0A02040204020203" pitchFamily="34" charset="0"/>
                <a:ea typeface="Segoe UI Black" panose="020B0A02040204020203" pitchFamily="34" charset="0"/>
                <a:cs typeface="Segoe UI" panose="020B0502040204020203" pitchFamily="34" charset="0"/>
              </a:rPr>
              <a:t>$270  </a:t>
            </a:r>
            <a:r>
              <a:rPr lang="en-US" sz="2000" dirty="0">
                <a:solidFill>
                  <a:srgbClr val="4D4D4F"/>
                </a:solidFill>
                <a:latin typeface="Segoe UI" panose="020B0502040204020203" pitchFamily="34" charset="0"/>
                <a:ea typeface="Segoe UI Black" panose="020B0A02040204020203" pitchFamily="34" charset="0"/>
                <a:cs typeface="Segoe UI" panose="020B0502040204020203" pitchFamily="34" charset="0"/>
              </a:rPr>
              <a:t>Parking- </a:t>
            </a:r>
            <a:r>
              <a:rPr lang="en-US" sz="4400" b="1" dirty="0">
                <a:solidFill>
                  <a:srgbClr val="FEBD3E"/>
                </a:solidFill>
                <a:latin typeface="Segoe UI Black" panose="020B0A02040204020203" pitchFamily="34" charset="0"/>
                <a:ea typeface="Segoe UI Black" panose="020B0A02040204020203" pitchFamily="34" charset="0"/>
                <a:cs typeface="Segoe UI" panose="020B0502040204020203" pitchFamily="34" charset="0"/>
              </a:rPr>
              <a:t>$270</a:t>
            </a:r>
          </a:p>
        </p:txBody>
      </p:sp>
    </p:spTree>
    <p:extLst>
      <p:ext uri="{BB962C8B-B14F-4D97-AF65-F5344CB8AC3E}">
        <p14:creationId xmlns:p14="http://schemas.microsoft.com/office/powerpoint/2010/main" val="203081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952343" y="5254171"/>
            <a:ext cx="3280228" cy="1077218"/>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Segoe UI" panose="020B0502040204020203" pitchFamily="34" charset="0"/>
                <a:cs typeface="Segoe UI" panose="020B0502040204020203" pitchFamily="34" charset="0"/>
              </a:rPr>
              <a:t>File the parking claims through your online account or mobile app</a:t>
            </a:r>
          </a:p>
          <a:p>
            <a:pPr marL="342900" indent="-342900">
              <a:buFont typeface="Arial" panose="020B0604020202020204" pitchFamily="34" charset="0"/>
              <a:buChar char="•"/>
            </a:pPr>
            <a:r>
              <a:rPr lang="en-US" sz="1600" dirty="0">
                <a:latin typeface="Segoe UI" panose="020B0502040204020203" pitchFamily="34" charset="0"/>
                <a:cs typeface="Segoe UI" panose="020B0502040204020203" pitchFamily="34" charset="0"/>
              </a:rPr>
              <a:t>No documentation required</a:t>
            </a:r>
          </a:p>
        </p:txBody>
      </p:sp>
    </p:spTree>
    <p:extLst>
      <p:ext uri="{BB962C8B-B14F-4D97-AF65-F5344CB8AC3E}">
        <p14:creationId xmlns:p14="http://schemas.microsoft.com/office/powerpoint/2010/main" val="44619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2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51543" y="1752490"/>
            <a:ext cx="11182588"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For those in Chicago, San Francisco and Washington D.C.</a:t>
            </a:r>
          </a:p>
        </p:txBody>
      </p:sp>
      <p:sp>
        <p:nvSpPr>
          <p:cNvPr id="2" name="TextBox 1"/>
          <p:cNvSpPr txBox="1"/>
          <p:nvPr/>
        </p:nvSpPr>
        <p:spPr>
          <a:xfrm>
            <a:off x="769983" y="4601033"/>
            <a:ext cx="2538549" cy="27699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Enroll in mass transit plan.</a:t>
            </a:r>
          </a:p>
        </p:txBody>
      </p:sp>
      <p:sp>
        <p:nvSpPr>
          <p:cNvPr id="6" name="TextBox 5"/>
          <p:cNvSpPr txBox="1"/>
          <p:nvPr/>
        </p:nvSpPr>
        <p:spPr>
          <a:xfrm>
            <a:off x="3476897" y="4601033"/>
            <a:ext cx="2538549"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Purchase a smart card from you transit authority in Atlanta*, Chicago, San Francisco or Washington D.C.</a:t>
            </a:r>
          </a:p>
          <a:p>
            <a:pPr algn="ctr"/>
            <a:endParaRPr lang="en-US" sz="1200" dirty="0">
              <a:latin typeface="Segoe UI" panose="020B0502040204020203" pitchFamily="34" charset="0"/>
              <a:cs typeface="Segoe UI" panose="020B0502040204020203" pitchFamily="34" charset="0"/>
            </a:endParaRPr>
          </a:p>
          <a:p>
            <a:pPr algn="ctr"/>
            <a:endParaRPr lang="en-US" sz="1200" dirty="0">
              <a:latin typeface="Segoe UI" panose="020B0502040204020203" pitchFamily="34" charset="0"/>
              <a:cs typeface="Segoe UI" panose="020B0502040204020203" pitchFamily="34" charset="0"/>
            </a:endParaRPr>
          </a:p>
        </p:txBody>
      </p:sp>
      <p:sp>
        <p:nvSpPr>
          <p:cNvPr id="10" name="TextBox 9"/>
          <p:cNvSpPr txBox="1"/>
          <p:nvPr/>
        </p:nvSpPr>
        <p:spPr>
          <a:xfrm>
            <a:off x="6183811" y="4601033"/>
            <a:ext cx="2538549"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Log in to your WEX online account, go to the commuter page and load your pre-tax dollars </a:t>
            </a:r>
            <a:br>
              <a:rPr lang="en-US" sz="1200" dirty="0">
                <a:latin typeface="Segoe UI" panose="020B0502040204020203" pitchFamily="34" charset="0"/>
                <a:cs typeface="Segoe UI" panose="020B0502040204020203" pitchFamily="34" charset="0"/>
              </a:rPr>
            </a:br>
            <a:r>
              <a:rPr lang="en-US" sz="1200" dirty="0">
                <a:latin typeface="Segoe UI" panose="020B0502040204020203" pitchFamily="34" charset="0"/>
                <a:cs typeface="Segoe UI" panose="020B0502040204020203" pitchFamily="34" charset="0"/>
              </a:rPr>
              <a:t>onto your smart card by clicking “New Order”. You must do this at least a </a:t>
            </a:r>
            <a:br>
              <a:rPr lang="en-US" sz="1200" dirty="0">
                <a:latin typeface="Segoe UI" panose="020B0502040204020203" pitchFamily="34" charset="0"/>
                <a:cs typeface="Segoe UI" panose="020B0502040204020203" pitchFamily="34" charset="0"/>
              </a:rPr>
            </a:br>
            <a:r>
              <a:rPr lang="en-US" sz="1200" dirty="0">
                <a:latin typeface="Segoe UI" panose="020B0502040204020203" pitchFamily="34" charset="0"/>
                <a:cs typeface="Segoe UI" panose="020B0502040204020203" pitchFamily="34" charset="0"/>
              </a:rPr>
              <a:t>month in advance.</a:t>
            </a:r>
          </a:p>
        </p:txBody>
      </p:sp>
      <p:sp>
        <p:nvSpPr>
          <p:cNvPr id="11" name="TextBox 10"/>
          <p:cNvSpPr txBox="1"/>
          <p:nvPr/>
        </p:nvSpPr>
        <p:spPr>
          <a:xfrm>
            <a:off x="8890725" y="4601033"/>
            <a:ext cx="2538549"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Pre-tax dollars are available on the smart card on the 1</a:t>
            </a:r>
            <a:r>
              <a:rPr lang="en-US" sz="1200" baseline="30000" dirty="0">
                <a:latin typeface="Segoe UI" panose="020B0502040204020203" pitchFamily="34" charset="0"/>
                <a:cs typeface="Segoe UI" panose="020B0502040204020203" pitchFamily="34" charset="0"/>
              </a:rPr>
              <a:t>st</a:t>
            </a:r>
            <a:r>
              <a:rPr lang="en-US" sz="1200" dirty="0">
                <a:latin typeface="Segoe UI" panose="020B0502040204020203" pitchFamily="34" charset="0"/>
                <a:cs typeface="Segoe UI" panose="020B0502040204020203" pitchFamily="34" charset="0"/>
              </a:rPr>
              <a:t> of the benefit month. You can begin spending! </a:t>
            </a:r>
          </a:p>
        </p:txBody>
      </p:sp>
      <p:sp>
        <p:nvSpPr>
          <p:cNvPr id="7" name="TextBox 6"/>
          <p:cNvSpPr txBox="1"/>
          <p:nvPr/>
        </p:nvSpPr>
        <p:spPr>
          <a:xfrm>
            <a:off x="97971" y="6416915"/>
            <a:ext cx="929640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*Not required for Atlanta; the smart card will be mailed to consumer after the first Smart Commute order is placed</a:t>
            </a:r>
          </a:p>
        </p:txBody>
      </p:sp>
    </p:spTree>
    <p:extLst>
      <p:ext uri="{BB962C8B-B14F-4D97-AF65-F5344CB8AC3E}">
        <p14:creationId xmlns:p14="http://schemas.microsoft.com/office/powerpoint/2010/main" val="348855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38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157785"/>
      </p:ext>
    </p:extLst>
  </p:cSld>
  <p:clrMapOvr>
    <a:masterClrMapping/>
  </p:clrMapOvr>
</p:sld>
</file>

<file path=ppt/theme/theme1.xml><?xml version="1.0" encoding="utf-8"?>
<a:theme xmlns:a="http://schemas.openxmlformats.org/drawingml/2006/main" name="Office Theme">
  <a:themeElements>
    <a:clrScheme name="WEX Library">
      <a:dk1>
        <a:srgbClr val="213747"/>
      </a:dk1>
      <a:lt1>
        <a:srgbClr val="FFFFFF"/>
      </a:lt1>
      <a:dk2>
        <a:srgbClr val="4D4D4F"/>
      </a:dk2>
      <a:lt2>
        <a:srgbClr val="FFFFFF"/>
      </a:lt2>
      <a:accent1>
        <a:srgbClr val="213747"/>
      </a:accent1>
      <a:accent2>
        <a:srgbClr val="94CAEC"/>
      </a:accent2>
      <a:accent3>
        <a:srgbClr val="CE202F"/>
      </a:accent3>
      <a:accent4>
        <a:srgbClr val="FEBD3D"/>
      </a:accent4>
      <a:accent5>
        <a:srgbClr val="007CBB"/>
      </a:accent5>
      <a:accent6>
        <a:srgbClr val="7FBC42"/>
      </a:accent6>
      <a:hlink>
        <a:srgbClr val="007CBB"/>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0F30AD1E3A5B409F72D0E3DA349C14" ma:contentTypeVersion="8" ma:contentTypeDescription="Create a new document." ma:contentTypeScope="" ma:versionID="b74b21f9acbd374424b709dba502cea6">
  <xsd:schema xmlns:xsd="http://www.w3.org/2001/XMLSchema" xmlns:xs="http://www.w3.org/2001/XMLSchema" xmlns:p="http://schemas.microsoft.com/office/2006/metadata/properties" xmlns:ns2="4b1f3016-b9d8-459f-a346-7b4d72a89db8" targetNamespace="http://schemas.microsoft.com/office/2006/metadata/properties" ma:root="true" ma:fieldsID="ca54eaf83a007630109586ebca065563" ns2:_="">
    <xsd:import namespace="4b1f3016-b9d8-459f-a346-7b4d72a89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f3016-b9d8-459f-a346-7b4d72a89d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34ABB5-4DFE-4DE7-99E2-ECB30A24C613}"/>
</file>

<file path=customXml/itemProps2.xml><?xml version="1.0" encoding="utf-8"?>
<ds:datastoreItem xmlns:ds="http://schemas.openxmlformats.org/officeDocument/2006/customXml" ds:itemID="{65F2FEC8-CC1B-4669-BB1D-4021BB181603}"/>
</file>

<file path=customXml/itemProps3.xml><?xml version="1.0" encoding="utf-8"?>
<ds:datastoreItem xmlns:ds="http://schemas.openxmlformats.org/officeDocument/2006/customXml" ds:itemID="{FD1D6953-F038-4FCA-B6D8-C944C1D47669}"/>
</file>

<file path=docProps/app.xml><?xml version="1.0" encoding="utf-8"?>
<Properties xmlns="http://schemas.openxmlformats.org/officeDocument/2006/extended-properties" xmlns:vt="http://schemas.openxmlformats.org/officeDocument/2006/docPropsVTypes">
  <TotalTime>7118</TotalTime>
  <Words>1353</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Segoe UI</vt:lpstr>
      <vt:lpstr>Segoe UI Black</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Discovery Benefits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Zavalney</dc:creator>
  <cp:lastModifiedBy>Michael McCormick</cp:lastModifiedBy>
  <cp:revision>147</cp:revision>
  <dcterms:created xsi:type="dcterms:W3CDTF">2018-05-17T16:28:33Z</dcterms:created>
  <dcterms:modified xsi:type="dcterms:W3CDTF">2021-09-07T15:57:10Z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0x010100140F30AD1E3A5B409F72D0E3DA349C14</vt:lpwstr>
  </property>
</Properties>
</file>